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7" r:id="rId5"/>
    <p:sldId id="272" r:id="rId6"/>
    <p:sldId id="273" r:id="rId7"/>
    <p:sldId id="264" r:id="rId8"/>
    <p:sldId id="277" r:id="rId9"/>
    <p:sldId id="278" r:id="rId10"/>
    <p:sldId id="276" r:id="rId11"/>
    <p:sldId id="267" r:id="rId12"/>
    <p:sldId id="274" r:id="rId13"/>
    <p:sldId id="275" r:id="rId14"/>
    <p:sldId id="269" r:id="rId15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790C"/>
    <a:srgbClr val="FF6600"/>
    <a:srgbClr val="F3A10D"/>
    <a:srgbClr val="E78F53"/>
    <a:srgbClr val="1111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D03447BB-5D67-496B-8E87-E561075AD55C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29" autoAdjust="0"/>
    <p:restoredTop sz="95552" autoAdjust="0"/>
  </p:normalViewPr>
  <p:slideViewPr>
    <p:cSldViewPr>
      <p:cViewPr>
        <p:scale>
          <a:sx n="68" d="100"/>
          <a:sy n="68" d="100"/>
        </p:scale>
        <p:origin x="-870" y="-1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187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B0154B1C-7EF0-44D2-8E14-EB3DC0D9A0EE}" type="datetime1">
              <a:rPr lang="ru-RU" smtClean="0"/>
              <a:pPr algn="r" rtl="0"/>
              <a:t>22.05.2020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08472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D1F3F38E-6A19-4BB9-A228-1BC22CE614C9}" type="datetime1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76194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ru-RU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537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38800" y="304801"/>
            <a:ext cx="5486400" cy="2514599"/>
          </a:xfrm>
        </p:spPr>
        <p:txBody>
          <a:bodyPr rtlCol="0" anchor="b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38800" y="2895600"/>
            <a:ext cx="5486400" cy="914400"/>
          </a:xfrm>
        </p:spPr>
        <p:txBody>
          <a:bodyPr rtlCol="0"/>
          <a:lstStyle>
            <a:lvl1pPr marL="0" indent="0" algn="l" rtl="0">
              <a:spcBef>
                <a:spcPts val="1200"/>
              </a:spcBef>
              <a:buNone/>
              <a:defRPr sz="2400">
                <a:solidFill>
                  <a:schemeClr val="bg2">
                    <a:lumMod val="50000"/>
                    <a:lumOff val="50000"/>
                  </a:schemeClr>
                </a:solidFill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053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B6F5D6-E407-4790-A4C5-9D02BFF32147}" type="datetime1">
              <a:rPr lang="ru-RU" smtClean="0"/>
              <a:t>22.05.2020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451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96400" y="365125"/>
            <a:ext cx="1828800" cy="5654675"/>
          </a:xfrm>
        </p:spPr>
        <p:txBody>
          <a:bodyPr vert="eaVert" rtlCol="0"/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65125"/>
            <a:ext cx="8001000" cy="5654675"/>
          </a:xfrm>
        </p:spPr>
        <p:txBody>
          <a:bodyPr vert="eaVert"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ACA3DE-3081-417E-B48D-C310A5005564}" type="datetime1">
              <a:rPr lang="ru-RU" smtClean="0"/>
              <a:t>22.05.2020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737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D4100BF-A590-47AD-AB95-20CB64AD4081}" type="datetime1">
              <a:rPr lang="ru-RU" smtClean="0"/>
              <a:t>22.05.2020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300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0450" y="1676401"/>
            <a:ext cx="10058400" cy="1752600"/>
          </a:xfrm>
        </p:spPr>
        <p:txBody>
          <a:bodyPr rtlCol="0" anchor="b">
            <a:normAutofit/>
          </a:bodyPr>
          <a:lstStyle>
            <a:lvl1pPr algn="l" rtl="0">
              <a:defRPr sz="4800"/>
            </a:lvl1pPr>
          </a:lstStyle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0450" y="3581400"/>
            <a:ext cx="10058400" cy="1143000"/>
          </a:xfrm>
        </p:spPr>
        <p:txBody>
          <a:bodyPr rtlCol="0"/>
          <a:lstStyle>
            <a:lvl1pPr marL="0" indent="0" algn="l" rtl="0">
              <a:spcBef>
                <a:spcPts val="120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28FFA48-CAAA-4AE3-B5CB-6DBC6069D8EA}" type="datetime1">
              <a:rPr lang="ru-RU" smtClean="0"/>
              <a:t>22.05.2020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66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1676401"/>
            <a:ext cx="4846320" cy="4343400"/>
          </a:xfrm>
        </p:spPr>
        <p:txBody>
          <a:bodyPr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8880" y="1676401"/>
            <a:ext cx="4846320" cy="4343400"/>
          </a:xfrm>
        </p:spPr>
        <p:txBody>
          <a:bodyPr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EF5C7D0-FF79-4BC5-B2AB-3DEC4C3635C6}" type="datetime1">
              <a:rPr lang="ru-RU" smtClean="0"/>
              <a:t>22.05.2020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025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681163"/>
            <a:ext cx="4846320" cy="823912"/>
          </a:xfrm>
        </p:spPr>
        <p:txBody>
          <a:bodyPr rtlCol="0" anchor="ctr"/>
          <a:lstStyle>
            <a:lvl1pPr marL="0" indent="0" algn="l" rtl="0">
              <a:buNone/>
              <a:defRPr sz="2400" b="0">
                <a:solidFill>
                  <a:schemeClr val="bg2">
                    <a:lumMod val="50000"/>
                    <a:lumOff val="50000"/>
                  </a:schemeClr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6800" y="2505075"/>
            <a:ext cx="4846320" cy="3514725"/>
          </a:xfrm>
        </p:spPr>
        <p:txBody>
          <a:bodyPr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8880" y="1681163"/>
            <a:ext cx="4846320" cy="823912"/>
          </a:xfrm>
        </p:spPr>
        <p:txBody>
          <a:bodyPr rtlCol="0" anchor="ctr"/>
          <a:lstStyle>
            <a:lvl1pPr marL="0" indent="0" algn="l" rtl="0">
              <a:buNone/>
              <a:defRPr sz="2400" b="0">
                <a:solidFill>
                  <a:schemeClr val="bg2">
                    <a:lumMod val="50000"/>
                    <a:lumOff val="50000"/>
                  </a:schemeClr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8880" y="2505075"/>
            <a:ext cx="4846320" cy="3514725"/>
          </a:xfrm>
        </p:spPr>
        <p:txBody>
          <a:bodyPr rtlCol="0"/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212CEF5-3F00-450F-B555-C71EC3AFFC5F}" type="datetime1">
              <a:rPr lang="ru-RU" smtClean="0"/>
              <a:t>22.05.2020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242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A5A490-FEAD-40CD-A233-304C34B18CFD}" type="datetime1">
              <a:rPr lang="ru-RU" smtClean="0"/>
              <a:t>22.05.2020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093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053BDA-E76D-411E-8B6E-689049D06094}" type="datetime1">
              <a:rPr lang="ru-RU" smtClean="0"/>
              <a:t>22.05.2020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120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74676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00" y="838200"/>
            <a:ext cx="3657600" cy="213360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838200"/>
            <a:ext cx="6172200" cy="5181601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24802" y="3124200"/>
            <a:ext cx="3657600" cy="2895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4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7959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7239000" y="0"/>
            <a:ext cx="2286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00" y="838200"/>
            <a:ext cx="3657600" cy="213360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24801" y="3124200"/>
            <a:ext cx="3657600" cy="2895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24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dirty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7239000" cy="6858000"/>
          </a:xfrm>
          <a:solidFill>
            <a:schemeClr val="bg1"/>
          </a:solidFill>
        </p:spPr>
        <p:txBody>
          <a:bodyPr tIns="36576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411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100584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676400"/>
            <a:ext cx="100584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/>
              <a:t>Образец текста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534400" y="6392562"/>
            <a:ext cx="1295400" cy="180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7E2BC-6D35-4DC3-9D55-B8094224CF0F}" type="datetime1">
              <a:rPr lang="ru-RU" smtClean="0"/>
              <a:pPr/>
              <a:t>22.05.2020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070918" y="6392562"/>
            <a:ext cx="7082481" cy="180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058400" y="6392562"/>
            <a:ext cx="1066800" cy="1809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‹#›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92095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4.png"/><Relationship Id="rId7" Type="http://schemas.openxmlformats.org/officeDocument/2006/relationships/image" Target="../media/image19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nsportal.ru/ap/library/drugoe/2014/06/09/vliyanie-igry-basketbol-na-rost-podrostka" TargetMode="External"/><Relationship Id="rId2" Type="http://schemas.openxmlformats.org/officeDocument/2006/relationships/hyperlink" Target="https://www.sports.ru/tribuna/blogs/basketblogg/1176350.html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://opace.ru/a/ponyatiya_sportivnyy_otbor_sportivnaya_orienttsiya_sportivnye_sposobnosti" TargetMode="External"/><Relationship Id="rId4" Type="http://schemas.openxmlformats.org/officeDocument/2006/relationships/hyperlink" Target="https://infourok.ru/issledovatelskaya-rabota-po-basketbolu-na-temu-vliyanie-igri-basketbol-na-rost-podrostka-1731361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7.pn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ik_GBD-mSbQ" TargetMode="External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hyperlink" Target="https://yandex.ru/video/preview/?filmId=18089810046207171284&amp;url=http://www.youtube.com/watch?v=ik_GBD-mSbQ&amp;text=%D0%96%D0%B5%D1%81%D1%82%D1%8B%20%D0%B8%20%D1%81%D0%B8%D0%BC%D0%B2%D0%BE%D0%BB%D1%8B%20%D1%81%D0%BF%D0%BE%D1%80%D1%82%D0%B8%D0%B2%D0%BD%D1%8B%D1%85%20%D0%B0%D1%80%D0%B1%D0%B8%D1%82%D1%80%D0%BE%D0%B2.%20%20%D0%91%D0%B0%D1%81%D0%BA%D0%B5%D1%82%D0%B1%D0%BE%D0%BB&amp;path=sharelink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4.png"/><Relationship Id="rId7" Type="http://schemas.openxmlformats.org/officeDocument/2006/relationships/image" Target="../media/image12.jpeg"/><Relationship Id="rId2" Type="http://schemas.openxmlformats.org/officeDocument/2006/relationships/slide" Target="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57800" y="1295400"/>
            <a:ext cx="6477000" cy="2590800"/>
          </a:xfrm>
        </p:spPr>
        <p:txBody>
          <a:bodyPr rtlCol="0">
            <a:normAutofit/>
          </a:bodyPr>
          <a:lstStyle/>
          <a:p>
            <a:pPr algn="ctr"/>
            <a:r>
              <a:rPr lang="ru-RU" sz="5000" dirty="0" smtClean="0"/>
              <a:t>Основные понятия и </a:t>
            </a:r>
            <a:r>
              <a:rPr lang="ru-RU" sz="5000" dirty="0" smtClean="0"/>
              <a:t>интересные факты из истории </a:t>
            </a:r>
            <a:r>
              <a:rPr lang="ru-RU" sz="5000" dirty="0" smtClean="0"/>
              <a:t>баскетбола.</a:t>
            </a:r>
            <a:endParaRPr lang="ru-RU" sz="5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67200" y="6359740"/>
            <a:ext cx="1295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2020 г.</a:t>
            </a:r>
            <a:endParaRPr lang="ru-RU" sz="16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943600" y="5937359"/>
            <a:ext cx="6019800" cy="844762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rgbClr val="111111"/>
                </a:solidFill>
              </a:rPr>
              <a:t>Выполнила</a:t>
            </a:r>
            <a:r>
              <a:rPr lang="ru-RU" b="1" dirty="0">
                <a:solidFill>
                  <a:srgbClr val="111111"/>
                </a:solidFill>
              </a:rPr>
              <a:t>:</a:t>
            </a:r>
            <a:r>
              <a:rPr lang="ru-RU" dirty="0">
                <a:solidFill>
                  <a:srgbClr val="111111"/>
                </a:solidFill>
              </a:rPr>
              <a:t> Юрченко Татьяна Николаевна </a:t>
            </a:r>
          </a:p>
          <a:p>
            <a:r>
              <a:rPr lang="ru-RU" dirty="0">
                <a:solidFill>
                  <a:srgbClr val="111111"/>
                </a:solidFill>
              </a:rPr>
              <a:t>учитель физической культуры </a:t>
            </a:r>
            <a:r>
              <a:rPr lang="ru-RU" dirty="0" smtClean="0">
                <a:solidFill>
                  <a:srgbClr val="111111"/>
                </a:solidFill>
              </a:rPr>
              <a:t>лицей №144</a:t>
            </a:r>
            <a:endParaRPr lang="ru-RU" dirty="0">
              <a:solidFill>
                <a:srgbClr val="11111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609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 36">
            <a:hlinkClick r:id="rId2" action="ppaction://hlinksldjump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5312" y="178190"/>
            <a:ext cx="7889338" cy="1081846"/>
          </a:xfrm>
        </p:spPr>
        <p:txBody>
          <a:bodyPr rtlCol="0">
            <a:noAutofit/>
          </a:bodyPr>
          <a:lstStyle/>
          <a:p>
            <a:pPr algn="ctr"/>
            <a:r>
              <a:rPr lang="ru-RU" sz="4000" dirty="0" smtClean="0">
                <a:solidFill>
                  <a:srgbClr val="FF6600"/>
                </a:solidFill>
              </a:rPr>
              <a:t>Звёздный пьедестал российских баскетболистов</a:t>
            </a:r>
            <a:endParaRPr lang="ru-RU" sz="4000" dirty="0">
              <a:solidFill>
                <a:srgbClr val="FF66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5800" y="5355544"/>
            <a:ext cx="1970356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sz="4800" dirty="0" smtClean="0">
                <a:solidFill>
                  <a:srgbClr val="FF6600"/>
                </a:solidFill>
              </a:rPr>
              <a:t>N B A</a:t>
            </a:r>
            <a:endParaRPr lang="ru-RU" sz="4800" dirty="0">
              <a:solidFill>
                <a:srgbClr val="FF6600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0210800" y="368583"/>
            <a:ext cx="1447800" cy="1391744"/>
            <a:chOff x="10210800" y="368583"/>
            <a:chExt cx="1447800" cy="1391744"/>
          </a:xfrm>
        </p:grpSpPr>
        <p:pic>
          <p:nvPicPr>
            <p:cNvPr id="9" name="Picture 2" descr="C:\Users\User\AppData\Local\Microsoft\Windows\Temporary Internet Files\Content.IE5\VA6S2E63\Basketball_pic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68583"/>
              <a:ext cx="1447800" cy="1391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Стрелка вправо с вырезом 9">
              <a:hlinkClick r:id="" action="ppaction://hlinkshowjump?jump=nextslide"/>
            </p:cNvPr>
            <p:cNvSpPr/>
            <p:nvPr/>
          </p:nvSpPr>
          <p:spPr>
            <a:xfrm>
              <a:off x="10537288" y="797755"/>
              <a:ext cx="794824" cy="533400"/>
            </a:xfrm>
            <a:prstGeom prst="notchedRightArrow">
              <a:avLst/>
            </a:prstGeom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prst="convex"/>
              <a:bevelB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533400" y="3771502"/>
            <a:ext cx="9904243" cy="2128464"/>
            <a:chOff x="876880" y="3681815"/>
            <a:chExt cx="9904243" cy="2550225"/>
          </a:xfrm>
        </p:grpSpPr>
        <p:cxnSp>
          <p:nvCxnSpPr>
            <p:cNvPr id="21" name="Соединительная линия уступом 20"/>
            <p:cNvCxnSpPr/>
            <p:nvPr/>
          </p:nvCxnSpPr>
          <p:spPr>
            <a:xfrm rot="10800000">
              <a:off x="5142323" y="4947099"/>
              <a:ext cx="2819400" cy="421761"/>
            </a:xfrm>
            <a:prstGeom prst="bentConnector3">
              <a:avLst>
                <a:gd name="adj1" fmla="val 50000"/>
              </a:avLst>
            </a:prstGeom>
            <a:ln w="38100" cmpd="sng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Группа 27"/>
            <p:cNvGrpSpPr/>
            <p:nvPr/>
          </p:nvGrpSpPr>
          <p:grpSpPr>
            <a:xfrm>
              <a:off x="876880" y="3681815"/>
              <a:ext cx="9904243" cy="2550225"/>
              <a:chOff x="845230" y="3065585"/>
              <a:chExt cx="9904243" cy="2550225"/>
            </a:xfrm>
          </p:grpSpPr>
          <p:cxnSp>
            <p:nvCxnSpPr>
              <p:cNvPr id="12" name="Соединительная линия уступом 11"/>
              <p:cNvCxnSpPr/>
              <p:nvPr/>
            </p:nvCxnSpPr>
            <p:spPr>
              <a:xfrm rot="10800000">
                <a:off x="7930073" y="5194049"/>
                <a:ext cx="2819400" cy="421761"/>
              </a:xfrm>
              <a:prstGeom prst="bentConnector3">
                <a:avLst>
                  <a:gd name="adj1" fmla="val 50000"/>
                </a:avLst>
              </a:prstGeom>
              <a:ln w="38100" cmpd="sng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Соединительная линия уступом 21"/>
              <p:cNvCxnSpPr/>
              <p:nvPr/>
            </p:nvCxnSpPr>
            <p:spPr>
              <a:xfrm rot="10800000">
                <a:off x="6520373" y="4752629"/>
                <a:ext cx="2819400" cy="421761"/>
              </a:xfrm>
              <a:prstGeom prst="bentConnector3">
                <a:avLst>
                  <a:gd name="adj1" fmla="val 50000"/>
                </a:avLst>
              </a:prstGeom>
              <a:ln w="38100" cmpd="sng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Соединительная линия уступом 22"/>
              <p:cNvCxnSpPr/>
              <p:nvPr/>
            </p:nvCxnSpPr>
            <p:spPr>
              <a:xfrm rot="10800000">
                <a:off x="3700972" y="3909107"/>
                <a:ext cx="2819400" cy="421761"/>
              </a:xfrm>
              <a:prstGeom prst="bentConnector3">
                <a:avLst>
                  <a:gd name="adj1" fmla="val 50000"/>
                </a:avLst>
              </a:prstGeom>
              <a:ln w="38100" cmpd="sng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Соединительная линия уступом 23"/>
              <p:cNvCxnSpPr/>
              <p:nvPr/>
            </p:nvCxnSpPr>
            <p:spPr>
              <a:xfrm rot="10800000">
                <a:off x="2263137" y="3487346"/>
                <a:ext cx="2819400" cy="421761"/>
              </a:xfrm>
              <a:prstGeom prst="bentConnector3">
                <a:avLst>
                  <a:gd name="adj1" fmla="val 50000"/>
                </a:avLst>
              </a:prstGeom>
              <a:ln w="38100" cmpd="sng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Соединительная линия уступом 24"/>
              <p:cNvCxnSpPr/>
              <p:nvPr/>
            </p:nvCxnSpPr>
            <p:spPr>
              <a:xfrm rot="10800000">
                <a:off x="845230" y="3065585"/>
                <a:ext cx="2819400" cy="421761"/>
              </a:xfrm>
              <a:prstGeom prst="bentConnector3">
                <a:avLst>
                  <a:gd name="adj1" fmla="val 50000"/>
                </a:avLst>
              </a:prstGeom>
              <a:ln w="38100" cmpd="sng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1" name="Прямоугольник 30"/>
          <p:cNvSpPr/>
          <p:nvPr/>
        </p:nvSpPr>
        <p:spPr>
          <a:xfrm>
            <a:off x="533400" y="3779537"/>
            <a:ext cx="1409700" cy="68593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03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Андрей КИРИЛЕНКО</a:t>
            </a:r>
            <a:endParaRPr lang="ru-RU" sz="1600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1943100" y="4141597"/>
            <a:ext cx="1409700" cy="68593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03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Тимофей МОЗГОВ</a:t>
            </a:r>
            <a:endParaRPr lang="ru-RU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3361007" y="4465471"/>
            <a:ext cx="1409700" cy="68593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03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Алексей ШВЕД</a:t>
            </a:r>
            <a:endParaRPr lang="ru-RU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4798842" y="4845615"/>
            <a:ext cx="1409700" cy="68593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03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Сергей БАЗАРЕВИЧ</a:t>
            </a:r>
            <a:endParaRPr lang="ru-RU" sz="1600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6236678" y="5172522"/>
            <a:ext cx="1409700" cy="68593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03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Виктор ХРЯПА</a:t>
            </a:r>
            <a:endParaRPr lang="ru-RU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7623608" y="5531549"/>
            <a:ext cx="1409700" cy="68593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03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Сергей КАРАСЁВ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9044298" y="5921086"/>
            <a:ext cx="1409700" cy="68593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03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Александр КАУН</a:t>
            </a:r>
          </a:p>
        </p:txBody>
      </p:sp>
      <p:pic>
        <p:nvPicPr>
          <p:cNvPr id="2050" name="Picture 2" descr="C:\Users\User\Pictures\Александр Каун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09" y="690448"/>
            <a:ext cx="1367469" cy="1801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Pictures\Алексей Швед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232" y="833213"/>
            <a:ext cx="1432557" cy="190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Pictures\Андрей Кириленко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002" y="2303972"/>
            <a:ext cx="1401518" cy="210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Pictures\Сергей Базаревич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2872783"/>
            <a:ext cx="1386912" cy="1935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Pictures\Сергей Карасёв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331155"/>
            <a:ext cx="1409699" cy="210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User\Pictures\Тимофей Мозгов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939321"/>
            <a:ext cx="1339132" cy="2008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User\Pictures\Виктор Хряпа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870" y="3440532"/>
            <a:ext cx="1364880" cy="193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767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72 -0.00324 C -0.02031 -0.0081 -0.02604 -0.0185 -0.03437 -0.0222 C -0.0397 -0.03585 -0.04816 -0.04487 -0.05675 -0.05227 C -0.07563 -0.06846 -0.09424 -0.08095 -0.11402 -0.09343 C -0.1342 -0.10592 -0.11506 -0.09505 -0.13316 -0.11055 C -0.13745 -0.11402 -0.14201 -0.11679 -0.14695 -0.1198 C -0.14982 -0.12165 -0.15372 -0.12281 -0.15697 -0.12558 C -0.17533 -0.14015 -0.15802 -0.14038 -0.19173 -0.15356 C -0.20058 -0.15726 -0.20943 -0.16258 -0.21867 -0.16651 C -0.23572 -0.17438 -0.25485 -0.17738 -0.27216 -0.17993 C -0.29846 -0.18756 -0.28023 -0.18317 -0.32709 -0.18548 C -0.34674 -0.18895 -0.36575 -0.19311 -0.38579 -0.19473 C -0.39191 -0.19681 -0.3979 -0.19866 -0.4044 -0.20005 C -0.42601 -0.19866 -0.44475 -0.19658 -0.46506 -0.18548 C -0.47013 -0.179 -0.47482 -0.17091 -0.48068 -0.16836 C -0.48224 -0.16651 -0.48354 -0.16443 -0.4851 -0.16281 C -0.48614 -0.16189 -0.4877 -0.16212 -0.48862 -0.16096 C -0.48953 -0.15958 -0.48966 -0.15657 -0.49083 -0.15541 C -0.4933 -0.1531 -0.49603 -0.15287 -0.49877 -0.15171 C -0.50254 -0.14686 -0.50593 -0.14131 -0.50983 -0.13668 C -0.51374 -0.12697 -0.51868 -0.11633 -0.52558 -0.1124 C -0.52922 -0.1043 -0.53066 -0.10453 -0.52779 -0.10453 " pathEditMode="relative" rAng="0" ptsTypes="fffffffffffffffffffffA">
                                      <p:cBhvr>
                                        <p:cTn id="6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53" y="-9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2201E-6 0.01295 C -0.00247 -0.01041 -0.00846 -0.03145 -0.01549 -0.0518 C -0.01692 -0.06429 -0.02043 -0.07285 -0.02395 -0.08418 C -0.02811 -0.09806 -0.02967 -0.10893 -0.03826 -0.11633 C -0.04269 -0.12465 -0.04646 -0.13228 -0.05258 -0.13575 C -0.06638 -0.15657 -0.08486 -0.17368 -0.1023 -0.18131 C -0.12313 -0.19958 -0.12651 -0.18709 -0.16309 -0.18571 C -0.1666 -0.18339 -0.17063 -0.18293 -0.17389 -0.179 C -0.18196 -0.16929 -0.17818 -0.17229 -0.18443 -0.16836 C -0.18951 -0.16189 -0.19536 -0.15425 -0.20109 -0.15102 C -0.20487 -0.14431 -0.20851 -0.13691 -0.21176 -0.12951 C -0.21268 -0.12789 -0.21307 -0.12465 -0.21424 -0.1228 C -0.21554 -0.12072 -0.21762 -0.12049 -0.21892 -0.11841 C -0.22426 -0.11031 -0.22881 -0.09829 -0.23441 -0.09043 C -0.2404 -0.0821 -0.2378 -0.08649 -0.24287 -0.07724 C -0.24443 -0.06845 -0.24691 -0.05967 -0.2499 -0.0518 C -0.25237 -0.03746 -0.25328 -0.0259 -0.2607 -0.01711 C -0.26148 -0.0148 -0.262 -0.01249 -0.26305 -0.01041 C -0.26435 -0.00786 -0.26656 -0.00694 -0.26773 -0.00416 C -0.26851 -0.00254 -0.26825 0.00069 -0.2689 0.00254 C -0.26981 0.00486 -0.27112 0.00671 -0.27242 0.00856 C -0.2732 0.01295 -0.27398 0.02243 -0.2771 0.02243 " pathEditMode="relative" rAng="0" ptsTypes="fffffffffffffffffffffA">
                                      <p:cBhvr>
                                        <p:cTn id="11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62" y="-10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83 0.04232 C -0.00416 0.01503 0.02447 -0.00417 0.04283 -0.00879 C 0.0522 -0.01735 0.06248 -0.01989 0.07276 -0.02313 C 0.07745 -0.02452 0.08669 -0.02729 0.08669 -0.02706 C 0.09437 -0.0266 0.10205 -0.0266 0.10973 -0.02521 C 0.11285 -0.02452 0.11897 -0.02105 0.11897 -0.02082 C 0.11975 -0.01897 0.12027 -0.01665 0.12118 -0.01504 C 0.12222 -0.01319 0.12378 -0.01272 0.1247 -0.01087 C 0.12652 -0.00694 0.12691 -0.00116 0.12821 0.00347 C 0.13068 0.02428 0.13511 0.04417 0.13745 0.06498 C 0.13706 0.0814 0.13693 0.09759 0.13628 0.11401 C 0.13589 0.12326 0.13303 0.13367 0.13159 0.14269 C 0.12873 0.1598 0.12561 0.17692 0.12235 0.19403 C 0.12183 0.19704 0.11389 0.2197 0.11207 0.22456 C 0.11077 0.23358 0.1109 0.23011 0.1109 0.23496 " pathEditMode="relative" rAng="0" ptsTypes="ffffffffffffffA">
                                      <p:cBhvr>
                                        <p:cTn id="16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14" y="61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89 0.00439 C 0.00559 -0.00486 0.00351 -0.01481 0.00234 -0.02429 C 0.00117 -0.03446 0.0013 -0.04487 4.50735E-6 -0.05505 C -0.00092 -0.06291 -0.00326 -0.06985 -0.00469 -0.07748 C -0.00794 -0.09436 -0.00742 -0.10916 -0.01497 -0.12258 C -0.0181 -0.13622 -0.02291 -0.15287 -0.0289 -0.16351 C -0.04231 -0.18733 -0.063 -0.19288 -0.0807 -0.19635 C -0.09085 -0.19843 -0.10075 -0.20213 -0.11077 -0.20468 C -0.12795 -0.21531 -0.14956 -0.20491 -0.16726 -0.20259 C -0.18014 -0.19311 -0.1955 -0.18826 -0.20761 -0.176 C -0.21125 -0.1723 -0.2145 -0.16767 -0.21802 -0.16351 C -0.22114 -0.15981 -0.22843 -0.139 -0.23181 -0.13691 C -0.23884 -0.13275 -0.24314 -0.1235 -0.24913 -0.11656 C -0.24952 -0.11448 -0.24939 -0.11194 -0.2503 -0.11032 C -0.25121 -0.1087 -0.25277 -0.10916 -0.25381 -0.10824 C -0.25668 -0.10569 -0.2585 -0.10199 -0.26071 -0.09806 C -0.26214 -0.09043 -0.26435 -0.08442 -0.26644 -0.07748 C -0.26904 -0.06823 -0.26657 -0.06568 -0.27216 -0.05921 C -0.27477 -0.05204 -0.27737 -0.04741 -0.28141 -0.04279 C -0.28388 -0.02938 -0.28062 -0.04418 -0.28609 -0.0303 C -0.28713 -0.02776 -0.28726 -0.02452 -0.2883 -0.02221 C -0.2896 -0.01966 -0.29169 -0.01851 -0.29299 -0.01596 C -0.29481 -0.01226 -0.29663 -0.00833 -0.29754 -0.0037 C -0.29794 -0.00162 -0.29807 0.00046 -0.29872 0.00231 C -0.30028 0.00647 -0.30405 0.01341 -0.30679 0.00855 " pathEditMode="relative" rAng="0" ptsTypes="ffffffffffffffffffffffffA">
                                      <p:cBhvr>
                                        <p:cTn id="21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84" y="-10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64 -0.00602 C -0.01002 -0.04094 -0.02954 -0.07586 -0.0492 -0.11055 C -0.05128 -0.11425 -0.05401 -0.11679 -0.05609 -0.12072 C -0.05831 -0.12512 -0.05961 -0.13067 -0.06182 -0.13506 C -0.06976 -0.15079 -0.08004 -0.16906 -0.09072 -0.18016 C -0.09501 -0.18455 -0.10816 -0.19751 -0.11141 -0.19866 C -0.11883 -0.20144 -0.12625 -0.20467 -0.13341 -0.20884 C -0.15345 -0.20722 -0.17493 -0.20652 -0.19445 -0.19658 C -0.20578 -0.1908 -0.21567 -0.18363 -0.22673 -0.176 C -0.23402 -0.17114 -0.24027 -0.16212 -0.24756 -0.15773 C -0.25393 -0.1538 -0.26018 -0.1494 -0.26604 -0.14339 C -0.27307 -0.13645 -0.27619 -0.13021 -0.28335 -0.12697 C -0.2879 -0.12188 -0.29194 -0.11749 -0.29715 -0.11471 C -0.30209 -0.10847 -0.30222 -0.10014 -0.30873 -0.09621 C -0.31315 -0.08372 -0.31381 -0.07123 -0.31563 -0.05713 C -0.31615 -0.05296 -0.31706 -0.04903 -0.31784 -0.04487 C -0.31823 -0.04279 -0.31901 -0.03886 -0.31901 -0.03862 " pathEditMode="relative" rAng="0" ptsTypes="ffffffffffffffffA">
                                      <p:cBhvr>
                                        <p:cTn id="26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39" y="-10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8407E-6 -0.00185 C 0.00664 -0.00624 0.01289 -0.01156 0.01979 -0.01595 C 0.03931 -0.02775 0.05975 -0.03492 0.07966 -0.04394 C 0.10192 -0.06452 0.14226 -0.07146 0.16699 -0.07377 C 0.1722 -0.07331 0.17741 -0.07331 0.18248 -0.07192 C 0.1847 -0.07123 0.18912 -0.06776 0.18912 -0.06753 C 0.19394 -0.05943 0.19953 -0.04764 0.20578 -0.04394 C 0.21411 -0.02867 0.22283 -0.01503 0.23116 0.00024 C 0.23246 0.00232 0.2378 0.01874 0.23897 0.02221 C 0.24144 0.02961 0.24782 0.03423 0.25108 0.04001 C 0.25863 0.05366 0.24769 0.03932 0.25667 0.05019 C 0.25967 0.05852 0.26657 0.07424 0.26657 0.07424 C 0.26878 0.08604 0.26604 0.07447 0.27099 0.08604 C 0.27503 0.09529 0.27841 0.10616 0.28205 0.1161 C 0.28973 0.13761 0.27789 0.10546 0.28765 0.12813 C 0.28934 0.13183 0.29208 0.13992 0.29208 0.14015 C 0.29481 0.15472 0.2909 0.13576 0.2965 0.15403 C 0.29715 0.15588 0.29702 0.15819 0.29754 0.16004 C 0.30002 0.16906 0.30301 0.17461 0.30756 0.18016 C 0.31017 0.1871 0.31381 0.19103 0.31642 0.19797 C 0.31902 0.2167 0.31563 0.19543 0.3198 0.21393 C 0.32292 0.22803 0.32383 0.24353 0.32865 0.25602 C 0.32956 0.27151 0.32865 0.2803 0.32865 0.29626 " pathEditMode="relative" rAng="0" ptsTypes="ffffffffffffffffffffffA">
                                      <p:cBhvr>
                                        <p:cTn id="31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78" y="113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4087E-6 -0.00185 C 0.01978 -0.00463 0.03826 -0.01226 0.05766 -0.01758 C 0.06716 -0.02035 0.08603 -0.02359 0.08603 -0.02336 C 0.11441 -0.03562 0.14421 -0.03723 0.17324 -0.03932 C 0.21788 -0.04695 0.25693 -0.03261 0.30014 -0.02752 C 0.32019 -0.01596 0.34049 -0.00601 0.36132 0.00023 C 0.37004 0.00763 0.3798 0.01364 0.38969 0.01596 C 0.39568 0.01966 0.40153 0.02105 0.40778 0.02382 C 0.41884 0.03353 0.43121 0.04024 0.44149 0.05134 C 0.44566 0.05574 0.44904 0.06129 0.45308 0.06522 C 0.46245 0.0747 0.47299 0.0784 0.48353 0.08094 C 0.49863 0.09158 0.51464 0.09667 0.53013 0.10476 C 0.53468 0.11031 0.53963 0.1124 0.54484 0.11471 C 0.55291 0.12373 0.5421 0.11263 0.55395 0.12049 C 0.55512 0.12142 0.5559 0.12373 0.5572 0.12442 C 0.55863 0.12558 0.56033 0.12581 0.56176 0.1265 C 0.56657 0.13067 0.57074 0.13344 0.57542 0.1383 C 0.57816 0.1457 0.57972 0.1457 0.58441 0.14824 C 0.59169 0.16073 0.60198 0.17229 0.61161 0.17784 C 0.61278 0.179 0.61382 0.18062 0.61499 0.18178 C 0.61603 0.1827 0.6176 0.18224 0.61838 0.18386 C 0.62033 0.1871 0.62098 0.19218 0.62293 0.19565 C 0.62527 0.19958 0.6297 0.20745 0.6297 0.20768 C 0.63009 0.2093 0.62996 0.21184 0.63087 0.21346 C 0.63269 0.2167 0.63569 0.21785 0.63764 0.22132 C 0.63881 0.22317 0.63972 0.22549 0.64102 0.22734 C 0.64324 0.23011 0.64779 0.23497 0.64779 0.2352 C 0.65326 0.24884 0.65013 0.24422 0.65573 0.25092 C 0.65716 0.25809 0.65912 0.26411 0.66146 0.27058 C 0.66315 0.2803 0.66953 0.29325 0.67512 0.29625 C 0.67578 0.29903 0.6763 0.30157 0.67734 0.30412 C 0.67825 0.30643 0.67981 0.30782 0.68072 0.31013 C 0.68137 0.31198 0.68137 0.31406 0.68189 0.31614 C 0.68319 0.32146 0.6845 0.32701 0.68645 0.33187 C 0.68723 0.33395 0.68801 0.3358 0.68866 0.33765 C 0.68918 0.33973 0.68892 0.34228 0.6897 0.34366 C 0.69061 0.34528 0.69205 0.34505 0.69322 0.34574 C 0.69647 0.35129 0.69972 0.355 0.70233 0.36147 C 0.70415 0.37257 0.70519 0.38136 0.7091 0.39107 C 0.7104 0.39755 0.71222 0.40241 0.71352 0.40888 C 0.71482 0.42414 0.71391 0.44265 0.72029 0.45421 C 0.72471 0.4771 0.72094 0.45444 0.7238 0.48381 C 0.72406 0.48589 0.72498 0.48982 0.72498 0.48982 " pathEditMode="relative" rAng="0" ptsTypes="ffffffffffffffffffffffffffffffffffffffffffA">
                                      <p:cBhvr>
                                        <p:cTn id="3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49" y="223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10058400" cy="914400"/>
          </a:xfrm>
        </p:spPr>
        <p:txBody>
          <a:bodyPr rtlCol="0">
            <a:normAutofit/>
          </a:bodyPr>
          <a:lstStyle/>
          <a:p>
            <a:r>
              <a:rPr lang="ru-RU" sz="4400" b="1" dirty="0">
                <a:solidFill>
                  <a:srgbClr val="FF6600"/>
                </a:solidFill>
              </a:rPr>
              <a:t>СПИСОК </a:t>
            </a:r>
            <a:r>
              <a:rPr lang="ru-RU" sz="4400" b="1" dirty="0" smtClean="0">
                <a:solidFill>
                  <a:srgbClr val="FF6600"/>
                </a:solidFill>
              </a:rPr>
              <a:t> ИСПОЗЬЗУЕМЫХ  </a:t>
            </a:r>
            <a:r>
              <a:rPr lang="ru-RU" sz="4400" b="1" dirty="0">
                <a:solidFill>
                  <a:srgbClr val="FF6600"/>
                </a:solidFill>
              </a:rPr>
              <a:t>ИСТОЧНИКОВ</a:t>
            </a: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304800" y="1524000"/>
            <a:ext cx="11049000" cy="4724400"/>
          </a:xfrm>
        </p:spPr>
        <p:txBody>
          <a:bodyPr rtlCol="0">
            <a:noAutofit/>
          </a:bodyPr>
          <a:lstStyle/>
          <a:p>
            <a:pPr lvl="0"/>
            <a:r>
              <a:rPr lang="ru-RU" sz="1800" b="1" u="sng" dirty="0">
                <a:solidFill>
                  <a:schemeClr val="accent3">
                    <a:lumMod val="50000"/>
                  </a:schemeClr>
                </a:solidFill>
                <a:hlinkClick r:id="rId2"/>
              </a:rPr>
              <a:t>https://www.sports.ru/tribuna/blogs/basketblogg/1176350.html</a:t>
            </a:r>
            <a:endParaRPr lang="ru-RU" sz="1800" b="1" dirty="0">
              <a:solidFill>
                <a:schemeClr val="accent3">
                  <a:lumMod val="50000"/>
                </a:schemeClr>
              </a:solidFill>
            </a:endParaRPr>
          </a:p>
          <a:p>
            <a:pPr lvl="0"/>
            <a:r>
              <a:rPr lang="ru-RU" sz="1800" b="1" u="sng" dirty="0">
                <a:solidFill>
                  <a:schemeClr val="accent3">
                    <a:lumMod val="50000"/>
                  </a:schemeClr>
                </a:solidFill>
                <a:hlinkClick r:id="rId3"/>
              </a:rPr>
              <a:t>https://nsportal.ru/ap/library/drugoe/2014/06/09/vliyanie-igry-basketbol-na-rost-podrostka</a:t>
            </a:r>
            <a:endParaRPr lang="ru-RU" sz="1800" b="1" dirty="0">
              <a:solidFill>
                <a:schemeClr val="accent3">
                  <a:lumMod val="50000"/>
                </a:schemeClr>
              </a:solidFill>
            </a:endParaRPr>
          </a:p>
          <a:p>
            <a:pPr lvl="0"/>
            <a:r>
              <a:rPr lang="ru-RU" sz="1800" b="1" u="sng" dirty="0">
                <a:solidFill>
                  <a:schemeClr val="accent3">
                    <a:lumMod val="50000"/>
                  </a:schemeClr>
                </a:solidFill>
                <a:hlinkClick r:id="rId4"/>
              </a:rPr>
              <a:t>https://infourok.ru/issledovatelskaya-rabota-po-basketbolu-na-temu-vliyanie-igri-basketbol-na-rost-podrostka-1731361.html</a:t>
            </a:r>
            <a:endParaRPr lang="ru-RU" sz="1800" b="1" dirty="0">
              <a:solidFill>
                <a:schemeClr val="accent3">
                  <a:lumMod val="50000"/>
                </a:schemeClr>
              </a:solidFill>
            </a:endParaRPr>
          </a:p>
          <a:p>
            <a:pPr lvl="0"/>
            <a:r>
              <a:rPr lang="ru-RU" sz="1800" b="1" u="sng" dirty="0">
                <a:solidFill>
                  <a:schemeClr val="accent3">
                    <a:lumMod val="50000"/>
                  </a:schemeClr>
                </a:solidFill>
                <a:hlinkClick r:id="rId5"/>
              </a:rPr>
              <a:t>http://</a:t>
            </a: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  <a:hlinkClick r:id="rId5"/>
              </a:rPr>
              <a:t>opace.ru/a/ponyatiya_sportivnyy_otbor_sportivnaya_orienttsiya_sportivnye_sposobnosti</a:t>
            </a:r>
            <a:endParaRPr lang="ru-RU" sz="1800" b="1" u="sng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lvl="0"/>
            <a:r>
              <a:rPr lang="en-US" sz="1800" b="1" dirty="0">
                <a:solidFill>
                  <a:schemeClr val="accent3">
                    <a:lumMod val="50000"/>
                  </a:schemeClr>
                </a:solidFill>
              </a:rPr>
              <a:t>https://youtu.be/ik_GBD-mSbQ</a:t>
            </a:r>
            <a:endParaRPr lang="ru-RU" sz="1800" b="1" dirty="0">
              <a:solidFill>
                <a:schemeClr val="accent3">
                  <a:lumMod val="50000"/>
                </a:schemeClr>
              </a:solidFill>
            </a:endParaRPr>
          </a:p>
          <a:p>
            <a:pPr lvl="0"/>
            <a:r>
              <a:rPr lang="ru-RU" sz="1800" b="1" u="sng" dirty="0" err="1" smtClean="0">
                <a:solidFill>
                  <a:schemeClr val="accent3">
                    <a:lumMod val="50000"/>
                  </a:schemeClr>
                </a:solidFill>
              </a:rPr>
              <a:t>Триголов</a:t>
            </a:r>
            <a:r>
              <a:rPr lang="ru-RU" sz="1800" b="1" u="sng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1800" b="1" u="sng" dirty="0">
                <a:solidFill>
                  <a:schemeClr val="accent3">
                    <a:lumMod val="50000"/>
                  </a:schemeClr>
                </a:solidFill>
              </a:rPr>
              <a:t>В.В. Баскетбол для всех и каждого: </a:t>
            </a:r>
            <a:r>
              <a:rPr lang="ru-RU" sz="1800" b="1" u="sng" dirty="0" err="1">
                <a:solidFill>
                  <a:schemeClr val="accent3">
                    <a:lumMod val="50000"/>
                  </a:schemeClr>
                </a:solidFill>
              </a:rPr>
              <a:t>учебно</a:t>
            </a:r>
            <a:r>
              <a:rPr lang="ru-RU" sz="1800" b="1" u="sng" dirty="0">
                <a:solidFill>
                  <a:schemeClr val="accent3">
                    <a:lumMod val="50000"/>
                  </a:schemeClr>
                </a:solidFill>
              </a:rPr>
              <a:t> – методическое пособие, 2007 – 336с</a:t>
            </a:r>
          </a:p>
          <a:p>
            <a:pPr lvl="0"/>
            <a:r>
              <a:rPr lang="ru-RU" sz="1800" b="1" u="sng" dirty="0">
                <a:solidFill>
                  <a:schemeClr val="accent3">
                    <a:lumMod val="50000"/>
                  </a:schemeClr>
                </a:solidFill>
              </a:rPr>
              <a:t>Гомельский А.Я.  Библия баскетбола – Москва: Эскимо, 2015. – 256с.</a:t>
            </a:r>
          </a:p>
        </p:txBody>
      </p:sp>
    </p:spTree>
    <p:extLst>
      <p:ext uri="{BB962C8B-B14F-4D97-AF65-F5344CB8AC3E}">
        <p14:creationId xmlns:p14="http://schemas.microsoft.com/office/powerpoint/2010/main" val="40787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41463" y="72683"/>
            <a:ext cx="12117405" cy="6705600"/>
            <a:chOff x="-154005" y="91440"/>
            <a:chExt cx="12117405" cy="6705600"/>
          </a:xfrm>
        </p:grpSpPr>
        <p:sp>
          <p:nvSpPr>
            <p:cNvPr id="5" name="Прямоугольник 4">
              <a:hlinkClick r:id="rId2" action="ppaction://hlinksldjump"/>
            </p:cNvPr>
            <p:cNvSpPr/>
            <p:nvPr/>
          </p:nvSpPr>
          <p:spPr>
            <a:xfrm>
              <a:off x="10361595" y="1760327"/>
              <a:ext cx="1601805" cy="503671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>
              <a:hlinkClick r:id="rId2" action="ppaction://hlinksldjump"/>
            </p:cNvPr>
            <p:cNvSpPr/>
            <p:nvPr/>
          </p:nvSpPr>
          <p:spPr>
            <a:xfrm>
              <a:off x="-154005" y="91440"/>
              <a:ext cx="10515600" cy="6705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607995" y="1444963"/>
            <a:ext cx="4495800" cy="2506873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68583"/>
            <a:ext cx="9612923" cy="695872"/>
          </a:xfrm>
        </p:spPr>
        <p:txBody>
          <a:bodyPr rtlCol="0">
            <a:noAutofit/>
          </a:bodyPr>
          <a:lstStyle/>
          <a:p>
            <a:r>
              <a:rPr lang="ru-RU" sz="3500" b="1" dirty="0" smtClean="0">
                <a:solidFill>
                  <a:srgbClr val="FF6600"/>
                </a:solidFill>
              </a:rPr>
              <a:t>Брось в корзину баскетбольные понятия</a:t>
            </a:r>
            <a:endParaRPr lang="ru-RU" sz="3500" dirty="0">
              <a:solidFill>
                <a:srgbClr val="FF6600"/>
              </a:solidFill>
              <a:latin typeface="+mn-lt"/>
            </a:endParaRPr>
          </a:p>
        </p:txBody>
      </p:sp>
      <p:pic>
        <p:nvPicPr>
          <p:cNvPr id="1027" name="Picture 3" descr="C:\Users\User\AppData\Local\Microsoft\Windows\Temporary Internet Files\Content.IE5\VA6S2E63\basketball-308655_960_72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5" y="5147041"/>
            <a:ext cx="1052301" cy="1135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10210800" y="368583"/>
            <a:ext cx="1447800" cy="1391744"/>
            <a:chOff x="10210800" y="368583"/>
            <a:chExt cx="1447800" cy="1391744"/>
          </a:xfrm>
        </p:grpSpPr>
        <p:pic>
          <p:nvPicPr>
            <p:cNvPr id="1026" name="Picture 2" descr="C:\Users\User\AppData\Local\Microsoft\Windows\Temporary Internet Files\Content.IE5\VA6S2E63\Basketball_pic[1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68583"/>
              <a:ext cx="1447800" cy="1391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Стрелка вправо с вырезом 3">
              <a:hlinkClick r:id="" action="ppaction://hlinkshowjump?jump=nextslide"/>
            </p:cNvPr>
            <p:cNvSpPr/>
            <p:nvPr/>
          </p:nvSpPr>
          <p:spPr>
            <a:xfrm>
              <a:off x="10537288" y="797755"/>
              <a:ext cx="794824" cy="533400"/>
            </a:xfrm>
            <a:prstGeom prst="notchedRightArrow">
              <a:avLst/>
            </a:prstGeom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prst="convex"/>
              <a:bevelB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1147756" y="2351636"/>
            <a:ext cx="3060309" cy="3200400"/>
            <a:chOff x="2121291" y="2705100"/>
            <a:chExt cx="2767818" cy="3009900"/>
          </a:xfrm>
        </p:grpSpPr>
        <p:sp>
          <p:nvSpPr>
            <p:cNvPr id="11" name="Блок-схема: ручное управление 10"/>
            <p:cNvSpPr/>
            <p:nvPr/>
          </p:nvSpPr>
          <p:spPr>
            <a:xfrm>
              <a:off x="2133600" y="3124200"/>
              <a:ext cx="2743200" cy="2590800"/>
            </a:xfrm>
            <a:prstGeom prst="flowChartManualOperatio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2121291" y="2705100"/>
              <a:ext cx="2767818" cy="83820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 w="635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1" name="Прямоугольник 20"/>
          <p:cNvSpPr/>
          <p:nvPr/>
        </p:nvSpPr>
        <p:spPr>
          <a:xfrm rot="19237007">
            <a:off x="8531661" y="4034920"/>
            <a:ext cx="3190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блокирование броска</a:t>
            </a:r>
            <a:r>
              <a:rPr lang="ru-RU" sz="2400" b="1" i="1" dirty="0" smtClean="0"/>
              <a:t> </a:t>
            </a:r>
            <a:endParaRPr lang="ru-RU" sz="2400" dirty="0"/>
          </a:p>
        </p:txBody>
      </p:sp>
      <p:sp>
        <p:nvSpPr>
          <p:cNvPr id="22" name="Прямоугольник 21"/>
          <p:cNvSpPr/>
          <p:nvPr/>
        </p:nvSpPr>
        <p:spPr>
          <a:xfrm rot="18650822">
            <a:off x="4785956" y="3846392"/>
            <a:ext cx="20757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защита</a:t>
            </a:r>
            <a:r>
              <a:rPr lang="ru-RU" sz="2400" b="1" i="1" dirty="0" smtClean="0"/>
              <a:t> </a:t>
            </a:r>
            <a:endParaRPr lang="ru-RU" sz="2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329993" y="2028470"/>
            <a:ext cx="1852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подбор</a:t>
            </a:r>
            <a:endParaRPr lang="ru-RU" sz="2400" dirty="0"/>
          </a:p>
        </p:txBody>
      </p:sp>
      <p:sp>
        <p:nvSpPr>
          <p:cNvPr id="24" name="Прямоугольник 23"/>
          <p:cNvSpPr/>
          <p:nvPr/>
        </p:nvSpPr>
        <p:spPr>
          <a:xfrm rot="19212692">
            <a:off x="5661191" y="4319184"/>
            <a:ext cx="3190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атака </a:t>
            </a:r>
            <a:r>
              <a:rPr lang="ru-RU" sz="3600" dirty="0"/>
              <a:t>кольца</a:t>
            </a:r>
            <a:r>
              <a:rPr lang="ru-RU" sz="2400" b="1" i="1" dirty="0" smtClean="0"/>
              <a:t> </a:t>
            </a:r>
            <a:endParaRPr lang="ru-RU" sz="2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3352800" y="5660060"/>
            <a:ext cx="13846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блок</a:t>
            </a: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8487625" y="2183200"/>
            <a:ext cx="12659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удар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84690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3726E-6 -4.39408E-6 C -0.00651 -0.01781 -0.01276 -0.03608 -0.01966 -0.05342 C -0.03189 -0.08418 -0.06079 -0.09066 -0.07953 -0.09644 C -0.15762 -0.09019 -0.23455 -0.08511 -0.3103 -0.05134 C -0.31525 -0.04533 -0.32058 -0.04186 -0.32527 -0.03492 C -0.34284 -0.00925 -0.35859 0.02105 -0.37486 0.04903 C -0.3772 0.06152 -0.3828 0.071 -0.38527 0.08395 C -0.38631 0.08927 -0.38761 0.10037 -0.38761 0.10037 C -0.38839 0.11425 -0.38839 0.12997 -0.391 0.14339 C -0.39191 0.14847 -0.39451 0.16489 -0.39451 0.15773 " pathEditMode="relative" ptsTypes="fffffffff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92 -0.07239 C 0.00898 -0.10777 0.00612 -0.14177 -0.00339 -0.17484 C -0.00703 -0.20005 -0.01224 -0.22433 -0.01718 -0.24861 C -0.01953 -0.26041 -0.02213 -0.27475 -0.0276 -0.28354 C -0.03111 -0.28932 -0.03606 -0.29487 -0.04022 -0.29996 C -0.04504 -0.30597 -0.04972 -0.31268 -0.05532 -0.31638 C -0.06222 -0.321 -0.0712 -0.32054 -0.07836 -0.32239 C -0.08682 -0.32447 -0.09528 -0.32817 -0.10374 -0.33071 C -0.11532 -0.33002 -0.12691 -0.33025 -0.13836 -0.32863 C -0.14083 -0.32817 -0.14292 -0.32586 -0.14526 -0.32447 C -0.14643 -0.32378 -0.14864 -0.32239 -0.14864 -0.32239 C -0.15502 -0.31129 -0.16673 -0.28862 -0.17519 -0.28354 C -0.17988 -0.27035 -0.18509 -0.25532 -0.18795 -0.24052 C -0.18938 -0.22503 -0.19316 -0.21346 -0.19719 -0.19959 C -0.19953 -0.179 -0.19654 -0.19935 -0.20175 -0.179 C -0.20409 -0.16975 -0.20435 -0.16096 -0.20747 -0.15241 C -0.21177 -0.12234 -0.20513 -0.16651 -0.21099 -0.13599 C -0.21164 -0.13252 -0.21307 -0.1161 -0.21333 -0.11332 C -0.2158 -0.09112 -0.21854 -0.0673 -0.22257 -0.04579 C -0.22426 -0.02267 -0.22465 0.00092 -0.2214 0.02382 C -0.22179 0.03538 -0.22192 0.04718 -0.22257 0.05874 C -0.22296 0.06637 -0.22478 0.07331 -0.22478 0.08117 " pathEditMode="relative" ptsTypes="fffffffffffffffffffffA">
                                      <p:cBhvr>
                                        <p:cTn id="1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868 -0.11888 C 0.05154 -0.13853 0.04829 -0.16952 0.04751 -0.18849 C 0.04686 -0.20491 0.04712 -0.247 0.04178 -0.26642 C 0.03918 -0.27544 0.03618 -0.284 0.03371 -0.29302 C 0.02968 -0.30759 0.0285 -0.32563 0.02213 -0.33812 C 0.01692 -0.34829 0.01002 -0.35616 0.00482 -0.36679 C 1.10634E-7 -0.37674 -0.00273 -0.38784 -0.00898 -0.39547 C -0.01419 -0.40912 -0.00768 -0.39339 -0.01705 -0.40981 C -0.02564 -0.42484 -0.01588 -0.41235 -0.02408 -0.42207 C -0.0302 -0.43941 -0.04595 -0.44288 -0.05636 -0.44681 C -0.07888 -0.45537 -0.10022 -0.46716 -0.12326 -0.47133 C -0.1325 -0.47549 -0.14135 -0.47618 -0.15085 -0.47734 C -0.16569 -0.4748 -0.18118 -0.47248 -0.19589 -0.46716 C -0.20213 -0.46485 -0.20799 -0.46092 -0.21437 -0.45907 C -0.22465 -0.45167 -0.23285 -0.43456 -0.24313 -0.42831 C -0.25303 -0.41559 -0.2594 -0.40495 -0.26734 -0.38923 C -0.28101 -0.36217 -0.27294 -0.38206 -0.27893 -0.36679 C -0.28062 -0.35801 -0.28296 -0.35084 -0.28465 -0.34228 C -0.28596 -0.3284 -0.28791 -0.32563 -0.29155 -0.3136 C -0.29377 -0.30643 -0.29481 -0.29973 -0.29741 -0.29302 C -0.29975 -0.28053 -0.3047 -0.27036 -0.30769 -0.2581 C -0.31082 -0.24538 -0.31225 -0.2322 -0.31472 -0.21925 C -0.31511 -0.2137 -0.31511 -0.20814 -0.31589 -0.20283 C -0.31628 -0.20051 -0.31771 -0.19889 -0.31811 -0.19658 C -0.32162 -0.17762 -0.32305 -0.1568 -0.325 -0.13715 C -0.32539 -0.13298 -0.3267 -0.11263 -0.32969 -0.11263 " pathEditMode="relative" ptsTypes="fffffffffffffffffffffffffA">
                                      <p:cBhvr>
                                        <p:cTn id="3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13 -0.10754 C 0.01706 -0.12118 0.00964 -0.12997 0.00482 -0.14454 C -0.00143 -0.16374 -0.00793 -0.18617 -0.01822 -0.19981 C -0.04451 -0.23497 -0.0734 -0.2648 -0.10022 -0.2981 C -0.12599 -0.33002 -0.11479 -0.32077 -0.13705 -0.3432 C -0.14837 -0.35476 -0.15944 -0.35893 -0.17167 -0.36795 C -0.19432 -0.38483 -0.16035 -0.35893 -0.1925 -0.38645 C -0.2158 -0.40634 -0.24027 -0.42252 -0.26513 -0.43548 C -0.27294 -0.43941 -0.28009 -0.44195 -0.28816 -0.4438 C -0.29389 -0.44519 -0.30547 -0.44773 -0.30547 -0.44773 C -0.32318 -0.44704 -0.34088 -0.44773 -0.35858 -0.44588 C -0.3647 -0.44519 -0.37173 -0.43363 -0.3781 -0.43131 C -0.38266 -0.42738 -0.3876 -0.42322 -0.39203 -0.41906 C -0.39646 -0.41489 -0.4001 -0.40819 -0.40466 -0.40472 C -0.41299 -0.39824 -0.41962 -0.40055 -0.42769 -0.39038 C -0.44279 -0.37095 -0.4204 -0.40102 -0.43693 -0.37396 C -0.44305 -0.36401 -0.45112 -0.35615 -0.45776 -0.34736 C -0.46323 -0.33233 -0.4726 -0.32701 -0.47963 -0.31452 C -0.48431 -0.3062 -0.48783 -0.29695 -0.49342 -0.29001 C -0.49876 -0.27567 -0.50735 -0.27012 -0.51425 -0.25925 C -0.52557 -0.24121 -0.51698 -0.25185 -0.52466 -0.24283 C -0.53013 -0.22803 -0.52726 -0.23404 -0.53273 -0.22433 C -0.53611 -0.20675 -0.54353 -0.19357 -0.55004 -0.17946 C -0.55369 -0.17183 -0.55707 -0.16443 -0.56267 -0.16096 C -0.56631 -0.15449 -0.56996 -0.14963 -0.57425 -0.14454 C -0.57542 -0.14177 -0.57672 -0.13922 -0.57763 -0.13622 C -0.57985 -0.12905 -0.57933 -0.12165 -0.58349 -0.11795 " pathEditMode="relative" ptsTypes="ffffffffffffffffffffffffffA">
                                      <p:cBhvr>
                                        <p:cTn id="3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9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hlinkClick r:id="rId2" action="ppaction://hlinksldjump"/>
          </p:cNvPr>
          <p:cNvSpPr/>
          <p:nvPr/>
        </p:nvSpPr>
        <p:spPr>
          <a:xfrm>
            <a:off x="10474137" y="1741570"/>
            <a:ext cx="1601805" cy="50367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hlinkClick r:id="rId2" action="ppaction://hlinksldjump"/>
          </p:cNvPr>
          <p:cNvSpPr/>
          <p:nvPr/>
        </p:nvSpPr>
        <p:spPr>
          <a:xfrm>
            <a:off x="-41463" y="72683"/>
            <a:ext cx="10515600" cy="6705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185811"/>
            <a:ext cx="6314636" cy="878644"/>
          </a:xfrm>
        </p:spPr>
        <p:txBody>
          <a:bodyPr rtlCol="0">
            <a:noAutofit/>
          </a:bodyPr>
          <a:lstStyle/>
          <a:p>
            <a:pPr lvl="0" algn="ctr"/>
            <a:r>
              <a:rPr lang="ru-RU" sz="4000" b="1" dirty="0" smtClean="0">
                <a:solidFill>
                  <a:srgbClr val="FF6600"/>
                </a:solidFill>
              </a:rPr>
              <a:t>Понятия в баскетболе</a:t>
            </a:r>
            <a:endParaRPr lang="ru-RU" sz="4000" b="1" dirty="0">
              <a:solidFill>
                <a:srgbClr val="FF6600"/>
              </a:solid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10210800" y="368583"/>
            <a:ext cx="1447800" cy="1391744"/>
            <a:chOff x="10210800" y="368583"/>
            <a:chExt cx="1447800" cy="1391744"/>
          </a:xfrm>
        </p:grpSpPr>
        <p:pic>
          <p:nvPicPr>
            <p:cNvPr id="18" name="Picture 2" descr="C:\Users\User\AppData\Local\Microsoft\Windows\Temporary Internet Files\Content.IE5\VA6S2E63\Basketball_pic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68583"/>
              <a:ext cx="1447800" cy="1391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Стрелка вправо с вырезом 18">
              <a:hlinkClick r:id="" action="ppaction://hlinkshowjump?jump=nextslide"/>
            </p:cNvPr>
            <p:cNvSpPr/>
            <p:nvPr/>
          </p:nvSpPr>
          <p:spPr>
            <a:xfrm>
              <a:off x="10537288" y="797755"/>
              <a:ext cx="794824" cy="533400"/>
            </a:xfrm>
            <a:prstGeom prst="notchedRightArrow">
              <a:avLst/>
            </a:prstGeom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prst="convex"/>
              <a:bevelB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первое"/>
          <p:cNvSpPr txBox="1"/>
          <p:nvPr/>
        </p:nvSpPr>
        <p:spPr>
          <a:xfrm>
            <a:off x="324290" y="1123182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повторное начало спортсменом </a:t>
            </a:r>
            <a:r>
              <a:rPr lang="ru-RU" sz="2400" dirty="0" smtClean="0"/>
              <a:t>дриблинга после потери</a:t>
            </a:r>
            <a:endParaRPr lang="ru-RU" sz="2400" dirty="0"/>
          </a:p>
        </p:txBody>
      </p:sp>
      <p:sp>
        <p:nvSpPr>
          <p:cNvPr id="6" name="ответ1"/>
          <p:cNvSpPr txBox="1"/>
          <p:nvPr/>
        </p:nvSpPr>
        <p:spPr>
          <a:xfrm>
            <a:off x="7685650" y="1700069"/>
            <a:ext cx="31133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д</a:t>
            </a:r>
            <a:r>
              <a:rPr lang="ru-RU" sz="2400" b="1" u="sng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войное ведение</a:t>
            </a:r>
            <a:endParaRPr lang="ru-RU" sz="2400" u="sng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второе"/>
          <p:cNvSpPr txBox="1"/>
          <p:nvPr/>
        </p:nvSpPr>
        <p:spPr>
          <a:xfrm>
            <a:off x="324290" y="2147107"/>
            <a:ext cx="8354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движение с места без предваряющего удара мяча или перемещение с мячом сверх установленных ограничений</a:t>
            </a:r>
          </a:p>
        </p:txBody>
      </p:sp>
      <p:sp>
        <p:nvSpPr>
          <p:cNvPr id="28" name="ответ 2"/>
          <p:cNvSpPr txBox="1"/>
          <p:nvPr/>
        </p:nvSpPr>
        <p:spPr>
          <a:xfrm>
            <a:off x="8991599" y="2512192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пробежка</a:t>
            </a:r>
          </a:p>
        </p:txBody>
      </p:sp>
      <p:sp>
        <p:nvSpPr>
          <p:cNvPr id="29" name="третье"/>
          <p:cNvSpPr txBox="1"/>
          <p:nvPr/>
        </p:nvSpPr>
        <p:spPr>
          <a:xfrm>
            <a:off x="400491" y="3468970"/>
            <a:ext cx="525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излишняя задержка мяча в </a:t>
            </a:r>
            <a:r>
              <a:rPr lang="ru-RU" sz="2400" dirty="0" smtClean="0"/>
              <a:t>руках</a:t>
            </a:r>
            <a:endParaRPr lang="ru-RU" sz="2400" dirty="0"/>
          </a:p>
        </p:txBody>
      </p:sp>
      <p:sp>
        <p:nvSpPr>
          <p:cNvPr id="31" name="ответ 3"/>
          <p:cNvSpPr txBox="1"/>
          <p:nvPr/>
        </p:nvSpPr>
        <p:spPr>
          <a:xfrm>
            <a:off x="8049944" y="3574702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пронос</a:t>
            </a:r>
          </a:p>
        </p:txBody>
      </p:sp>
      <p:sp>
        <p:nvSpPr>
          <p:cNvPr id="1024" name="четвертое"/>
          <p:cNvSpPr txBox="1"/>
          <p:nvPr/>
        </p:nvSpPr>
        <p:spPr>
          <a:xfrm>
            <a:off x="400491" y="4341167"/>
            <a:ext cx="82785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грамотное нападение с </a:t>
            </a:r>
            <a:r>
              <a:rPr lang="ru-RU" sz="2400" dirty="0"/>
              <a:t>использованием </a:t>
            </a:r>
            <a:r>
              <a:rPr lang="ru-RU" sz="2400" dirty="0" smtClean="0"/>
              <a:t>комбинации</a:t>
            </a:r>
            <a:endParaRPr lang="ru-RU" sz="2400" dirty="0"/>
          </a:p>
        </p:txBody>
      </p:sp>
      <p:sp>
        <p:nvSpPr>
          <p:cNvPr id="1025" name="ответ 4"/>
          <p:cNvSpPr txBox="1"/>
          <p:nvPr/>
        </p:nvSpPr>
        <p:spPr>
          <a:xfrm>
            <a:off x="7184488" y="4842578"/>
            <a:ext cx="4474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п</a:t>
            </a:r>
            <a:r>
              <a:rPr lang="ru-RU" sz="2400" b="1" u="sng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озиционное </a:t>
            </a:r>
            <a:r>
              <a:rPr lang="ru-RU" sz="2400" b="1" u="sng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нападение</a:t>
            </a:r>
          </a:p>
        </p:txBody>
      </p:sp>
      <p:sp>
        <p:nvSpPr>
          <p:cNvPr id="1028" name="пятое"/>
          <p:cNvSpPr txBox="1"/>
          <p:nvPr/>
        </p:nvSpPr>
        <p:spPr>
          <a:xfrm>
            <a:off x="400491" y="5371798"/>
            <a:ext cx="5949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н</a:t>
            </a:r>
            <a:r>
              <a:rPr lang="ru-RU" sz="2400" dirty="0" smtClean="0"/>
              <a:t>омер разыгрывающего защитника</a:t>
            </a:r>
            <a:endParaRPr lang="ru-RU" sz="2400" dirty="0"/>
          </a:p>
        </p:txBody>
      </p:sp>
      <p:sp>
        <p:nvSpPr>
          <p:cNvPr id="1029" name="ответ 5"/>
          <p:cNvSpPr txBox="1"/>
          <p:nvPr/>
        </p:nvSpPr>
        <p:spPr>
          <a:xfrm>
            <a:off x="7588934" y="5801588"/>
            <a:ext cx="2805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п</a:t>
            </a:r>
            <a:r>
              <a:rPr lang="ru-RU" sz="2400" b="1" u="sng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ервый </a:t>
            </a:r>
            <a:r>
              <a:rPr lang="ru-RU" sz="2400" b="1" u="sng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номер</a:t>
            </a:r>
          </a:p>
        </p:txBody>
      </p:sp>
      <p:sp>
        <p:nvSpPr>
          <p:cNvPr id="1031" name="TextBox 1030"/>
          <p:cNvSpPr txBox="1"/>
          <p:nvPr/>
        </p:nvSpPr>
        <p:spPr>
          <a:xfrm>
            <a:off x="10358804" y="4341167"/>
            <a:ext cx="174937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>
                <a:solidFill>
                  <a:srgbClr val="FFFF00"/>
                </a:solidFill>
                <a:sym typeface="Wingdings"/>
              </a:rPr>
              <a:t></a:t>
            </a:r>
            <a:endParaRPr lang="ru-RU" sz="15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7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</p:childTnLst>
        </p:cTn>
      </p:par>
    </p:tnLst>
    <p:bldLst>
      <p:bldP spid="6" grpId="0"/>
      <p:bldP spid="28" grpId="0"/>
      <p:bldP spid="31" grpId="0"/>
      <p:bldP spid="1025" grpId="0"/>
      <p:bldP spid="1029" grpId="0"/>
      <p:bldP spid="10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2" action="ppaction://hlinksldjump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7543799" y="603588"/>
            <a:ext cx="23241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По горизонтали:</a:t>
            </a:r>
            <a:endParaRPr lang="ru-RU" sz="2000" b="1" i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7507457" y="1699614"/>
            <a:ext cx="441960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400" dirty="0" smtClean="0"/>
              <a:t>Система атаки.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/>
              <a:t>Олимпийский </a:t>
            </a:r>
            <a:r>
              <a:rPr lang="ru-RU" sz="2400" dirty="0"/>
              <a:t>вид спорта. </a:t>
            </a:r>
            <a:endParaRPr lang="ru-RU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/>
              <a:t>Продвижение </a:t>
            </a:r>
            <a:r>
              <a:rPr lang="ru-RU" sz="2400" dirty="0"/>
              <a:t>нападающих к кольцу соперников с целью создать численный перевес и забросить мяч в кольцо</a:t>
            </a:r>
            <a:r>
              <a:rPr lang="ru-RU" sz="1600" dirty="0"/>
              <a:t>. 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7550247" y="5075109"/>
            <a:ext cx="3886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Три шага с мячом в руках.</a:t>
            </a:r>
            <a:endParaRPr lang="ru-RU" sz="2400" b="1" i="1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538667" y="800406"/>
            <a:ext cx="5808192" cy="4172488"/>
            <a:chOff x="1612509" y="484163"/>
            <a:chExt cx="5808192" cy="4172488"/>
          </a:xfrm>
        </p:grpSpPr>
        <p:sp>
          <p:nvSpPr>
            <p:cNvPr id="9" name="Прямоугольник 8">
              <a:hlinkClick r:id="rId2" action="ppaction://hlinksldjump"/>
            </p:cNvPr>
            <p:cNvSpPr/>
            <p:nvPr/>
          </p:nvSpPr>
          <p:spPr>
            <a:xfrm>
              <a:off x="2681653" y="484163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П</a:t>
              </a:r>
              <a:endParaRPr lang="ru-RU" dirty="0"/>
            </a:p>
          </p:txBody>
        </p:sp>
        <p:sp>
          <p:nvSpPr>
            <p:cNvPr id="10" name="Прямоугольник 9">
              <a:hlinkClick r:id="rId2" action="ppaction://hlinksldjump"/>
            </p:cNvPr>
            <p:cNvSpPr/>
            <p:nvPr/>
          </p:nvSpPr>
          <p:spPr>
            <a:xfrm>
              <a:off x="2683998" y="1017563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Р</a:t>
              </a:r>
              <a:endParaRPr lang="ru-RU" dirty="0"/>
            </a:p>
          </p:txBody>
        </p:sp>
        <p:sp>
          <p:nvSpPr>
            <p:cNvPr id="11" name="Прямоугольник 10">
              <a:hlinkClick r:id="rId2" action="ppaction://hlinksldjump"/>
            </p:cNvPr>
            <p:cNvSpPr/>
            <p:nvPr/>
          </p:nvSpPr>
          <p:spPr>
            <a:xfrm>
              <a:off x="2683998" y="1544949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О</a:t>
              </a:r>
              <a:endParaRPr lang="ru-RU" dirty="0"/>
            </a:p>
          </p:txBody>
        </p:sp>
        <p:sp>
          <p:nvSpPr>
            <p:cNvPr id="12" name="Прямоугольник 11">
              <a:hlinkClick r:id="rId2" action="ppaction://hlinksldjump"/>
            </p:cNvPr>
            <p:cNvSpPr/>
            <p:nvPr/>
          </p:nvSpPr>
          <p:spPr>
            <a:xfrm>
              <a:off x="2679309" y="2045091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Б</a:t>
              </a:r>
              <a:endParaRPr lang="ru-RU" dirty="0"/>
            </a:p>
          </p:txBody>
        </p:sp>
        <p:sp>
          <p:nvSpPr>
            <p:cNvPr id="13" name="Прямоугольник 12">
              <a:hlinkClick r:id="rId2" action="ppaction://hlinksldjump"/>
            </p:cNvPr>
            <p:cNvSpPr/>
            <p:nvPr/>
          </p:nvSpPr>
          <p:spPr>
            <a:xfrm>
              <a:off x="2679309" y="2578491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Е</a:t>
              </a:r>
              <a:endParaRPr lang="ru-RU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2683998" y="3111891"/>
              <a:ext cx="528711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Ж</a:t>
              </a:r>
              <a:endParaRPr lang="ru-RU" dirty="0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2679309" y="3584223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К</a:t>
              </a:r>
              <a:endParaRPr lang="ru-RU" dirty="0"/>
            </a:p>
          </p:txBody>
        </p:sp>
        <p:sp>
          <p:nvSpPr>
            <p:cNvPr id="16" name="Прямоугольник 15">
              <a:hlinkClick r:id="rId2" action="ppaction://hlinksldjump"/>
            </p:cNvPr>
            <p:cNvSpPr/>
            <p:nvPr/>
          </p:nvSpPr>
          <p:spPr>
            <a:xfrm>
              <a:off x="2679309" y="4122079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А</a:t>
              </a:r>
              <a:endParaRPr lang="ru-RU" dirty="0"/>
            </a:p>
          </p:txBody>
        </p:sp>
        <p:sp>
          <p:nvSpPr>
            <p:cNvPr id="17" name="Прямоугольник 16">
              <a:hlinkClick r:id="rId2" action="ppaction://hlinksldjump"/>
            </p:cNvPr>
            <p:cNvSpPr/>
            <p:nvPr/>
          </p:nvSpPr>
          <p:spPr>
            <a:xfrm>
              <a:off x="2145909" y="484163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А</a:t>
              </a:r>
            </a:p>
          </p:txBody>
        </p:sp>
        <p:sp>
          <p:nvSpPr>
            <p:cNvPr id="18" name="Прямоугольник 17">
              <a:hlinkClick r:id="rId2" action="ppaction://hlinksldjump"/>
            </p:cNvPr>
            <p:cNvSpPr/>
            <p:nvPr/>
          </p:nvSpPr>
          <p:spPr>
            <a:xfrm>
              <a:off x="1612509" y="484163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Н</a:t>
              </a:r>
            </a:p>
          </p:txBody>
        </p:sp>
        <p:sp>
          <p:nvSpPr>
            <p:cNvPr id="19" name="Прямоугольник 18">
              <a:hlinkClick r:id="rId2" action="ppaction://hlinksldjump"/>
            </p:cNvPr>
            <p:cNvSpPr/>
            <p:nvPr/>
          </p:nvSpPr>
          <p:spPr>
            <a:xfrm>
              <a:off x="4287715" y="484163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Е</a:t>
              </a:r>
              <a:endParaRPr lang="ru-RU" dirty="0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3746109" y="484163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Д</a:t>
              </a: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212114" y="484163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А</a:t>
              </a:r>
            </a:p>
          </p:txBody>
        </p:sp>
        <p:sp>
          <p:nvSpPr>
            <p:cNvPr id="22" name="Прямоугольник 21">
              <a:hlinkClick r:id="rId2" action="ppaction://hlinksldjump"/>
            </p:cNvPr>
            <p:cNvSpPr/>
            <p:nvPr/>
          </p:nvSpPr>
          <p:spPr>
            <a:xfrm>
              <a:off x="5873848" y="484163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Е</a:t>
              </a:r>
              <a:endParaRPr lang="ru-RU" dirty="0"/>
            </a:p>
          </p:txBody>
        </p:sp>
        <p:sp>
          <p:nvSpPr>
            <p:cNvPr id="23" name="Прямоугольник 22">
              <a:hlinkClick r:id="rId2" action="ppaction://hlinksldjump"/>
            </p:cNvPr>
            <p:cNvSpPr/>
            <p:nvPr/>
          </p:nvSpPr>
          <p:spPr>
            <a:xfrm>
              <a:off x="5340448" y="484163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И</a:t>
              </a:r>
              <a:endParaRPr lang="ru-RU" dirty="0"/>
            </a:p>
          </p:txBody>
        </p:sp>
        <p:sp>
          <p:nvSpPr>
            <p:cNvPr id="24" name="Прямоугольник 23">
              <a:hlinkClick r:id="rId2" action="ppaction://hlinksldjump"/>
            </p:cNvPr>
            <p:cNvSpPr/>
            <p:nvPr/>
          </p:nvSpPr>
          <p:spPr>
            <a:xfrm>
              <a:off x="4801186" y="487400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Н</a:t>
              </a:r>
              <a:endParaRPr lang="ru-RU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3212709" y="2045091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А</a:t>
              </a:r>
              <a:endParaRPr lang="ru-RU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6361527" y="2045677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О</a:t>
              </a:r>
              <a:endParaRPr lang="ru-RU" dirty="0"/>
            </a:p>
          </p:txBody>
        </p:sp>
        <p:sp>
          <p:nvSpPr>
            <p:cNvPr id="34" name="Прямоугольник 33">
              <a:hlinkClick r:id="rId2" action="ppaction://hlinksldjump"/>
            </p:cNvPr>
            <p:cNvSpPr/>
            <p:nvPr/>
          </p:nvSpPr>
          <p:spPr>
            <a:xfrm>
              <a:off x="6887301" y="2045677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Л</a:t>
              </a:r>
            </a:p>
          </p:txBody>
        </p:sp>
        <p:sp>
          <p:nvSpPr>
            <p:cNvPr id="35" name="Прямоугольник 34">
              <a:hlinkClick r:id="rId2" action="ppaction://hlinksldjump"/>
            </p:cNvPr>
            <p:cNvSpPr/>
            <p:nvPr/>
          </p:nvSpPr>
          <p:spPr>
            <a:xfrm>
              <a:off x="5327552" y="2045677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Т</a:t>
              </a:r>
            </a:p>
          </p:txBody>
        </p:sp>
        <p:sp>
          <p:nvSpPr>
            <p:cNvPr id="36" name="Прямоугольник 35">
              <a:hlinkClick r:id="rId2" action="ppaction://hlinksldjump"/>
            </p:cNvPr>
            <p:cNvSpPr/>
            <p:nvPr/>
          </p:nvSpPr>
          <p:spPr>
            <a:xfrm>
              <a:off x="5860952" y="2045677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Б</a:t>
              </a:r>
            </a:p>
          </p:txBody>
        </p:sp>
        <p:sp>
          <p:nvSpPr>
            <p:cNvPr id="39" name="Прямоугольник 38">
              <a:hlinkClick r:id="rId2" action="ppaction://hlinksldjump"/>
            </p:cNvPr>
            <p:cNvSpPr/>
            <p:nvPr/>
          </p:nvSpPr>
          <p:spPr>
            <a:xfrm>
              <a:off x="4260752" y="2045677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К</a:t>
              </a:r>
              <a:endParaRPr lang="ru-RU" dirty="0"/>
            </a:p>
          </p:txBody>
        </p:sp>
        <p:sp>
          <p:nvSpPr>
            <p:cNvPr id="42" name="Прямоугольник 41">
              <a:hlinkClick r:id="rId2" action="ppaction://hlinksldjump"/>
            </p:cNvPr>
            <p:cNvSpPr/>
            <p:nvPr/>
          </p:nvSpPr>
          <p:spPr>
            <a:xfrm>
              <a:off x="4794152" y="2045677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Е</a:t>
              </a: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3727352" y="2045677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С</a:t>
              </a:r>
            </a:p>
          </p:txBody>
        </p:sp>
        <p:sp>
          <p:nvSpPr>
            <p:cNvPr id="44" name="Прямоугольник 43">
              <a:hlinkClick r:id="rId2" action="ppaction://hlinksldjump"/>
            </p:cNvPr>
            <p:cNvSpPr/>
            <p:nvPr/>
          </p:nvSpPr>
          <p:spPr>
            <a:xfrm>
              <a:off x="3212709" y="4122665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Т</a:t>
              </a:r>
            </a:p>
          </p:txBody>
        </p:sp>
        <p:sp>
          <p:nvSpPr>
            <p:cNvPr id="45" name="Прямоугольник 44">
              <a:hlinkClick r:id="rId2" action="ppaction://hlinksldjump"/>
            </p:cNvPr>
            <p:cNvSpPr/>
            <p:nvPr/>
          </p:nvSpPr>
          <p:spPr>
            <a:xfrm>
              <a:off x="4260752" y="4123251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К</a:t>
              </a: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4794152" y="4123251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А</a:t>
              </a:r>
            </a:p>
          </p:txBody>
        </p:sp>
        <p:sp>
          <p:nvSpPr>
            <p:cNvPr id="47" name="Прямоугольник 46">
              <a:hlinkClick r:id="rId2" action="ppaction://hlinksldjump"/>
            </p:cNvPr>
            <p:cNvSpPr/>
            <p:nvPr/>
          </p:nvSpPr>
          <p:spPr>
            <a:xfrm>
              <a:off x="3727352" y="4123251"/>
              <a:ext cx="533400" cy="533400"/>
            </a:xfrm>
            <a:prstGeom prst="rect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А</a:t>
              </a:r>
            </a:p>
          </p:txBody>
        </p:sp>
      </p:grpSp>
      <p:sp>
        <p:nvSpPr>
          <p:cNvPr id="49" name="Прямоугольник 48">
            <a:hlinkClick r:id="rId2" action="ppaction://hlinksldjump"/>
          </p:cNvPr>
          <p:cNvSpPr/>
          <p:nvPr/>
        </p:nvSpPr>
        <p:spPr>
          <a:xfrm>
            <a:off x="1610742" y="803643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0" name="Прямоугольник 49">
            <a:hlinkClick r:id="rId2" action="ppaction://hlinksldjump"/>
          </p:cNvPr>
          <p:cNvSpPr/>
          <p:nvPr/>
        </p:nvSpPr>
        <p:spPr>
          <a:xfrm>
            <a:off x="1613672" y="1337043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Прямоугольник 50">
            <a:hlinkClick r:id="rId2" action="ppaction://hlinksldjump"/>
          </p:cNvPr>
          <p:cNvSpPr/>
          <p:nvPr/>
        </p:nvSpPr>
        <p:spPr>
          <a:xfrm>
            <a:off x="1613672" y="1858134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2" name="Прямоугольник 51">
            <a:hlinkClick r:id="rId2" action="ppaction://hlinksldjump"/>
          </p:cNvPr>
          <p:cNvSpPr/>
          <p:nvPr/>
        </p:nvSpPr>
        <p:spPr>
          <a:xfrm>
            <a:off x="1623051" y="2391534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53" name="Прямоугольник 52">
            <a:hlinkClick r:id="rId2" action="ppaction://hlinksldjump"/>
          </p:cNvPr>
          <p:cNvSpPr/>
          <p:nvPr/>
        </p:nvSpPr>
        <p:spPr>
          <a:xfrm>
            <a:off x="1623051" y="2924934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1627740" y="3414692"/>
            <a:ext cx="528711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1623051" y="3930666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6" name="Прямоугольник 55">
            <a:hlinkClick r:id="rId2" action="ppaction://hlinksldjump"/>
          </p:cNvPr>
          <p:cNvSpPr/>
          <p:nvPr/>
        </p:nvSpPr>
        <p:spPr>
          <a:xfrm>
            <a:off x="1623051" y="4468522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</a:p>
        </p:txBody>
      </p:sp>
      <p:sp>
        <p:nvSpPr>
          <p:cNvPr id="57" name="Прямоугольник 56">
            <a:hlinkClick r:id="rId2" action="ppaction://hlinksldjump"/>
          </p:cNvPr>
          <p:cNvSpPr/>
          <p:nvPr/>
        </p:nvSpPr>
        <p:spPr>
          <a:xfrm>
            <a:off x="1089651" y="803643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8" name="Прямоугольник 57">
            <a:hlinkClick r:id="rId2" action="ppaction://hlinksldjump"/>
          </p:cNvPr>
          <p:cNvSpPr/>
          <p:nvPr/>
        </p:nvSpPr>
        <p:spPr>
          <a:xfrm>
            <a:off x="556251" y="803643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2638269" y="803643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9" name="Прямоугольник 58">
            <a:hlinkClick r:id="rId2" action="ppaction://hlinksldjump"/>
          </p:cNvPr>
          <p:cNvSpPr/>
          <p:nvPr/>
        </p:nvSpPr>
        <p:spPr>
          <a:xfrm>
            <a:off x="3171669" y="803643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2144142" y="803643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2" name="Прямоугольник 61">
            <a:hlinkClick r:id="rId2" action="ppaction://hlinksldjump"/>
          </p:cNvPr>
          <p:cNvSpPr/>
          <p:nvPr/>
        </p:nvSpPr>
        <p:spPr>
          <a:xfrm>
            <a:off x="4771869" y="803643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3" name="Прямоугольник 62">
            <a:hlinkClick r:id="rId2" action="ppaction://hlinksldjump"/>
          </p:cNvPr>
          <p:cNvSpPr/>
          <p:nvPr/>
        </p:nvSpPr>
        <p:spPr>
          <a:xfrm>
            <a:off x="4238469" y="803643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4" name="Прямоугольник 63">
            <a:hlinkClick r:id="rId2" action="ppaction://hlinksldjump"/>
          </p:cNvPr>
          <p:cNvSpPr/>
          <p:nvPr/>
        </p:nvSpPr>
        <p:spPr>
          <a:xfrm>
            <a:off x="3705069" y="803643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2156451" y="2391534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5338094" y="2379811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7" name="Прямоугольник 66">
            <a:hlinkClick r:id="rId2" action="ppaction://hlinksldjump"/>
          </p:cNvPr>
          <p:cNvSpPr/>
          <p:nvPr/>
        </p:nvSpPr>
        <p:spPr>
          <a:xfrm>
            <a:off x="5871494" y="2379811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8" name="Прямоугольник 67">
            <a:hlinkClick r:id="rId2" action="ppaction://hlinksldjump"/>
          </p:cNvPr>
          <p:cNvSpPr/>
          <p:nvPr/>
        </p:nvSpPr>
        <p:spPr>
          <a:xfrm>
            <a:off x="4271294" y="2379811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9" name="Прямоугольник 68">
            <a:hlinkClick r:id="rId2" action="ppaction://hlinksldjump"/>
          </p:cNvPr>
          <p:cNvSpPr/>
          <p:nvPr/>
        </p:nvSpPr>
        <p:spPr>
          <a:xfrm>
            <a:off x="4804694" y="2379811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0" name="Прямоугольник 69">
            <a:hlinkClick r:id="rId2" action="ppaction://hlinksldjump"/>
          </p:cNvPr>
          <p:cNvSpPr/>
          <p:nvPr/>
        </p:nvSpPr>
        <p:spPr>
          <a:xfrm>
            <a:off x="3204494" y="2392120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1" name="Прямоугольник 70">
            <a:hlinkClick r:id="rId2" action="ppaction://hlinksldjump"/>
          </p:cNvPr>
          <p:cNvSpPr/>
          <p:nvPr/>
        </p:nvSpPr>
        <p:spPr>
          <a:xfrm>
            <a:off x="3737894" y="2379811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2" name="Прямоугольник 71"/>
          <p:cNvSpPr/>
          <p:nvPr/>
        </p:nvSpPr>
        <p:spPr>
          <a:xfrm>
            <a:off x="2671094" y="2392120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3" name="Прямоугольник 72">
            <a:hlinkClick r:id="rId2" action="ppaction://hlinksldjump"/>
          </p:cNvPr>
          <p:cNvSpPr/>
          <p:nvPr/>
        </p:nvSpPr>
        <p:spPr>
          <a:xfrm>
            <a:off x="2156451" y="4469108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4" name="Прямоугольник 73">
            <a:hlinkClick r:id="rId2" action="ppaction://hlinksldjump"/>
          </p:cNvPr>
          <p:cNvSpPr/>
          <p:nvPr/>
        </p:nvSpPr>
        <p:spPr>
          <a:xfrm>
            <a:off x="3204494" y="4469694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3745511" y="4479091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6" name="Прямоугольник 75">
            <a:hlinkClick r:id="rId2" action="ppaction://hlinksldjump"/>
          </p:cNvPr>
          <p:cNvSpPr/>
          <p:nvPr/>
        </p:nvSpPr>
        <p:spPr>
          <a:xfrm>
            <a:off x="2671094" y="4469694"/>
            <a:ext cx="533400" cy="5334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7" name="Заголовок 1"/>
          <p:cNvSpPr>
            <a:spLocks noGrp="1"/>
          </p:cNvSpPr>
          <p:nvPr>
            <p:ph type="title"/>
          </p:nvPr>
        </p:nvSpPr>
        <p:spPr>
          <a:xfrm>
            <a:off x="3464753" y="76200"/>
            <a:ext cx="4307647" cy="652389"/>
          </a:xfrm>
        </p:spPr>
        <p:txBody>
          <a:bodyPr rtlCol="0">
            <a:noAutofit/>
          </a:bodyPr>
          <a:lstStyle/>
          <a:p>
            <a:pPr lvl="0" algn="ctr"/>
            <a:r>
              <a:rPr lang="ru-RU" sz="4000" b="1" dirty="0" smtClean="0">
                <a:solidFill>
                  <a:srgbClr val="FF6600"/>
                </a:solidFill>
              </a:rPr>
              <a:t>кроссворд</a:t>
            </a:r>
            <a:endParaRPr lang="ru-RU" sz="4000" b="1" dirty="0">
              <a:solidFill>
                <a:srgbClr val="FF6600"/>
              </a:solidFill>
            </a:endParaRPr>
          </a:p>
        </p:txBody>
      </p:sp>
      <p:sp>
        <p:nvSpPr>
          <p:cNvPr id="6" name="Багетная рамка 5">
            <a:hlinkClick r:id="rId2" action="ppaction://hlinksldjump"/>
          </p:cNvPr>
          <p:cNvSpPr/>
          <p:nvPr/>
        </p:nvSpPr>
        <p:spPr>
          <a:xfrm>
            <a:off x="568580" y="5132737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й</a:t>
            </a:r>
            <a:endParaRPr lang="ru-RU" dirty="0"/>
          </a:p>
        </p:txBody>
      </p:sp>
      <p:sp>
        <p:nvSpPr>
          <p:cNvPr id="78" name="Багетная рамка 77">
            <a:hlinkClick r:id="rId2" action="ppaction://hlinksldjump"/>
          </p:cNvPr>
          <p:cNvSpPr/>
          <p:nvPr/>
        </p:nvSpPr>
        <p:spPr>
          <a:xfrm>
            <a:off x="1032805" y="5144461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ц</a:t>
            </a:r>
            <a:endParaRPr lang="ru-RU" dirty="0"/>
          </a:p>
        </p:txBody>
      </p:sp>
      <p:sp>
        <p:nvSpPr>
          <p:cNvPr id="79" name="Багетная рамка 78">
            <a:hlinkClick r:id="rId2" action="ppaction://hlinksldjump"/>
          </p:cNvPr>
          <p:cNvSpPr/>
          <p:nvPr/>
        </p:nvSpPr>
        <p:spPr>
          <a:xfrm>
            <a:off x="1526346" y="5132738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</a:t>
            </a:r>
            <a:endParaRPr lang="ru-RU" dirty="0"/>
          </a:p>
        </p:txBody>
      </p:sp>
      <p:sp>
        <p:nvSpPr>
          <p:cNvPr id="80" name="Багетная рамка 79">
            <a:hlinkClick r:id="rId2" action="ppaction://hlinksldjump"/>
          </p:cNvPr>
          <p:cNvSpPr/>
          <p:nvPr/>
        </p:nvSpPr>
        <p:spPr>
          <a:xfrm>
            <a:off x="1991751" y="5137427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</a:t>
            </a:r>
            <a:endParaRPr lang="ru-RU" dirty="0"/>
          </a:p>
        </p:txBody>
      </p:sp>
      <p:sp>
        <p:nvSpPr>
          <p:cNvPr id="81" name="Багетная рамка 80">
            <a:hlinkClick r:id="rId2" action="ppaction://hlinksldjump"/>
          </p:cNvPr>
          <p:cNvSpPr/>
          <p:nvPr/>
        </p:nvSpPr>
        <p:spPr>
          <a:xfrm>
            <a:off x="2495250" y="5144461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82" name="Багетная рамка 81">
            <a:hlinkClick r:id="rId2" action="ppaction://hlinksldjump"/>
          </p:cNvPr>
          <p:cNvSpPr/>
          <p:nvPr/>
        </p:nvSpPr>
        <p:spPr>
          <a:xfrm>
            <a:off x="2998162" y="5144461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83" name="Багетная рамка 82">
            <a:hlinkClick r:id="rId2" action="ppaction://hlinksldjump"/>
          </p:cNvPr>
          <p:cNvSpPr/>
          <p:nvPr/>
        </p:nvSpPr>
        <p:spPr>
          <a:xfrm>
            <a:off x="3460077" y="5156183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</a:t>
            </a:r>
            <a:endParaRPr lang="ru-RU" dirty="0"/>
          </a:p>
        </p:txBody>
      </p:sp>
      <p:sp>
        <p:nvSpPr>
          <p:cNvPr id="84" name="Багетная рамка 83">
            <a:hlinkClick r:id="rId2" action="ppaction://hlinksldjump"/>
          </p:cNvPr>
          <p:cNvSpPr/>
          <p:nvPr/>
        </p:nvSpPr>
        <p:spPr>
          <a:xfrm>
            <a:off x="3924302" y="5167907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ш</a:t>
            </a:r>
            <a:endParaRPr lang="ru-RU" dirty="0"/>
          </a:p>
        </p:txBody>
      </p:sp>
      <p:sp>
        <p:nvSpPr>
          <p:cNvPr id="85" name="Багетная рамка 84">
            <a:hlinkClick r:id="rId2" action="ppaction://hlinksldjump"/>
          </p:cNvPr>
          <p:cNvSpPr/>
          <p:nvPr/>
        </p:nvSpPr>
        <p:spPr>
          <a:xfrm>
            <a:off x="4417843" y="5156184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щ</a:t>
            </a:r>
            <a:endParaRPr lang="ru-RU" dirty="0"/>
          </a:p>
        </p:txBody>
      </p:sp>
      <p:sp>
        <p:nvSpPr>
          <p:cNvPr id="86" name="Багетная рамка 85">
            <a:hlinkClick r:id="rId2" action="ppaction://hlinksldjump"/>
          </p:cNvPr>
          <p:cNvSpPr/>
          <p:nvPr/>
        </p:nvSpPr>
        <p:spPr>
          <a:xfrm>
            <a:off x="4883248" y="5160873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</a:t>
            </a:r>
            <a:endParaRPr lang="ru-RU" dirty="0"/>
          </a:p>
        </p:txBody>
      </p:sp>
      <p:sp>
        <p:nvSpPr>
          <p:cNvPr id="87" name="Багетная рамка 86">
            <a:hlinkClick r:id="rId2" action="ppaction://hlinksldjump"/>
          </p:cNvPr>
          <p:cNvSpPr/>
          <p:nvPr/>
        </p:nvSpPr>
        <p:spPr>
          <a:xfrm>
            <a:off x="5386747" y="5167907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</a:t>
            </a:r>
            <a:endParaRPr lang="ru-RU" dirty="0"/>
          </a:p>
        </p:txBody>
      </p:sp>
      <p:sp>
        <p:nvSpPr>
          <p:cNvPr id="88" name="Багетная рамка 87">
            <a:hlinkClick r:id="rId2" action="ppaction://hlinksldjump"/>
          </p:cNvPr>
          <p:cNvSpPr/>
          <p:nvPr/>
        </p:nvSpPr>
        <p:spPr>
          <a:xfrm>
            <a:off x="5889659" y="5167907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ъ</a:t>
            </a:r>
            <a:endParaRPr lang="ru-RU" dirty="0"/>
          </a:p>
        </p:txBody>
      </p:sp>
      <p:sp>
        <p:nvSpPr>
          <p:cNvPr id="89" name="Багетная рамка 88">
            <a:hlinkClick r:id="rId2" action="ppaction://hlinksldjump"/>
          </p:cNvPr>
          <p:cNvSpPr/>
          <p:nvPr/>
        </p:nvSpPr>
        <p:spPr>
          <a:xfrm>
            <a:off x="631281" y="5676500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</a:t>
            </a:r>
            <a:endParaRPr lang="ru-RU" dirty="0"/>
          </a:p>
        </p:txBody>
      </p:sp>
      <p:sp>
        <p:nvSpPr>
          <p:cNvPr id="90" name="Багетная рамка 89">
            <a:hlinkClick r:id="rId2" action="ppaction://hlinksldjump"/>
          </p:cNvPr>
          <p:cNvSpPr/>
          <p:nvPr/>
        </p:nvSpPr>
        <p:spPr>
          <a:xfrm>
            <a:off x="1095506" y="5688224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ы</a:t>
            </a:r>
            <a:endParaRPr lang="ru-RU" dirty="0"/>
          </a:p>
        </p:txBody>
      </p:sp>
      <p:sp>
        <p:nvSpPr>
          <p:cNvPr id="91" name="Багетная рамка 90">
            <a:hlinkClick r:id="rId2" action="ppaction://hlinksldjump"/>
          </p:cNvPr>
          <p:cNvSpPr/>
          <p:nvPr/>
        </p:nvSpPr>
        <p:spPr>
          <a:xfrm>
            <a:off x="1589047" y="5676501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</a:t>
            </a:r>
            <a:endParaRPr lang="ru-RU" dirty="0"/>
          </a:p>
        </p:txBody>
      </p:sp>
      <p:sp>
        <p:nvSpPr>
          <p:cNvPr id="92" name="Багетная рамка 91">
            <a:hlinkClick r:id="rId2" action="ppaction://hlinksldjump"/>
          </p:cNvPr>
          <p:cNvSpPr/>
          <p:nvPr/>
        </p:nvSpPr>
        <p:spPr>
          <a:xfrm>
            <a:off x="2054452" y="5681190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93" name="Багетная рамка 92">
            <a:hlinkClick r:id="rId2" action="ppaction://hlinksldjump"/>
          </p:cNvPr>
          <p:cNvSpPr/>
          <p:nvPr/>
        </p:nvSpPr>
        <p:spPr>
          <a:xfrm>
            <a:off x="2557951" y="5688224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</a:t>
            </a:r>
            <a:endParaRPr lang="ru-RU" dirty="0"/>
          </a:p>
        </p:txBody>
      </p:sp>
      <p:sp>
        <p:nvSpPr>
          <p:cNvPr id="94" name="Багетная рамка 93">
            <a:hlinkClick r:id="rId2" action="ppaction://hlinksldjump"/>
          </p:cNvPr>
          <p:cNvSpPr/>
          <p:nvPr/>
        </p:nvSpPr>
        <p:spPr>
          <a:xfrm>
            <a:off x="3060863" y="5688224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95" name="Багетная рамка 94">
            <a:hlinkClick r:id="rId2" action="ppaction://hlinksldjump"/>
          </p:cNvPr>
          <p:cNvSpPr/>
          <p:nvPr/>
        </p:nvSpPr>
        <p:spPr>
          <a:xfrm>
            <a:off x="3506376" y="5681377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</a:t>
            </a:r>
            <a:endParaRPr lang="ru-RU" dirty="0"/>
          </a:p>
        </p:txBody>
      </p:sp>
      <p:sp>
        <p:nvSpPr>
          <p:cNvPr id="96" name="Багетная рамка 95">
            <a:hlinkClick r:id="rId2" action="ppaction://hlinksldjump"/>
          </p:cNvPr>
          <p:cNvSpPr/>
          <p:nvPr/>
        </p:nvSpPr>
        <p:spPr>
          <a:xfrm>
            <a:off x="3970601" y="5693101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</a:t>
            </a:r>
            <a:endParaRPr lang="ru-RU" dirty="0"/>
          </a:p>
        </p:txBody>
      </p:sp>
      <p:sp>
        <p:nvSpPr>
          <p:cNvPr id="97" name="Багетная рамка 96">
            <a:hlinkClick r:id="rId2" action="ppaction://hlinksldjump"/>
          </p:cNvPr>
          <p:cNvSpPr/>
          <p:nvPr/>
        </p:nvSpPr>
        <p:spPr>
          <a:xfrm>
            <a:off x="4464142" y="5681378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</a:t>
            </a:r>
            <a:endParaRPr lang="ru-RU" dirty="0"/>
          </a:p>
        </p:txBody>
      </p:sp>
      <p:sp>
        <p:nvSpPr>
          <p:cNvPr id="98" name="Багетная рамка 97">
            <a:hlinkClick r:id="rId2" action="ppaction://hlinksldjump"/>
          </p:cNvPr>
          <p:cNvSpPr/>
          <p:nvPr/>
        </p:nvSpPr>
        <p:spPr>
          <a:xfrm>
            <a:off x="4929547" y="5686067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ж</a:t>
            </a:r>
            <a:endParaRPr lang="ru-RU" dirty="0"/>
          </a:p>
        </p:txBody>
      </p:sp>
      <p:sp>
        <p:nvSpPr>
          <p:cNvPr id="99" name="Багетная рамка 98">
            <a:hlinkClick r:id="rId2" action="ppaction://hlinksldjump"/>
          </p:cNvPr>
          <p:cNvSpPr/>
          <p:nvPr/>
        </p:nvSpPr>
        <p:spPr>
          <a:xfrm>
            <a:off x="5433046" y="5693101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э</a:t>
            </a:r>
            <a:endParaRPr lang="ru-RU" dirty="0"/>
          </a:p>
        </p:txBody>
      </p:sp>
      <p:sp>
        <p:nvSpPr>
          <p:cNvPr id="101" name="Багетная рамка 100">
            <a:hlinkClick r:id="rId2" action="ppaction://hlinksldjump"/>
          </p:cNvPr>
          <p:cNvSpPr/>
          <p:nvPr/>
        </p:nvSpPr>
        <p:spPr>
          <a:xfrm>
            <a:off x="1045708" y="6211260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102" name="Багетная рамка 101">
            <a:hlinkClick r:id="rId2" action="ppaction://hlinksldjump"/>
          </p:cNvPr>
          <p:cNvSpPr/>
          <p:nvPr/>
        </p:nvSpPr>
        <p:spPr>
          <a:xfrm>
            <a:off x="1509933" y="6222984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</a:t>
            </a:r>
            <a:endParaRPr lang="ru-RU" dirty="0"/>
          </a:p>
        </p:txBody>
      </p:sp>
      <p:sp>
        <p:nvSpPr>
          <p:cNvPr id="103" name="Багетная рамка 102">
            <a:hlinkClick r:id="rId2" action="ppaction://hlinksldjump"/>
          </p:cNvPr>
          <p:cNvSpPr/>
          <p:nvPr/>
        </p:nvSpPr>
        <p:spPr>
          <a:xfrm>
            <a:off x="2003474" y="6211261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104" name="Багетная рамка 103">
            <a:hlinkClick r:id="rId2" action="ppaction://hlinksldjump"/>
          </p:cNvPr>
          <p:cNvSpPr/>
          <p:nvPr/>
        </p:nvSpPr>
        <p:spPr>
          <a:xfrm>
            <a:off x="2468879" y="6215950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</a:t>
            </a:r>
            <a:endParaRPr lang="ru-RU" dirty="0"/>
          </a:p>
        </p:txBody>
      </p:sp>
      <p:sp>
        <p:nvSpPr>
          <p:cNvPr id="105" name="Багетная рамка 104">
            <a:hlinkClick r:id="rId2" action="ppaction://hlinksldjump"/>
          </p:cNvPr>
          <p:cNvSpPr/>
          <p:nvPr/>
        </p:nvSpPr>
        <p:spPr>
          <a:xfrm>
            <a:off x="2972378" y="6222984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</a:t>
            </a:r>
            <a:endParaRPr lang="ru-RU" dirty="0"/>
          </a:p>
        </p:txBody>
      </p:sp>
      <p:sp>
        <p:nvSpPr>
          <p:cNvPr id="106" name="Багетная рамка 105">
            <a:hlinkClick r:id="rId2" action="ppaction://hlinksldjump"/>
          </p:cNvPr>
          <p:cNvSpPr/>
          <p:nvPr/>
        </p:nvSpPr>
        <p:spPr>
          <a:xfrm>
            <a:off x="3475290" y="6222984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</a:t>
            </a:r>
            <a:endParaRPr lang="ru-RU" dirty="0"/>
          </a:p>
        </p:txBody>
      </p:sp>
      <p:sp>
        <p:nvSpPr>
          <p:cNvPr id="107" name="Багетная рамка 106">
            <a:hlinkClick r:id="rId2" action="ppaction://hlinksldjump"/>
          </p:cNvPr>
          <p:cNvSpPr/>
          <p:nvPr/>
        </p:nvSpPr>
        <p:spPr>
          <a:xfrm>
            <a:off x="3975893" y="6218294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ь</a:t>
            </a:r>
            <a:endParaRPr lang="ru-RU" dirty="0"/>
          </a:p>
        </p:txBody>
      </p:sp>
      <p:sp>
        <p:nvSpPr>
          <p:cNvPr id="108" name="Багетная рамка 107">
            <a:hlinkClick r:id="rId2" action="ppaction://hlinksldjump"/>
          </p:cNvPr>
          <p:cNvSpPr/>
          <p:nvPr/>
        </p:nvSpPr>
        <p:spPr>
          <a:xfrm>
            <a:off x="4440118" y="6230018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</a:t>
            </a:r>
            <a:endParaRPr lang="ru-RU" dirty="0"/>
          </a:p>
        </p:txBody>
      </p:sp>
      <p:sp>
        <p:nvSpPr>
          <p:cNvPr id="109" name="Багетная рамка 108">
            <a:hlinkClick r:id="rId2" action="ppaction://hlinksldjump"/>
          </p:cNvPr>
          <p:cNvSpPr/>
          <p:nvPr/>
        </p:nvSpPr>
        <p:spPr>
          <a:xfrm>
            <a:off x="4933659" y="6218295"/>
            <a:ext cx="457200" cy="506063"/>
          </a:xfrm>
          <a:prstGeom prst="bevel">
            <a:avLst/>
          </a:prstGeom>
          <a:solidFill>
            <a:schemeClr val="bg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ю</a:t>
            </a:r>
            <a:endParaRPr lang="ru-RU" dirty="0"/>
          </a:p>
        </p:txBody>
      </p:sp>
      <p:sp>
        <p:nvSpPr>
          <p:cNvPr id="113" name="Прямоугольник 112"/>
          <p:cNvSpPr/>
          <p:nvPr/>
        </p:nvSpPr>
        <p:spPr>
          <a:xfrm>
            <a:off x="7525042" y="4504967"/>
            <a:ext cx="23241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По вертикали:</a:t>
            </a:r>
            <a:endParaRPr lang="ru-RU" sz="2000" b="1" i="1" dirty="0"/>
          </a:p>
        </p:txBody>
      </p:sp>
      <p:grpSp>
        <p:nvGrpSpPr>
          <p:cNvPr id="110" name="Группа 109"/>
          <p:cNvGrpSpPr/>
          <p:nvPr/>
        </p:nvGrpSpPr>
        <p:grpSpPr>
          <a:xfrm>
            <a:off x="10210800" y="368583"/>
            <a:ext cx="1447800" cy="1391744"/>
            <a:chOff x="10210800" y="368583"/>
            <a:chExt cx="1447800" cy="1391744"/>
          </a:xfrm>
        </p:grpSpPr>
        <p:pic>
          <p:nvPicPr>
            <p:cNvPr id="111" name="Picture 2" descr="C:\Users\User\AppData\Local\Microsoft\Windows\Temporary Internet Files\Content.IE5\VA6S2E63\Basketball_pic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68583"/>
              <a:ext cx="1447800" cy="1391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2" name="Стрелка вправо с вырезом 111">
              <a:hlinkClick r:id="" action="ppaction://hlinkshowjump?jump=nextslide"/>
            </p:cNvPr>
            <p:cNvSpPr/>
            <p:nvPr/>
          </p:nvSpPr>
          <p:spPr>
            <a:xfrm>
              <a:off x="10537288" y="797755"/>
              <a:ext cx="794824" cy="533400"/>
            </a:xfrm>
            <a:prstGeom prst="notchedRightArrow">
              <a:avLst/>
            </a:prstGeom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prst="convex"/>
              <a:bevelB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94957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60" grpId="0" animBg="1"/>
      <p:bldP spid="59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Прямоугольник 37">
            <a:hlinkClick r:id="rId2" action="ppaction://hlinksldjump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8" name="Picture 6" descr="https://ae01.alicdn.com/kf/HTB1fEPSOVXXXXaEXFXXq6xXFXXXx/32cm-45cm-Wall-Mounted-Hanging-Basketball-Goal-Hoop-Rim-Net-Metal-Sporting-Goods-Netting-indoor-o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3073" y="2751745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7994" y="101883"/>
            <a:ext cx="9602805" cy="695872"/>
          </a:xfrm>
        </p:spPr>
        <p:txBody>
          <a:bodyPr rtlCol="0">
            <a:noAutofit/>
          </a:bodyPr>
          <a:lstStyle/>
          <a:p>
            <a:r>
              <a:rPr lang="ru-RU" sz="3500" b="1" dirty="0" smtClean="0">
                <a:solidFill>
                  <a:srgbClr val="FF6600"/>
                </a:solidFill>
              </a:rPr>
              <a:t>Брось в корзину,  нажми на мяч, заработай очки.</a:t>
            </a:r>
            <a:endParaRPr lang="ru-RU" sz="3500" dirty="0">
              <a:solidFill>
                <a:srgbClr val="FF6600"/>
              </a:solidFill>
              <a:latin typeface="+mn-lt"/>
            </a:endParaRPr>
          </a:p>
        </p:txBody>
      </p:sp>
      <p:pic>
        <p:nvPicPr>
          <p:cNvPr id="1027" name="Picture 3" descr="C:\Users\User\AppData\Local\Microsoft\Windows\Temporary Internet Files\Content.IE5\VA6S2E63\basketball-308655_960_720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5" y="5147041"/>
            <a:ext cx="1052301" cy="1135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10210800" y="368583"/>
            <a:ext cx="1447800" cy="1391744"/>
            <a:chOff x="10210800" y="368583"/>
            <a:chExt cx="1447800" cy="1391744"/>
          </a:xfrm>
        </p:grpSpPr>
        <p:pic>
          <p:nvPicPr>
            <p:cNvPr id="1026" name="Picture 2" descr="C:\Users\User\AppData\Local\Microsoft\Windows\Temporary Internet Files\Content.IE5\VA6S2E63\Basketball_pic[1]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68583"/>
              <a:ext cx="1447800" cy="1391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Стрелка вправо с вырезом 3">
              <a:hlinkClick r:id="" action="ppaction://hlinkshowjump?jump=nextslide"/>
            </p:cNvPr>
            <p:cNvSpPr/>
            <p:nvPr/>
          </p:nvSpPr>
          <p:spPr>
            <a:xfrm>
              <a:off x="10537288" y="797755"/>
              <a:ext cx="794824" cy="533400"/>
            </a:xfrm>
            <a:prstGeom prst="notchedRightArrow">
              <a:avLst/>
            </a:prstGeom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prst="convex"/>
              <a:bevelB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pic>
        <p:nvPicPr>
          <p:cNvPr id="3074" name="1" descr="https://rezcom.ru/upload/images/bask_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702" y="1003377"/>
            <a:ext cx="7919371" cy="527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мяч3" descr="C:\Users\User\AppData\Local\Microsoft\Windows\Temporary Internet Files\Content.IE5\VA6S2E63\Basketball_pic[1]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724400"/>
            <a:ext cx="594225" cy="571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мяч2" descr="C:\Users\User\AppData\Local\Microsoft\Windows\Temporary Internet Files\Content.IE5\VA6S2E63\Basketball_pic[1]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74295">
            <a:off x="8132028" y="1976554"/>
            <a:ext cx="594225" cy="571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мяч1" descr="C:\Users\User\AppData\Local\Microsoft\Windows\Temporary Internet Files\Content.IE5\VA6S2E63\Basketball_pic[1]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284" y="3409010"/>
            <a:ext cx="594225" cy="571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3"/>
          <p:cNvSpPr/>
          <p:nvPr/>
        </p:nvSpPr>
        <p:spPr>
          <a:xfrm>
            <a:off x="4267200" y="4548344"/>
            <a:ext cx="118211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3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72200" y="2947345"/>
            <a:ext cx="9663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1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662604" y="1064455"/>
            <a:ext cx="9663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/>
                <a:solidFill>
                  <a:schemeClr val="accent3"/>
                </a:solidFill>
              </a:rPr>
              <a:t>2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1586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00023 C -0.04555 -0.16929 -0.00768 -0.3698 0.08434 -0.44797 C 0.17637 -0.5259 0.28804 -0.45167 0.33334 -0.28307 C 0.37863 -0.11402 0.34075 0.08626 0.24873 0.1642 C 0.15671 0.24237 0.0453 0.16882 -0.00013 -0.00023 Z " pathEditMode="relative" rAng="14672128" ptsTypes="fffff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73" y="-141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8.88067E-7 C 0.00976 -0.12118 0.07067 -0.20606 0.13627 -0.18918 C 0.20187 -0.1723 0.24665 -0.06036 0.23675 0.06082 C 0.22686 0.18224 0.16582 0.26711 0.10035 0.25023 C 0.03488 0.23335 -0.01002 0.12141 -0.00013 8.88067E-7 Z " pathEditMode="relative" rAng="-4903218" ptsTypes="fffff">
                                      <p:cBhvr>
                                        <p:cTn id="1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44" y="30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9512E-6 1.49861E-6 C 0.04764 -0.07563 0.12092 -0.06823 0.16361 0.01688 C 0.2063 0.10176 0.20214 0.23196 0.1545 0.30758 C 0.10699 0.38321 0.03358 0.37535 -0.00885 0.29047 C -0.05167 0.20536 -0.0475 0.07516 -2.49512E-6 1.49861E-6 Z " pathEditMode="relative" rAng="-2502233" ptsTypes="fffff">
                                      <p:cBhvr>
                                        <p:cTn id="2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31" y="153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35" grpId="0"/>
      <p:bldP spid="8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hlinkClick r:id="rId2" action="ppaction://hlinksldjump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0" y="2743200"/>
            <a:ext cx="4191000" cy="1043808"/>
          </a:xfrm>
        </p:spPr>
        <p:txBody>
          <a:bodyPr rtlCol="0">
            <a:noAutofit/>
          </a:bodyPr>
          <a:lstStyle/>
          <a:p>
            <a:r>
              <a:rPr lang="ru-RU" sz="5000" b="1" dirty="0" smtClean="0">
                <a:solidFill>
                  <a:srgbClr val="FF6600"/>
                </a:solidFill>
                <a:hlinkClick r:id="rId3"/>
              </a:rPr>
              <a:t>Жесты  судьи</a:t>
            </a:r>
            <a:endParaRPr lang="ru-RU" sz="5000" dirty="0">
              <a:solidFill>
                <a:srgbClr val="FF6600"/>
              </a:solidFill>
              <a:latin typeface="+mn-lt"/>
              <a:hlinkClick r:id="rId4"/>
            </a:endParaRPr>
          </a:p>
        </p:txBody>
      </p:sp>
      <p:pic>
        <p:nvPicPr>
          <p:cNvPr id="1027" name="Picture 3" descr="C:\Users\User\AppData\Local\Microsoft\Windows\Temporary Internet Files\Content.IE5\VA6S2E63\basketball-308655_960_720[1]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5" y="5147041"/>
            <a:ext cx="1052301" cy="1135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Группа 8"/>
          <p:cNvGrpSpPr/>
          <p:nvPr/>
        </p:nvGrpSpPr>
        <p:grpSpPr>
          <a:xfrm>
            <a:off x="10210800" y="368583"/>
            <a:ext cx="1447800" cy="1391744"/>
            <a:chOff x="10210800" y="368583"/>
            <a:chExt cx="1447800" cy="1391744"/>
          </a:xfrm>
        </p:grpSpPr>
        <p:pic>
          <p:nvPicPr>
            <p:cNvPr id="1026" name="Picture 2" descr="C:\Users\User\AppData\Local\Microsoft\Windows\Temporary Internet Files\Content.IE5\VA6S2E63\Basketball_pic[1]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68583"/>
              <a:ext cx="1447800" cy="1391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Стрелка вправо с вырезом 3">
              <a:hlinkClick r:id="" action="ppaction://hlinkshowjump?jump=nextslide"/>
            </p:cNvPr>
            <p:cNvSpPr/>
            <p:nvPr/>
          </p:nvSpPr>
          <p:spPr>
            <a:xfrm>
              <a:off x="10537288" y="797755"/>
              <a:ext cx="794824" cy="533400"/>
            </a:xfrm>
            <a:prstGeom prst="notchedRightArrow">
              <a:avLst/>
            </a:prstGeom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prst="convex"/>
              <a:bevelB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448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>
            <a:hlinkClick r:id="rId2" action="ppaction://hlinksldjump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149469"/>
            <a:ext cx="7848600" cy="878644"/>
          </a:xfrm>
        </p:spPr>
        <p:txBody>
          <a:bodyPr rtlCol="0">
            <a:noAutofit/>
          </a:bodyPr>
          <a:lstStyle/>
          <a:p>
            <a:pPr lvl="0" algn="ctr"/>
            <a:r>
              <a:rPr lang="ru-RU" sz="4000" b="1" dirty="0" smtClean="0">
                <a:solidFill>
                  <a:srgbClr val="FF6600"/>
                </a:solidFill>
              </a:rPr>
              <a:t>Победные олимпийские года</a:t>
            </a:r>
            <a:endParaRPr lang="ru-RU" sz="4000" b="1" dirty="0">
              <a:solidFill>
                <a:srgbClr val="FF6600"/>
              </a:solid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10210800" y="368583"/>
            <a:ext cx="1447800" cy="1391744"/>
            <a:chOff x="10210800" y="368583"/>
            <a:chExt cx="1447800" cy="1391744"/>
          </a:xfrm>
        </p:grpSpPr>
        <p:pic>
          <p:nvPicPr>
            <p:cNvPr id="18" name="Picture 2" descr="C:\Users\User\AppData\Local\Microsoft\Windows\Temporary Internet Files\Content.IE5\VA6S2E63\Basketball_pic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68583"/>
              <a:ext cx="1447800" cy="1391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Стрелка вправо с вырезом 18">
              <a:hlinkClick r:id="" action="ppaction://hlinkshowjump?jump=nextslide"/>
            </p:cNvPr>
            <p:cNvSpPr/>
            <p:nvPr/>
          </p:nvSpPr>
          <p:spPr>
            <a:xfrm>
              <a:off x="10537288" y="797755"/>
              <a:ext cx="794824" cy="533400"/>
            </a:xfrm>
            <a:prstGeom prst="notchedRightArrow">
              <a:avLst/>
            </a:prstGeom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prst="convex"/>
              <a:bevelB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5" name="первое"/>
          <p:cNvSpPr txBox="1"/>
          <p:nvPr/>
        </p:nvSpPr>
        <p:spPr>
          <a:xfrm>
            <a:off x="324290" y="1335921"/>
            <a:ext cx="8210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white"/>
                </a:solidFill>
              </a:rPr>
              <a:t>Победа мужской сборной СССР на олимпиаде в </a:t>
            </a:r>
            <a:r>
              <a:rPr lang="ru-RU" sz="2400" dirty="0" err="1" smtClean="0">
                <a:solidFill>
                  <a:prstClr val="white"/>
                </a:solidFill>
              </a:rPr>
              <a:t>Мюнхине</a:t>
            </a:r>
            <a:r>
              <a:rPr lang="ru-RU" sz="2400" dirty="0" smtClean="0">
                <a:solidFill>
                  <a:prstClr val="white"/>
                </a:solidFill>
              </a:rPr>
              <a:t>.</a:t>
            </a:r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6" name="ответ1"/>
          <p:cNvSpPr txBox="1"/>
          <p:nvPr/>
        </p:nvSpPr>
        <p:spPr>
          <a:xfrm>
            <a:off x="8001587" y="2002950"/>
            <a:ext cx="1305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D05002">
                    <a:lumMod val="40000"/>
                    <a:lumOff val="60000"/>
                  </a:srgbClr>
                </a:solidFill>
              </a:rPr>
              <a:t>1972</a:t>
            </a:r>
            <a:endParaRPr lang="ru-RU" sz="2400" u="sng" dirty="0">
              <a:solidFill>
                <a:srgbClr val="D05002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2" name="второе"/>
          <p:cNvSpPr txBox="1"/>
          <p:nvPr/>
        </p:nvSpPr>
        <p:spPr>
          <a:xfrm>
            <a:off x="400491" y="2645724"/>
            <a:ext cx="7067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white"/>
                </a:solidFill>
              </a:rPr>
              <a:t>Первая олимпийская победа женской сборной</a:t>
            </a:r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28" name="ответ 2"/>
          <p:cNvSpPr txBox="1"/>
          <p:nvPr/>
        </p:nvSpPr>
        <p:spPr>
          <a:xfrm>
            <a:off x="8347122" y="3204689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D05002">
                    <a:lumMod val="40000"/>
                    <a:lumOff val="60000"/>
                  </a:srgbClr>
                </a:solidFill>
              </a:rPr>
              <a:t>1976</a:t>
            </a:r>
            <a:endParaRPr lang="ru-RU" sz="2400" b="1" u="sng" dirty="0">
              <a:solidFill>
                <a:srgbClr val="D05002">
                  <a:lumMod val="40000"/>
                  <a:lumOff val="60000"/>
                </a:srgbClr>
              </a:solidFill>
            </a:endParaRPr>
          </a:p>
        </p:txBody>
      </p:sp>
      <p:sp>
        <p:nvSpPr>
          <p:cNvPr id="29" name="третье"/>
          <p:cNvSpPr txBox="1"/>
          <p:nvPr/>
        </p:nvSpPr>
        <p:spPr>
          <a:xfrm>
            <a:off x="412066" y="3843492"/>
            <a:ext cx="7741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white"/>
                </a:solidFill>
              </a:rPr>
              <a:t>Вторая олимпийская победа мужской сборной в Сеуле.</a:t>
            </a:r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31" name="ответ 3"/>
          <p:cNvSpPr txBox="1"/>
          <p:nvPr/>
        </p:nvSpPr>
        <p:spPr>
          <a:xfrm>
            <a:off x="8366759" y="4419600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D05002">
                    <a:lumMod val="40000"/>
                    <a:lumOff val="60000"/>
                  </a:srgbClr>
                </a:solidFill>
              </a:rPr>
              <a:t>1988</a:t>
            </a:r>
            <a:endParaRPr lang="ru-RU" sz="2400" b="1" u="sng" dirty="0">
              <a:solidFill>
                <a:srgbClr val="D05002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024" name="четвертое"/>
          <p:cNvSpPr txBox="1"/>
          <p:nvPr/>
        </p:nvSpPr>
        <p:spPr>
          <a:xfrm>
            <a:off x="400491" y="5040411"/>
            <a:ext cx="7600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prstClr val="white"/>
                </a:solidFill>
              </a:rPr>
              <a:t>Олимпийское золото женской сборной в Барселоне.</a:t>
            </a:r>
            <a:endParaRPr lang="ru-RU" sz="2400" dirty="0">
              <a:solidFill>
                <a:prstClr val="white"/>
              </a:solidFill>
            </a:endParaRPr>
          </a:p>
        </p:txBody>
      </p:sp>
      <p:sp>
        <p:nvSpPr>
          <p:cNvPr id="1025" name="ответ 4"/>
          <p:cNvSpPr txBox="1"/>
          <p:nvPr/>
        </p:nvSpPr>
        <p:spPr>
          <a:xfrm>
            <a:off x="8153400" y="5520501"/>
            <a:ext cx="115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D05002">
                    <a:lumMod val="40000"/>
                    <a:lumOff val="60000"/>
                  </a:srgbClr>
                </a:solidFill>
              </a:rPr>
              <a:t>1992</a:t>
            </a:r>
            <a:endParaRPr lang="ru-RU" sz="2400" b="1" u="sng" dirty="0">
              <a:solidFill>
                <a:srgbClr val="D05002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73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"/>
                  </p:tgtEl>
                </p:cond>
              </p:nextCondLst>
            </p:seq>
          </p:childTnLst>
        </p:cTn>
      </p:par>
    </p:tnLst>
    <p:bldLst>
      <p:bldP spid="6" grpId="0"/>
      <p:bldP spid="28" grpId="0"/>
      <p:bldP spid="31" grpId="0"/>
      <p:bldP spid="10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0" y="152400"/>
            <a:ext cx="4876800" cy="838200"/>
          </a:xfrm>
        </p:spPr>
        <p:txBody>
          <a:bodyPr rtlCol="0">
            <a:noAutofit/>
          </a:bodyPr>
          <a:lstStyle/>
          <a:p>
            <a:r>
              <a:rPr lang="ru-RU" sz="4000" dirty="0" smtClean="0">
                <a:solidFill>
                  <a:srgbClr val="FF6600"/>
                </a:solidFill>
              </a:rPr>
              <a:t>Интересные факты</a:t>
            </a:r>
            <a:endParaRPr lang="ru-RU" sz="4000" dirty="0">
              <a:solidFill>
                <a:srgbClr val="FF66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43000" y="1958735"/>
            <a:ext cx="4220308" cy="3379052"/>
          </a:xfrm>
        </p:spPr>
        <p:txBody>
          <a:bodyPr rtlCol="0">
            <a:noAutofit/>
          </a:bodyPr>
          <a:lstStyle/>
          <a:p>
            <a:r>
              <a:rPr lang="ru-RU" dirty="0" err="1"/>
              <a:t>Магси</a:t>
            </a:r>
            <a:r>
              <a:rPr lang="ru-RU" dirty="0"/>
              <a:t> </a:t>
            </a:r>
            <a:r>
              <a:rPr lang="ru-RU" dirty="0" err="1"/>
              <a:t>Богз</a:t>
            </a:r>
            <a:r>
              <a:rPr lang="ru-RU" dirty="0"/>
              <a:t> </a:t>
            </a:r>
            <a:r>
              <a:rPr lang="ru-RU" dirty="0" smtClean="0"/>
              <a:t>160 см</a:t>
            </a:r>
            <a:endParaRPr lang="ru-RU" dirty="0"/>
          </a:p>
          <a:p>
            <a:r>
              <a:rPr lang="ru-RU" b="1" dirty="0" smtClean="0"/>
              <a:t>Эрл </a:t>
            </a:r>
            <a:r>
              <a:rPr lang="ru-RU" b="1" dirty="0" err="1"/>
              <a:t>Бойкинс</a:t>
            </a:r>
            <a:r>
              <a:rPr lang="ru-RU" dirty="0"/>
              <a:t> 165 см   </a:t>
            </a:r>
          </a:p>
          <a:p>
            <a:r>
              <a:rPr lang="ru-RU" b="1" dirty="0" err="1" smtClean="0"/>
              <a:t>Келвин</a:t>
            </a:r>
            <a:r>
              <a:rPr lang="ru-RU" b="1" dirty="0" smtClean="0"/>
              <a:t> </a:t>
            </a:r>
            <a:r>
              <a:rPr lang="ru-RU" b="1" dirty="0" err="1"/>
              <a:t>Мерфи</a:t>
            </a:r>
            <a:r>
              <a:rPr lang="ru-RU" b="1" dirty="0"/>
              <a:t> 175 см</a:t>
            </a:r>
          </a:p>
          <a:p>
            <a:r>
              <a:rPr lang="ru-RU" b="1" dirty="0" smtClean="0"/>
              <a:t>Спад </a:t>
            </a:r>
            <a:r>
              <a:rPr lang="ru-RU" b="1" dirty="0" err="1"/>
              <a:t>Уэбб</a:t>
            </a:r>
            <a:r>
              <a:rPr lang="ru-RU" b="1" dirty="0"/>
              <a:t> 168 см</a:t>
            </a:r>
          </a:p>
          <a:p>
            <a:r>
              <a:rPr lang="ru-RU" b="1" dirty="0" err="1" smtClean="0"/>
              <a:t>Нэйт</a:t>
            </a:r>
            <a:r>
              <a:rPr lang="ru-RU" b="1" dirty="0" smtClean="0"/>
              <a:t> </a:t>
            </a:r>
            <a:r>
              <a:rPr lang="ru-RU" b="1" dirty="0"/>
              <a:t>Робинсон 172 см </a:t>
            </a:r>
          </a:p>
          <a:p>
            <a:r>
              <a:rPr lang="ru-RU" b="1" dirty="0" err="1" smtClean="0"/>
              <a:t>Айзейя</a:t>
            </a:r>
            <a:r>
              <a:rPr lang="ru-RU" b="1" dirty="0" smtClean="0"/>
              <a:t> </a:t>
            </a:r>
            <a:r>
              <a:rPr lang="ru-RU" b="1" dirty="0"/>
              <a:t>Томас 175 </a:t>
            </a:r>
            <a:r>
              <a:rPr lang="ru-RU" b="1" dirty="0" smtClean="0"/>
              <a:t>см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27892" y="1524000"/>
            <a:ext cx="533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>
                <a:solidFill>
                  <a:srgbClr val="FF6600"/>
                </a:solidFill>
              </a:rPr>
              <a:t>N B A</a:t>
            </a:r>
            <a:endParaRPr lang="ru-RU" sz="4800" dirty="0">
              <a:solidFill>
                <a:srgbClr val="FF6600"/>
              </a:solidFill>
            </a:endParaRPr>
          </a:p>
        </p:txBody>
      </p:sp>
      <p:pic>
        <p:nvPicPr>
          <p:cNvPr id="1026" name="Picture 2" descr="C:\Users\User\Documents\физра 2018\проекты\ЧАЩИНА\s12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676399"/>
            <a:ext cx="4572000" cy="38855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00199" y="5410200"/>
            <a:ext cx="101322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111111"/>
                </a:solidFill>
              </a:rPr>
              <a:t>Конечно, таких игроков очень мало, но при большом желании, </a:t>
            </a:r>
            <a:endParaRPr lang="ru-RU" sz="2400" dirty="0" smtClean="0">
              <a:solidFill>
                <a:srgbClr val="111111"/>
              </a:solidFill>
            </a:endParaRPr>
          </a:p>
          <a:p>
            <a:r>
              <a:rPr lang="ru-RU" sz="2400" dirty="0" smtClean="0">
                <a:solidFill>
                  <a:srgbClr val="111111"/>
                </a:solidFill>
              </a:rPr>
              <a:t>огромной </a:t>
            </a:r>
            <a:r>
              <a:rPr lang="ru-RU" sz="2400" dirty="0">
                <a:solidFill>
                  <a:srgbClr val="111111"/>
                </a:solidFill>
              </a:rPr>
              <a:t>работоспособности можно стать исключением из правила!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0210800" y="368583"/>
            <a:ext cx="1447800" cy="1391744"/>
            <a:chOff x="10210800" y="368583"/>
            <a:chExt cx="1447800" cy="1391744"/>
          </a:xfrm>
        </p:grpSpPr>
        <p:pic>
          <p:nvPicPr>
            <p:cNvPr id="9" name="Picture 2" descr="C:\Users\User\AppData\Local\Microsoft\Windows\Temporary Internet Files\Content.IE5\VA6S2E63\Basketball_pic[1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68583"/>
              <a:ext cx="1447800" cy="1391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Стрелка вправо с вырезом 9">
              <a:hlinkClick r:id="" action="ppaction://hlinkshowjump?jump=nextslide"/>
            </p:cNvPr>
            <p:cNvSpPr/>
            <p:nvPr/>
          </p:nvSpPr>
          <p:spPr>
            <a:xfrm>
              <a:off x="10537288" y="797755"/>
              <a:ext cx="794824" cy="533400"/>
            </a:xfrm>
            <a:prstGeom prst="notchedRightArrow">
              <a:avLst/>
            </a:prstGeom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prst="convex"/>
              <a:bevelB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59839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>
            <a:hlinkClick r:id="rId2" action="ppaction://hlinksldjump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43400" y="152399"/>
            <a:ext cx="6193888" cy="645356"/>
          </a:xfrm>
        </p:spPr>
        <p:txBody>
          <a:bodyPr rtlCol="0">
            <a:noAutofit/>
          </a:bodyPr>
          <a:lstStyle/>
          <a:p>
            <a:pPr algn="ctr"/>
            <a:r>
              <a:rPr lang="ru-RU" sz="4000" dirty="0" smtClean="0">
                <a:solidFill>
                  <a:srgbClr val="FF6600"/>
                </a:solidFill>
              </a:rPr>
              <a:t>Звёздный пьедестал</a:t>
            </a:r>
            <a:endParaRPr lang="ru-RU" sz="4000" dirty="0">
              <a:solidFill>
                <a:srgbClr val="FF66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5800" y="5355544"/>
            <a:ext cx="1970356" cy="83099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sz="4800" dirty="0" smtClean="0">
                <a:solidFill>
                  <a:srgbClr val="FF6600"/>
                </a:solidFill>
              </a:rPr>
              <a:t>N B A</a:t>
            </a:r>
            <a:endParaRPr lang="ru-RU" sz="4800" dirty="0">
              <a:solidFill>
                <a:srgbClr val="FF6600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0210800" y="368583"/>
            <a:ext cx="1447800" cy="1391744"/>
            <a:chOff x="10210800" y="368583"/>
            <a:chExt cx="1447800" cy="1391744"/>
          </a:xfrm>
        </p:grpSpPr>
        <p:pic>
          <p:nvPicPr>
            <p:cNvPr id="9" name="Picture 2" descr="C:\Users\User\AppData\Local\Microsoft\Windows\Temporary Internet Files\Content.IE5\VA6S2E63\Basketball_pic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10800" y="368583"/>
              <a:ext cx="1447800" cy="13917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Стрелка вправо с вырезом 9">
              <a:hlinkClick r:id="" action="ppaction://hlinkshowjump?jump=nextslide"/>
            </p:cNvPr>
            <p:cNvSpPr/>
            <p:nvPr/>
          </p:nvSpPr>
          <p:spPr>
            <a:xfrm>
              <a:off x="10537288" y="797755"/>
              <a:ext cx="794824" cy="533400"/>
            </a:xfrm>
            <a:prstGeom prst="notchedRightArrow">
              <a:avLst/>
            </a:prstGeom>
            <a:ln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 prst="convex"/>
              <a:bevelB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533400" y="3771502"/>
            <a:ext cx="9904243" cy="2128464"/>
            <a:chOff x="876880" y="3681815"/>
            <a:chExt cx="9904243" cy="2550225"/>
          </a:xfrm>
        </p:grpSpPr>
        <p:cxnSp>
          <p:nvCxnSpPr>
            <p:cNvPr id="21" name="Соединительная линия уступом 20"/>
            <p:cNvCxnSpPr/>
            <p:nvPr/>
          </p:nvCxnSpPr>
          <p:spPr>
            <a:xfrm rot="10800000">
              <a:off x="5142323" y="4947099"/>
              <a:ext cx="2819400" cy="421761"/>
            </a:xfrm>
            <a:prstGeom prst="bentConnector3">
              <a:avLst>
                <a:gd name="adj1" fmla="val 50000"/>
              </a:avLst>
            </a:prstGeom>
            <a:ln w="38100" cmpd="sng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Группа 27"/>
            <p:cNvGrpSpPr/>
            <p:nvPr/>
          </p:nvGrpSpPr>
          <p:grpSpPr>
            <a:xfrm>
              <a:off x="876880" y="3681815"/>
              <a:ext cx="9904243" cy="2550225"/>
              <a:chOff x="845230" y="3065585"/>
              <a:chExt cx="9904243" cy="2550225"/>
            </a:xfrm>
          </p:grpSpPr>
          <p:cxnSp>
            <p:nvCxnSpPr>
              <p:cNvPr id="12" name="Соединительная линия уступом 11"/>
              <p:cNvCxnSpPr/>
              <p:nvPr/>
            </p:nvCxnSpPr>
            <p:spPr>
              <a:xfrm rot="10800000">
                <a:off x="7930073" y="5194049"/>
                <a:ext cx="2819400" cy="421761"/>
              </a:xfrm>
              <a:prstGeom prst="bentConnector3">
                <a:avLst>
                  <a:gd name="adj1" fmla="val 50000"/>
                </a:avLst>
              </a:prstGeom>
              <a:ln w="38100" cmpd="sng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Соединительная линия уступом 21"/>
              <p:cNvCxnSpPr/>
              <p:nvPr/>
            </p:nvCxnSpPr>
            <p:spPr>
              <a:xfrm rot="10800000">
                <a:off x="6520373" y="4752629"/>
                <a:ext cx="2819400" cy="421761"/>
              </a:xfrm>
              <a:prstGeom prst="bentConnector3">
                <a:avLst>
                  <a:gd name="adj1" fmla="val 50000"/>
                </a:avLst>
              </a:prstGeom>
              <a:ln w="38100" cmpd="sng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Соединительная линия уступом 22"/>
              <p:cNvCxnSpPr/>
              <p:nvPr/>
            </p:nvCxnSpPr>
            <p:spPr>
              <a:xfrm rot="10800000">
                <a:off x="3700972" y="3909107"/>
                <a:ext cx="2819400" cy="421761"/>
              </a:xfrm>
              <a:prstGeom prst="bentConnector3">
                <a:avLst>
                  <a:gd name="adj1" fmla="val 50000"/>
                </a:avLst>
              </a:prstGeom>
              <a:ln w="38100" cmpd="sng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Соединительная линия уступом 23"/>
              <p:cNvCxnSpPr/>
              <p:nvPr/>
            </p:nvCxnSpPr>
            <p:spPr>
              <a:xfrm rot="10800000">
                <a:off x="2263137" y="3487346"/>
                <a:ext cx="2819400" cy="421761"/>
              </a:xfrm>
              <a:prstGeom prst="bentConnector3">
                <a:avLst>
                  <a:gd name="adj1" fmla="val 50000"/>
                </a:avLst>
              </a:prstGeom>
              <a:ln w="38100" cmpd="sng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Соединительная линия уступом 24"/>
              <p:cNvCxnSpPr/>
              <p:nvPr/>
            </p:nvCxnSpPr>
            <p:spPr>
              <a:xfrm rot="10800000">
                <a:off x="845230" y="3065585"/>
                <a:ext cx="2819400" cy="421761"/>
              </a:xfrm>
              <a:prstGeom prst="bentConnector3">
                <a:avLst>
                  <a:gd name="adj1" fmla="val 50000"/>
                </a:avLst>
              </a:prstGeom>
              <a:ln w="38100" cmpd="sng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0" name="Picture 2" descr="C:\Users\User\Pictures\Джон СТОКТОН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857" y="1234245"/>
            <a:ext cx="1297229" cy="198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Pictures\Билл РАССЕЛЛ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5055" y="3304847"/>
            <a:ext cx="1472675" cy="184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Pictures\Кобе БРАЙАНТ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842962"/>
            <a:ext cx="1398970" cy="2057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Pictures\Майкл ДЖОРДАН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8142" y="3779537"/>
            <a:ext cx="1307939" cy="1973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Pictures\Тим ДАНКАН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225" y="2400997"/>
            <a:ext cx="1267261" cy="1898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Pictures\Уилт ЧЕМБЕРЛЕН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760327"/>
            <a:ext cx="1295400" cy="1993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Pictures\Шакил О′НИЛ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68583"/>
            <a:ext cx="1371600" cy="215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Прямоугольник 30"/>
          <p:cNvSpPr/>
          <p:nvPr/>
        </p:nvSpPr>
        <p:spPr>
          <a:xfrm>
            <a:off x="533400" y="3779537"/>
            <a:ext cx="1409700" cy="68593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03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Майкл ДЖОРДАН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1943100" y="4141597"/>
            <a:ext cx="1409700" cy="68593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03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Уилт</a:t>
            </a:r>
            <a:r>
              <a:rPr lang="ru-RU" dirty="0"/>
              <a:t> ЧЕМБЕРЛЕН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3361007" y="4465471"/>
            <a:ext cx="1409700" cy="68593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03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Билл РАССЕЛЛ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4798843" y="4836572"/>
            <a:ext cx="1409700" cy="68593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03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Тим ДАНКАН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6236678" y="5172522"/>
            <a:ext cx="1409700" cy="68593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03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Кобе БРАЙАНТ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7623608" y="5531549"/>
            <a:ext cx="1409700" cy="68593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03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Шакил</a:t>
            </a:r>
            <a:r>
              <a:rPr lang="ru-RU" dirty="0"/>
              <a:t> О′НИЛ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9044298" y="5921086"/>
            <a:ext cx="1409700" cy="68593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2032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Джон СТОКТОН</a:t>
            </a:r>
          </a:p>
        </p:txBody>
      </p:sp>
    </p:spTree>
    <p:extLst>
      <p:ext uri="{BB962C8B-B14F-4D97-AF65-F5344CB8AC3E}">
        <p14:creationId xmlns:p14="http://schemas.microsoft.com/office/powerpoint/2010/main" val="311257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4 -0.05735 C -0.01835 -0.0777 -0.02733 -0.1006 -0.03852 -0.1228 C -0.04854 -0.14269 -0.06273 -0.16466 -0.07445 -0.18223 C -0.0928 -0.20975 -0.11753 -0.24699 -0.13913 -0.26827 C -0.15202 -0.28099 -0.16582 -0.29162 -0.17844 -0.30527 C -0.19692 -0.32539 -0.21528 -0.34597 -0.2335 -0.36679 C -0.24951 -0.38506 -0.26448 -0.40679 -0.28127 -0.42206 C -0.28803 -0.42807 -0.29754 -0.43663 -0.30535 -0.44056 C -0.31719 -0.44657 -0.325 -0.44426 -0.33762 -0.4549 C -0.37068 -0.48311 -0.40739 -0.4993 -0.44409 -0.50393 C -0.50175 -0.52543 -0.5585 -0.53561 -0.61733 -0.53885 C -0.63569 -0.53815 -0.65404 -0.53885 -0.67239 -0.53677 C -0.69308 -0.53445 -0.71443 -0.51988 -0.7333 -0.50601 C -0.74619 -0.49676 -0.75855 -0.48774 -0.76923 -0.47132 C -0.78524 -0.4468 -0.79994 -0.41188 -0.8183 -0.39338 C -0.82532 -0.37696 -0.82298 -0.36679 -0.82663 -0.34828 C -0.8291 -0.30319 -0.82897 -0.31961 -0.82897 -0.29902 " pathEditMode="relative" rAng="0" ptsTypes="ffffffffffffffffA">
                                      <p:cBhvr>
                                        <p:cTn id="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143" y="-240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5873E-6 0.03492 C -0.0056 0.02914 -0.00768 0.02151 -0.01198 0.01272 C -0.01393 0.00116 -0.01744 -0.00624 -0.02148 -0.01457 C -0.02408 -0.03168 -0.03007 -0.04602 -0.03697 -0.05643 C -0.03983 -0.06637 -0.04348 -0.07585 -0.04647 -0.0858 C -0.04738 -0.08904 -0.04751 -0.0932 -0.04868 -0.09597 C -0.05337 -0.10731 -0.05779 -0.10499 -0.063 -0.11309 C -0.07029 -0.12419 -0.07771 -0.13876 -0.08669 -0.14523 C -0.09398 -0.15032 -0.10088 -0.15356 -0.10816 -0.1598 C -0.11298 -0.16397 -0.11858 -0.16512 -0.12352 -0.16744 C -0.13172 -0.17067 -0.14851 -0.17229 -0.14851 -0.17206 C -0.16882 -0.17067 -0.18509 -0.16882 -0.20422 -0.1598 C -0.21034 -0.15703 -0.21567 -0.14847 -0.22205 -0.14523 C -0.22973 -0.14107 -0.2378 -0.13968 -0.24574 -0.13783 C -0.25082 -0.13436 -0.25108 -0.12743 -0.25524 -0.12072 C -0.25759 -0.11702 -0.26253 -0.11054 -0.26253 -0.11031 C -0.26891 -0.09042 -0.26032 -0.11424 -0.26839 -0.10083 C -0.26943 -0.09898 -0.26969 -0.09551 -0.27073 -0.09343 C -0.27281 -0.08927 -0.27672 -0.0858 -0.27906 -0.08372 C -0.28179 -0.0747 -0.28414 -0.06753 -0.28843 -0.06128 C -0.29221 -0.0377 -0.28609 -0.07262 -0.29325 -0.04671 C -0.29403 -0.04348 -0.29403 -0.04001 -0.29455 -0.03654 C -0.29559 -0.02937 -0.29741 -0.02104 -0.29924 -0.01457 C -0.30353 0.00139 -0.30861 0.01712 -0.31355 0.03238 C -0.31733 0.04417 -0.32175 0.06013 -0.32175 0.07447 C -0.32175 0.07563 -0.32097 0.07262 -0.32058 0.07193 " pathEditMode="relative" rAng="0" ptsTypes="fffffffffffffffffffffffffA">
                                      <p:cBhvr>
                                        <p:cTn id="11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87" y="-83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24 0.03053 C -0.019 0.02336 -0.01939 0.01087 -0.02538 -0.00231 C -0.03084 -0.01433 -0.03683 -0.02567 -0.04269 -0.03723 C -0.06885 -0.08927 -0.10152 -0.12997 -0.13263 -0.17229 C -0.14851 -0.1938 -0.17155 -0.19935 -0.19029 -0.20721 C -0.20565 -0.21369 -0.22035 -0.22687 -0.23532 -0.23589 C -0.24743 -0.24329 -0.25979 -0.24445 -0.27216 -0.24815 C -0.28569 -0.25231 -0.29806 -0.2574 -0.31146 -0.2604 C -0.32227 -0.25971 -0.33294 -0.25948 -0.34374 -0.25855 C -0.34687 -0.25832 -0.35012 -0.25832 -0.35298 -0.25647 C -0.35988 -0.25208 -0.36535 -0.23843 -0.3703 -0.22988 C -0.37472 -0.22224 -0.38058 -0.21854 -0.38526 -0.21137 C -0.39568 -0.19565 -0.40414 -0.18131 -0.4152 -0.16836 C -0.42041 -0.15471 -0.42652 -0.14292 -0.43485 -0.13552 C -0.4411 -0.12442 -0.44709 -0.11378 -0.45438 -0.10476 C -0.45581 -0.09713 -0.45607 -0.10037 -0.45438 -0.09458 " pathEditMode="relative" rAng="0" ptsTypes="fffffffffffffffA">
                                      <p:cBhvr>
                                        <p:cTn id="1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48" y="-145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97006E-7 -0.00925 C -0.00599 -0.01272 -0.01028 -0.01711 -0.01627 -0.01919 C -0.02681 -0.02821 -0.03501 -0.03677 -0.0462 -0.04532 C -0.06078 -0.05689 -0.08161 -0.05851 -0.09814 -0.06013 C -0.11311 -0.06498 -0.12261 -0.0629 -0.14018 -0.06198 C -0.14122 -0.06198 -0.14851 -0.06013 -0.1502 -0.05851 C -0.15424 -0.05504 -0.15593 -0.04879 -0.15892 -0.04394 C -0.1627 -0.03723 -0.16621 -0.03099 -0.17011 -0.02405 C -0.1722 -0.01572 -0.17701 -0.00555 -0.18261 -0.00115 C -0.18534 0.00463 -0.18847 0.00949 -0.1912 0.0155 C -0.19276 0.01851 -0.19615 0.02521 -0.19615 0.02544 C -0.19914 0.03701 -0.19719 0.03192 -0.20122 0.04001 C -0.2037 0.05065 -0.205 0.06175 -0.21111 0.06962 C -0.21216 0.07655 -0.21216 0.07401 -0.21216 0.07817 " pathEditMode="relative" rAng="0" ptsTypes="fffffffffffffA">
                                      <p:cBhvr>
                                        <p:cTn id="21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08" y="15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1774E-6 -4.19981E-6 C 0.01223 -0.00555 0.03332 0.0007 0.0449 0.00255 C 0.06351 0.0044 0.0816 0.00717 0.10022 0.01157 C 0.11167 0.01897 0.12313 0.02753 0.13484 0.03446 C 0.14044 0.03816 0.14681 0.03816 0.15202 0.04371 C 0.15775 0.04996 0.16412 0.05458 0.16933 0.06222 C 0.17245 0.06707 0.17532 0.07193 0.17857 0.07609 C 0.19003 0.0902 0.17857 0.07008 0.19016 0.08789 C 0.20213 0.10592 0.21437 0.12396 0.22582 0.14293 C 0.23259 0.15472 0.24157 0.1649 0.24782 0.17762 C 0.25784 0.1982 0.25315 0.19149 0.26044 0.20074 C 0.26643 0.21925 0.25849 0.19774 0.26604 0.21231 C 0.26838 0.2167 0.26981 0.22179 0.2719 0.22641 C 0.27424 0.23104 0.28127 0.23937 0.28335 0.2426 C 0.28908 0.25116 0.28452 0.24769 0.29025 0.25417 C 0.2961 0.26087 0.30209 0.26897 0.30652 0.27914 C 0.3142 0.29741 0.30404 0.27614 0.31003 0.29302 C 0.31081 0.29603 0.31237 0.29765 0.31342 0.30019 C 0.31836 0.31222 0.31342 0.30181 0.31693 0.31383 C 0.31823 0.31915 0.32149 0.32771 0.32149 0.32794 C 0.32279 0.3358 0.32188 0.33303 0.32383 0.33789 " pathEditMode="relative" rAng="0" ptsTypes="ffffffffffffffffffffA">
                                      <p:cBhvr>
                                        <p:cTn id="2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92" y="16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52753E-7 0.00047 C 0.0272 -0.00809 0.05389 -0.01642 0.08161 -0.02058 C 0.12222 -0.01965 0.15216 -0.01965 0.18912 -0.01434 C 0.20604 -0.00902 0.22361 -0.00717 0.24027 0.00047 C 0.24483 0.00255 0.24912 0.00625 0.25381 0.00879 C 0.26279 0.01319 0.27294 0.01342 0.28218 0.01504 C 0.29233 0.01897 0.30262 0.01943 0.31277 0.02336 C 0.3293 0.02984 0.34609 0.03585 0.36262 0.04233 C 0.37459 0.05181 0.36783 0.04741 0.38292 0.05481 C 0.39151 0.05898 0.39867 0.068 0.40687 0.0717 C 0.41286 0.07887 0.41911 0.08557 0.42484 0.09274 C 0.429 0.09783 0.4329 0.1043 0.43746 0.10777 C 0.44137 0.11055 0.44501 0.11332 0.44891 0.1161 C 0.45009 0.11679 0.45217 0.11818 0.45217 0.11841 C 0.45803 0.12628 0.46219 0.13899 0.46922 0.14316 C 0.4782 0.14871 0.48731 0.1501 0.49538 0.16004 C 0.5041 0.17091 0.51282 0.18432 0.52024 0.19797 C 0.52519 0.20699 0.53052 0.21739 0.53729 0.22109 C 0.54393 0.23035 0.55213 0.23867 0.5576 0.25047 C 0.56215 0.26041 0.56462 0.27498 0.56788 0.28631 C 0.5697 0.29973 0.57152 0.31198 0.57465 0.32424 C 0.57569 0.33881 0.57699 0.34968 0.58037 0.36217 C 0.58141 0.37049 0.5835 0.37535 0.58493 0.38321 C 0.58727 0.41305 0.5861 0.39293 0.5861 0.4445 " pathEditMode="relative" rAng="0" ptsTypes="fffffffffffffffffffffffA">
                                      <p:cBhvr>
                                        <p:cTn id="31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64" y="211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41052E-6 -0.00023 C 0.01705 -0.01064 0.04594 -0.00648 0.06612 -0.00833 C 0.09046 -0.00763 0.11467 -0.00833 0.13901 -0.00648 C 0.14499 -0.00601 0.15033 -0.0007 0.15619 0.00185 C 0.16009 0.0037 0.16751 0.00786 0.16751 0.00809 C 0.17246 0.01387 0.17636 0.01341 0.18235 0.01619 C 0.18768 0.01873 0.19263 0.02312 0.19719 0.02844 C 0.19875 0.03029 0.19992 0.0333 0.20174 0.03469 C 0.20461 0.03677 0.21085 0.03862 0.21085 0.03885 C 0.21645 0.04371 0.22595 0.05504 0.23142 0.05712 C 0.23675 0.05897 0.23962 0.0599 0.24391 0.06522 C 0.24547 0.06938 0.24756 0.07285 0.24847 0.07747 C 0.24886 0.07955 0.24886 0.08187 0.24964 0.08349 C 0.25055 0.08534 0.25211 0.08603 0.25302 0.08765 C 0.2555 0.09158 0.25758 0.09574 0.25992 0.09991 C 0.26448 0.10823 0.27138 0.11124 0.27697 0.11633 C 0.28114 0.12003 0.284 0.12581 0.28843 0.12858 C 0.29728 0.13899 0.29949 0.142 0.31003 0.14477 C 0.31251 0.15795 0.31979 0.1642 0.32604 0.17137 C 0.33203 0.17807 0.3332 0.18802 0.33971 0.19195 C 0.34153 0.19681 0.34387 0.20097 0.34544 0.20606 C 0.34921 0.21762 0.34882 0.22016 0.35572 0.22872 C 0.36118 0.24329 0.35832 0.23751 0.36366 0.24699 C 0.36535 0.25624 0.36951 0.25786 0.37277 0.26549 C 0.38227 0.28746 0.37316 0.26966 0.38071 0.28376 C 0.38305 0.29556 0.38019 0.28423 0.38539 0.29602 C 0.38956 0.3055 0.39021 0.31244 0.39568 0.31845 C 0.39776 0.33117 0.39958 0.34412 0.40362 0.35522 C 0.40479 0.36193 0.40934 0.37373 0.40934 0.37396 C 0.41077 0.3839 0.41038 0.39685 0.41273 0.40633 C 0.41325 0.40818 0.41273 0.4024 0.41273 0.40032 " pathEditMode="relative" rAng="0" ptsTypes="ffffffffffffffffffffffffffffffA">
                                      <p:cBhvr>
                                        <p:cTn id="3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56" y="19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Баскетбол: 16 x 9">
  <a:themeElements>
    <a:clrScheme name="Basketball">
      <a:dk1>
        <a:sysClr val="windowText" lastClr="000000"/>
      </a:dk1>
      <a:lt1>
        <a:sysClr val="window" lastClr="FFFFFF"/>
      </a:lt1>
      <a:dk2>
        <a:srgbClr val="51270B"/>
      </a:dk2>
      <a:lt2>
        <a:srgbClr val="CAAF92"/>
      </a:lt2>
      <a:accent1>
        <a:srgbClr val="8C061E"/>
      </a:accent1>
      <a:accent2>
        <a:srgbClr val="CD0205"/>
      </a:accent2>
      <a:accent3>
        <a:srgbClr val="D05002"/>
      </a:accent3>
      <a:accent4>
        <a:srgbClr val="052A5E"/>
      </a:accent4>
      <a:accent5>
        <a:srgbClr val="1A559C"/>
      </a:accent5>
      <a:accent6>
        <a:srgbClr val="156645"/>
      </a:accent6>
      <a:hlink>
        <a:srgbClr val="D05002"/>
      </a:hlink>
      <a:folHlink>
        <a:srgbClr val="808080"/>
      </a:folHlink>
    </a:clrScheme>
    <a:fontScheme name="Impact - Franklin Gothic Medium">
      <a:majorFont>
        <a:latin typeface="Impact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Basketball_16x9.potx" id="{DCF2C791-EE76-41C3-9BB0-21CE31E0B312}" vid="{AA4094CD-6F6C-4074-B677-74FA5D2823E5}"/>
    </a:ext>
  </a:extLst>
</a:theme>
</file>

<file path=ppt/theme/theme2.xml><?xml version="1.0" encoding="utf-8"?>
<a:theme xmlns:a="http://schemas.openxmlformats.org/drawingml/2006/main" name="Office Theme">
  <a:themeElements>
    <a:clrScheme name="Basketball">
      <a:dk1>
        <a:sysClr val="windowText" lastClr="000000"/>
      </a:dk1>
      <a:lt1>
        <a:sysClr val="window" lastClr="FFFFFF"/>
      </a:lt1>
      <a:dk2>
        <a:srgbClr val="51270B"/>
      </a:dk2>
      <a:lt2>
        <a:srgbClr val="CAAF92"/>
      </a:lt2>
      <a:accent1>
        <a:srgbClr val="8C061E"/>
      </a:accent1>
      <a:accent2>
        <a:srgbClr val="CD0205"/>
      </a:accent2>
      <a:accent3>
        <a:srgbClr val="D05002"/>
      </a:accent3>
      <a:accent4>
        <a:srgbClr val="052A5E"/>
      </a:accent4>
      <a:accent5>
        <a:srgbClr val="1A559C"/>
      </a:accent5>
      <a:accent6>
        <a:srgbClr val="156645"/>
      </a:accent6>
      <a:hlink>
        <a:srgbClr val="D05002"/>
      </a:hlink>
      <a:folHlink>
        <a:srgbClr val="808080"/>
      </a:folHlink>
    </a:clrScheme>
    <a:fontScheme name="Impact - Franklin Gothic Medium">
      <a:majorFont>
        <a:latin typeface="Impact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Basketball">
      <a:dk1>
        <a:sysClr val="windowText" lastClr="000000"/>
      </a:dk1>
      <a:lt1>
        <a:sysClr val="window" lastClr="FFFFFF"/>
      </a:lt1>
      <a:dk2>
        <a:srgbClr val="51270B"/>
      </a:dk2>
      <a:lt2>
        <a:srgbClr val="CAAF92"/>
      </a:lt2>
      <a:accent1>
        <a:srgbClr val="8C061E"/>
      </a:accent1>
      <a:accent2>
        <a:srgbClr val="CD0205"/>
      </a:accent2>
      <a:accent3>
        <a:srgbClr val="D05002"/>
      </a:accent3>
      <a:accent4>
        <a:srgbClr val="052A5E"/>
      </a:accent4>
      <a:accent5>
        <a:srgbClr val="1A559C"/>
      </a:accent5>
      <a:accent6>
        <a:srgbClr val="156645"/>
      </a:accent6>
      <a:hlink>
        <a:srgbClr val="D05002"/>
      </a:hlink>
      <a:folHlink>
        <a:srgbClr val="808080"/>
      </a:folHlink>
    </a:clrScheme>
    <a:fontScheme name="Impact - Franklin Gothic Medium">
      <a:majorFont>
        <a:latin typeface="Impact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D5F340F01F94FA2FD29A5E6DC872E" ma:contentTypeVersion="0" ma:contentTypeDescription="Create a new document." ma:contentTypeScope="" ma:versionID="f583bd66513a361a730282b6a794e35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6841151cf538834e171094e4faaf2d73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68D310D-4A5D-4E4B-9AC7-1412ED7A3017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490F993-4A60-4320-8214-6C61F2B2D8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2394A7E-DAA4-49A6-A2E1-C4E8E87306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373</Words>
  <Application>Microsoft Office PowerPoint</Application>
  <PresentationFormat>Произвольный</PresentationFormat>
  <Paragraphs>144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Баскетбол: 16 x 9</vt:lpstr>
      <vt:lpstr>Основные понятия и интересные факты из истории баскетбола.</vt:lpstr>
      <vt:lpstr>Брось в корзину баскетбольные понятия</vt:lpstr>
      <vt:lpstr>Понятия в баскетболе</vt:lpstr>
      <vt:lpstr>кроссворд</vt:lpstr>
      <vt:lpstr>Брось в корзину,  нажми на мяч, заработай очки.</vt:lpstr>
      <vt:lpstr>Жесты  судьи</vt:lpstr>
      <vt:lpstr>Победные олимпийские года</vt:lpstr>
      <vt:lpstr>Интересные факты</vt:lpstr>
      <vt:lpstr>Звёздный пьедестал</vt:lpstr>
      <vt:lpstr>Звёздный пьедестал российских баскетболистов</vt:lpstr>
      <vt:lpstr>СПИСОК  ИСПОЗЬЗУЕМЫХ  ИСТОЧНИКОВ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2013-07-31T01:42:28Z</dcterms:created>
  <dcterms:modified xsi:type="dcterms:W3CDTF">2020-05-22T20:51:38Z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0x0101007C1D5F340F01F94FA2FD29A5E6DC872E</vt:lpwstr>
  </property>
</Properties>
</file>