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67" r:id="rId3"/>
    <p:sldId id="273" r:id="rId4"/>
    <p:sldId id="257" r:id="rId5"/>
    <p:sldId id="268" r:id="rId6"/>
    <p:sldId id="258" r:id="rId7"/>
    <p:sldId id="263" r:id="rId8"/>
    <p:sldId id="270" r:id="rId9"/>
    <p:sldId id="269" r:id="rId10"/>
    <p:sldId id="259" r:id="rId11"/>
    <p:sldId id="265" r:id="rId12"/>
    <p:sldId id="260" r:id="rId13"/>
    <p:sldId id="266" r:id="rId14"/>
    <p:sldId id="261" r:id="rId15"/>
    <p:sldId id="271" r:id="rId16"/>
    <p:sldId id="262" r:id="rId17"/>
    <p:sldId id="264" r:id="rId18"/>
    <p:sldId id="272" r:id="rId1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A2E38A-C355-4B46-B79B-1382DB3729E2}">
          <p14:sldIdLst>
            <p14:sldId id="256"/>
            <p14:sldId id="267"/>
            <p14:sldId id="273"/>
            <p14:sldId id="257"/>
            <p14:sldId id="268"/>
            <p14:sldId id="258"/>
            <p14:sldId id="263"/>
            <p14:sldId id="270"/>
            <p14:sldId id="269"/>
            <p14:sldId id="259"/>
            <p14:sldId id="265"/>
            <p14:sldId id="260"/>
            <p14:sldId id="266"/>
            <p14:sldId id="261"/>
            <p14:sldId id="271"/>
            <p14:sldId id="262"/>
            <p14:sldId id="264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6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68DD58-DB10-B74B-B122-90C79E1A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6B637-9BBC-A746-A123-DA9D7235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586582"/>
            <a:ext cx="821376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1883-B08D-BD4A-B1A4-564CFBF6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413" y="3066257"/>
            <a:ext cx="821376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FEBF-FC68-5940-8408-7AA92F26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05D3-01BF-8A42-B5E2-AA2327A4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25D76-1EFE-FA4C-8D0F-96E4026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5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0DE8-5326-0240-93CC-CE2DBE7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DD616-202F-0C4A-8498-BAF9B8022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7C6E-BA0B-9142-9BD9-D114451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3C7A-3D05-004B-8719-DCFDE50D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2C74-F7E3-4149-A59E-138439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6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EC024-114A-2E49-87A2-3A1B102C0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F4E8B-9B93-B841-9A41-58F2A8F7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7BB6-C721-A64C-9FED-ADB1BC3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4087-0D6B-DF46-B616-0041524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BF165-B5F1-A84D-AD5D-2D894A7A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493-70DA-4F40-B18B-0188275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5BD0-B7A8-9B40-9AB5-0DBA90DF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31A1-DADB-F64A-BEBA-6AC48E90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FB6A0-DAF0-7E47-B97C-1959E2B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0F65-48DE-0F47-9AE4-8C5274D6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3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9028-A6A0-AA47-9A85-DE2BD943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1057-B7A1-0B4B-A6BB-93C07AA5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D353-3005-AA44-B1F8-3D8F2C4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0EE7-DEB6-C649-9E53-AE8EB74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665B2-6583-FA49-ABAE-8323C6A9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4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6745-F536-7049-8D0D-BB50A7F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0B58-8BE0-5846-9A24-A91FA167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F5A85-5AB6-394A-98C8-B73B3EC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B91D8-BE0E-B54E-914A-3B00872C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1DFF1-3F28-444E-A843-913451B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61945-5F70-514E-9CD4-56885BC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3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012-00B0-E945-B698-3733663A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B6CC-5B99-1046-94CB-3910E562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B4E02-4DAF-FC4B-9DF6-5739BC1D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E5243-C7C1-884A-82EC-322F5A06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83453-DE2C-D544-9E7C-F711443EB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1954B-3EBC-B744-8F53-7075B00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E7285-82AA-A848-856A-64686C10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984CD-E115-DA48-BA47-B54C3B5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0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58A6-642A-BF40-9958-4533E852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18D4-4CEF-7D40-B6A4-7A86F44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89032-E3AA-E245-853E-A73CAA10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B9C-695D-F84B-9246-DB6248F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6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275D3-2908-3247-B605-5B97118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BBEC9-CBCD-D94B-9ADA-44F9C9DD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A520-85A8-8D46-8B9C-866EC1EA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0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170-6B83-DE46-BBCD-20AB77EF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FED9-D619-DF49-9B1D-6E397694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0FE7C-8051-964D-99B3-CF35F9C5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CFFFE-88C3-FA49-BC3F-79D32E1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94432-4D8B-5B4F-A3A7-59742BD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719C-C737-3741-9BBB-4D0034D0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9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62D0-2513-9841-ABC7-CDDA248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366AA-3FC8-B943-BE0C-AA130D266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4131E-00F8-2F44-8CB7-E507EDF9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94AA6-6713-014A-9DD1-54A1159D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4C64A-03C8-7C48-8C9B-2621E488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5F111-4F7D-D441-B9CA-7C93C02D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3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D96A1-01DB-3F4E-9A1D-BE8F965E24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73516-973B-2249-A644-F2755198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80DC-44A3-154D-BC99-BF2A84FB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41BF-604F-7D49-9946-889C3E68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ACCC-DE3A-4D10-AA8D-A389E98718F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CCA2-3C6B-3D47-A0E6-7C4CCBDF5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0882-C990-BE40-9BCA-2271ADF5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7D7B5-68C5-4723-8202-E4339144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7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&#1047;&#1077;&#1084;&#1083;&#1077;&#1090;&#1088;&#1103;&#1089;&#1077;&#1085;&#1080;&#1077;_&#1074;_&#1071;&#1087;&#1086;&#1085;&#1080;&#108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2350B-CED9-4997-ACD1-821FBBDA0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795" y="1449394"/>
            <a:ext cx="9608570" cy="164592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«Технология» в 6-ом классе на тему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Сейсмоустойчивость конструкций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70091B-71EB-4A63-9FCF-A80501EAA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095" y="4224568"/>
            <a:ext cx="9228201" cy="164592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Подготовил: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Бендрышева Кристина Дмитриевна,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технологии,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Вторая Санкт-Петербургская Гимназия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39470-DC81-40F1-AC96-4104ADD4CABA}"/>
              </a:ext>
            </a:extLst>
          </p:cNvPr>
          <p:cNvSpPr txBox="1"/>
          <p:nvPr/>
        </p:nvSpPr>
        <p:spPr>
          <a:xfrm>
            <a:off x="4684450" y="5870488"/>
            <a:ext cx="2823099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Санкт-Петербург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3615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3DAB4-0AA5-4107-904C-802A736B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19" y="2570102"/>
            <a:ext cx="10712060" cy="20902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 по измерению сейсмоустойчивости зданий 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роботов»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CC464-43ED-48BC-A283-CDF36B00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018" y="5241332"/>
            <a:ext cx="10712061" cy="12013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Сейсмоустойчивость  –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от греч.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колебания)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устойчивости зданий к землетрясениям.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2E5596C-69F7-423F-B333-A9261D49E849}"/>
              </a:ext>
            </a:extLst>
          </p:cNvPr>
          <p:cNvSpPr txBox="1">
            <a:spLocks/>
          </p:cNvSpPr>
          <p:nvPr/>
        </p:nvSpPr>
        <p:spPr>
          <a:xfrm>
            <a:off x="1479940" y="415332"/>
            <a:ext cx="10420708" cy="1201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тему урока и определение в карту урока. За активную работу вы будете получать человечков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конце урока они вам пригодятся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6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EBE46-C38A-4D6C-991A-8A75CB3A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35" y="654686"/>
            <a:ext cx="10515600" cy="7731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робота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36DF0F-4181-4C43-9DCB-51D53435A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391" y="859107"/>
            <a:ext cx="3188056" cy="2569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445DCD-DA14-4EE4-8F40-1718686C8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05" y="3837632"/>
            <a:ext cx="4321215" cy="2237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FC3EB-D7BC-442A-828B-43995A55AE91}"/>
              </a:ext>
            </a:extLst>
          </p:cNvPr>
          <p:cNvSpPr txBox="1"/>
          <p:nvPr/>
        </p:nvSpPr>
        <p:spPr>
          <a:xfrm>
            <a:off x="1410399" y="1728854"/>
            <a:ext cx="5310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ноутбуке откройте программу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вкладку «Проекты с пошаговыми инструкциями»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Выберете инструкцию №3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робота согласно инструкции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стандартную программу (в конце инструкции по сборке)</a:t>
            </a:r>
          </a:p>
        </p:txBody>
      </p:sp>
    </p:spTree>
    <p:extLst>
      <p:ext uri="{BB962C8B-B14F-4D97-AF65-F5344CB8AC3E}">
        <p14:creationId xmlns:p14="http://schemas.microsoft.com/office/powerpoint/2010/main" val="163612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76680E-425C-4BDC-A1A1-2707F7958C59}"/>
              </a:ext>
            </a:extLst>
          </p:cNvPr>
          <p:cNvSpPr/>
          <p:nvPr/>
        </p:nvSpPr>
        <p:spPr>
          <a:xfrm>
            <a:off x="109728" y="128016"/>
            <a:ext cx="11914632" cy="66019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После запуска программы, на экране появляется число 0. В цикле к текущему значению прибавляется 1 и мотор запускается с соответствующей скоростью на 2 секунды. После задержки на одну секунду, цикл повторяется 5 раз.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D7FE7F-4546-46AD-A5F1-61369FCD29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126982"/>
            <a:ext cx="8341360" cy="22739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991798-73E3-4CE8-806F-8F942064197C}"/>
              </a:ext>
            </a:extLst>
          </p:cNvPr>
          <p:cNvSpPr/>
          <p:nvPr/>
        </p:nvSpPr>
        <p:spPr>
          <a:xfrm>
            <a:off x="8908288" y="2830576"/>
            <a:ext cx="835152" cy="369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9758F-7B08-45B0-873F-0D142EFAEE2A}"/>
              </a:ext>
            </a:extLst>
          </p:cNvPr>
          <p:cNvSpPr txBox="1"/>
          <p:nvPr/>
        </p:nvSpPr>
        <p:spPr>
          <a:xfrm>
            <a:off x="1723644" y="196469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spc="-12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для робота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223C1-36F5-4274-8643-086A3379AC70}"/>
              </a:ext>
            </a:extLst>
          </p:cNvPr>
          <p:cNvSpPr txBox="1"/>
          <p:nvPr/>
        </p:nvSpPr>
        <p:spPr>
          <a:xfrm>
            <a:off x="995680" y="3535680"/>
            <a:ext cx="1054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 работу программы.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22F2E-CEEE-4F96-A7B7-0B51BEB771CE}"/>
              </a:ext>
            </a:extLst>
          </p:cNvPr>
          <p:cNvSpPr txBox="1"/>
          <p:nvPr/>
        </p:nvSpPr>
        <p:spPr>
          <a:xfrm>
            <a:off x="995680" y="4046785"/>
            <a:ext cx="1080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запуска программы, на экране появляется число 0. В цикле к текущему значению прибавляется 1, и мотор запускается с соответствующей скоростью на 2 секунды. После задержки на одну секунду, цикл повторяется 5 раз.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2F185-0E0B-4DB0-A24C-7CA8B0549593}"/>
              </a:ext>
            </a:extLst>
          </p:cNvPr>
          <p:cNvSpPr txBox="1"/>
          <p:nvPr/>
        </p:nvSpPr>
        <p:spPr>
          <a:xfrm>
            <a:off x="995680" y="5290007"/>
            <a:ext cx="1040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стандартной программе цикл повторяется 5 раз. Нам необходимо количество повторений заменить на 10 для более точного эксперимента</a:t>
            </a:r>
          </a:p>
        </p:txBody>
      </p:sp>
    </p:spTree>
    <p:extLst>
      <p:ext uri="{BB962C8B-B14F-4D97-AF65-F5344CB8AC3E}">
        <p14:creationId xmlns:p14="http://schemas.microsoft.com/office/powerpoint/2010/main" val="39233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0E099-B585-4339-94D8-BB852E00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435" y="644526"/>
            <a:ext cx="10515600" cy="7731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эксперимента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3CE561-4576-48C3-99D8-C02EF500C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435" y="4494596"/>
            <a:ext cx="3849609" cy="1993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713600-3C2F-4E02-9B12-51C9B0E52806}"/>
              </a:ext>
            </a:extLst>
          </p:cNvPr>
          <p:cNvSpPr txBox="1"/>
          <p:nvPr/>
        </p:nvSpPr>
        <p:spPr>
          <a:xfrm>
            <a:off x="1552435" y="1443841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одну из построек на подвижную платформу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программу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в таблицу значение коэффициента сейсмоустойчивости (выводится на экран)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среднее значение коэффициента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3FA960-BDFA-4C76-91BF-4843FBF21ED5}"/>
              </a:ext>
            </a:extLst>
          </p:cNvPr>
          <p:cNvSpPr/>
          <p:nvPr/>
        </p:nvSpPr>
        <p:spPr>
          <a:xfrm>
            <a:off x="6278880" y="3962400"/>
            <a:ext cx="1879600" cy="4165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Подсказка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B2837-591D-4F5E-8571-69E66CC16FC9}"/>
              </a:ext>
            </a:extLst>
          </p:cNvPr>
          <p:cNvSpPr txBox="1"/>
          <p:nvPr/>
        </p:nvSpPr>
        <p:spPr>
          <a:xfrm>
            <a:off x="6278880" y="4671070"/>
            <a:ext cx="4968240" cy="16312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Коэффициент сейсмоустойчивости – значение мощности землетрясения, при котором постройка теряет устойчивости ( в программе для робота – выводится на экран)</a:t>
            </a:r>
          </a:p>
        </p:txBody>
      </p:sp>
    </p:spTree>
    <p:extLst>
      <p:ext uri="{BB962C8B-B14F-4D97-AF65-F5344CB8AC3E}">
        <p14:creationId xmlns:p14="http://schemas.microsoft.com/office/powerpoint/2010/main" val="36324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8FD931B-6871-4C4D-8EF8-33BA9C5D2AF4}"/>
                  </a:ext>
                </a:extLst>
              </p:cNvPr>
              <p:cNvSpPr/>
              <p:nvPr/>
            </p:nvSpPr>
            <p:spPr>
              <a:xfrm>
                <a:off x="171558" y="128016"/>
                <a:ext cx="11914632" cy="6601968"/>
              </a:xfrm>
              <a:prstGeom prst="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𝑑𝑓𝑑𝑠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8FD931B-6871-4C4D-8EF8-33BA9C5D2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" y="128016"/>
                <a:ext cx="11914632" cy="6601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F0F90-5253-4640-8E97-6D171698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E06FE5A-10AD-4ABA-9871-1BDB5BF9E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6" y="1543749"/>
            <a:ext cx="10830852" cy="957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Формулирование гипотезы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(Записываем в карточке)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id="{41BB2699-CAF2-41CC-9214-E83FA2A32352}"/>
              </a:ext>
            </a:extLst>
          </p:cNvPr>
          <p:cNvSpPr txBox="1">
            <a:spLocks/>
          </p:cNvSpPr>
          <p:nvPr/>
        </p:nvSpPr>
        <p:spPr>
          <a:xfrm>
            <a:off x="1101439" y="2511937"/>
            <a:ext cx="10951877" cy="95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устойчивой будет постройка № 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D95BF-B771-4AC8-897E-A4293261E0F3}"/>
              </a:ext>
            </a:extLst>
          </p:cNvPr>
          <p:cNvSpPr txBox="1"/>
          <p:nvPr/>
        </p:nvSpPr>
        <p:spPr>
          <a:xfrm>
            <a:off x="652936" y="3237335"/>
            <a:ext cx="1095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Вспомним формулу расчёта среднего значения для трех чисел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676B047-644B-444D-859E-E0B26F325811}"/>
                  </a:ext>
                </a:extLst>
              </p:cNvPr>
              <p:cNvSpPr/>
              <p:nvPr/>
            </p:nvSpPr>
            <p:spPr>
              <a:xfrm>
                <a:off x="4276165" y="4598894"/>
                <a:ext cx="3617259" cy="15349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676B047-644B-444D-859E-E0B26F325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65" y="4598894"/>
                <a:ext cx="3617259" cy="1534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FD931B-6871-4C4D-8EF8-33BA9C5D2AF4}"/>
              </a:ext>
            </a:extLst>
          </p:cNvPr>
          <p:cNvSpPr/>
          <p:nvPr/>
        </p:nvSpPr>
        <p:spPr>
          <a:xfrm>
            <a:off x="109728" y="128016"/>
            <a:ext cx="11914632" cy="66019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F0F90-5253-4640-8E97-6D171698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эксперимента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50DCB-5BC4-4189-9100-BA386D70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34" y="1743454"/>
            <a:ext cx="4760976" cy="400118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три опыта на сейсмоустойчивость каждого макета (всего 9 опытов)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результаты в таблицу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Посчитать среднее значение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35D295-1A05-4678-83C9-D8161C95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316" y="1498664"/>
            <a:ext cx="6848344" cy="4245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D2B11-72B2-4535-B5B2-C69D8E120357}"/>
              </a:ext>
            </a:extLst>
          </p:cNvPr>
          <p:cNvSpPr txBox="1"/>
          <p:nvPr/>
        </p:nvSpPr>
        <p:spPr>
          <a:xfrm>
            <a:off x="6924583" y="2501061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k1</a:t>
            </a:r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E3FA3-A8CB-41EF-BAD4-EBF1758CE9B6}"/>
              </a:ext>
            </a:extLst>
          </p:cNvPr>
          <p:cNvSpPr txBox="1"/>
          <p:nvPr/>
        </p:nvSpPr>
        <p:spPr>
          <a:xfrm>
            <a:off x="8165345" y="2501060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k2</a:t>
            </a:r>
            <a:endParaRPr lang="ru-R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E544E5-25B8-42C5-8793-2192019FE722}"/>
              </a:ext>
            </a:extLst>
          </p:cNvPr>
          <p:cNvSpPr txBox="1"/>
          <p:nvPr/>
        </p:nvSpPr>
        <p:spPr>
          <a:xfrm>
            <a:off x="9523629" y="2501059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k3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623A64-2D7F-4077-9EF5-5D58E6BE2126}"/>
                  </a:ext>
                </a:extLst>
              </p:cNvPr>
              <p:cNvSpPr txBox="1"/>
              <p:nvPr/>
            </p:nvSpPr>
            <p:spPr>
              <a:xfrm>
                <a:off x="10492870" y="2501059"/>
                <a:ext cx="821197" cy="524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623A64-2D7F-4077-9EF5-5D58E6BE2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70" y="2501059"/>
                <a:ext cx="821197" cy="524118"/>
              </a:xfrm>
              <a:prstGeom prst="rect">
                <a:avLst/>
              </a:prstGeom>
              <a:blipFill>
                <a:blip r:embed="rId3"/>
                <a:stretch>
                  <a:fillRect r="-5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5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E69B67-D50D-4A03-8E52-DE9473B88E4B}"/>
              </a:ext>
            </a:extLst>
          </p:cNvPr>
          <p:cNvSpPr/>
          <p:nvPr/>
        </p:nvSpPr>
        <p:spPr>
          <a:xfrm>
            <a:off x="277368" y="119506"/>
            <a:ext cx="11690514" cy="66019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8DF69-1455-4DF9-8B99-184F1F3D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771" y="392075"/>
            <a:ext cx="10515600" cy="77311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 по эксперименту. Заполните пропуски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EF9E8-F3F2-4A57-BB4C-CB3F9E96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44" y="1437755"/>
            <a:ext cx="10515600" cy="47014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/>
              <a:t>	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эксперимент по вычислению коэффициента </a:t>
            </a: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сейсмоустойчивости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зданий с помощью робота. </a:t>
            </a:r>
          </a:p>
          <a:p>
            <a:pPr marL="0" indent="0" algn="just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Мы выяснили, что наиболее устойчивой оказалась постройка </a:t>
            </a: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№3. </a:t>
            </a:r>
          </a:p>
          <a:p>
            <a:pPr marL="0" indent="0" algn="just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Сравнивая здания с одинаковой опорой (здания №1 и №2), мы поняли, что для более высокой сейсмоустойчивости необходимо строить </a:t>
            </a: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здания.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EE7245-7876-46B4-B234-B016F6319BDD}"/>
              </a:ext>
            </a:extLst>
          </p:cNvPr>
          <p:cNvSpPr/>
          <p:nvPr/>
        </p:nvSpPr>
        <p:spPr>
          <a:xfrm>
            <a:off x="4317816" y="1881418"/>
            <a:ext cx="4651371" cy="47181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CEFCDC-2882-4012-A626-6A699FEF6DE4}"/>
              </a:ext>
            </a:extLst>
          </p:cNvPr>
          <p:cNvSpPr/>
          <p:nvPr/>
        </p:nvSpPr>
        <p:spPr>
          <a:xfrm>
            <a:off x="5207508" y="3389825"/>
            <a:ext cx="888492" cy="47181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370992-DF76-44A6-B06E-D668B4D77C68}"/>
              </a:ext>
            </a:extLst>
          </p:cNvPr>
          <p:cNvSpPr/>
          <p:nvPr/>
        </p:nvSpPr>
        <p:spPr>
          <a:xfrm>
            <a:off x="9690596" y="4892331"/>
            <a:ext cx="1692160" cy="5279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35356-173B-4276-AC91-15BFE88D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714" y="289101"/>
            <a:ext cx="7834277" cy="67901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Подводим итоги урока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868DB2-91A6-408D-A9A8-9DCE9F16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62" y="4369028"/>
            <a:ext cx="9692165" cy="192692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1606BBD7-D3AD-4680-92AC-541CB7B1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003" y="1150409"/>
            <a:ext cx="10315067" cy="303632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карточки и заполните последний пункт «Чек-лист урока»</a:t>
            </a:r>
          </a:p>
          <a:p>
            <a:pPr marL="514350" indent="-514350" algn="just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понятия вы узнали сегодня. Например, сейсмоустойчивость, разница понятий «прочность» и «устойчивость»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Проставьте галочки слева, если вы выполнили эти пункты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Пропишите количество человечков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которых вы получили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03A74-1446-4ED2-8BDF-FD674EADBFF8}"/>
              </a:ext>
            </a:extLst>
          </p:cNvPr>
          <p:cNvSpPr txBox="1"/>
          <p:nvPr/>
        </p:nvSpPr>
        <p:spPr>
          <a:xfrm>
            <a:off x="1354810" y="3987633"/>
            <a:ext cx="10315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 урок.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получите оценку за заполнение карты урока. Перед уходом из класса, сдайте карточки мне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оценка за активную работу на уроке.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заработали 7 человечков – «5»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5 человечков – «4»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35356-173B-4276-AC91-15BFE88D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15" y="786642"/>
            <a:ext cx="7834277" cy="6790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F67264-2BA3-4B55-83BE-A05BAD82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573" y="1724138"/>
            <a:ext cx="10515600" cy="470145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по ссылке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Землетрясение_в_Японии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прочитайте информацию о землетрясении в        Японии в 2011 году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Письменно в тетраде ответьте на вопрос «Что предприняли инженеры, чтобы избежать землетрясений в будущем?»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 домашнему заданию будут размещены в электронном дневнике</a:t>
            </a:r>
          </a:p>
        </p:txBody>
      </p:sp>
    </p:spTree>
    <p:extLst>
      <p:ext uri="{BB962C8B-B14F-4D97-AF65-F5344CB8AC3E}">
        <p14:creationId xmlns:p14="http://schemas.microsoft.com/office/powerpoint/2010/main" val="89606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D301F-C79F-47A1-A953-FFCC56AE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721" y="452966"/>
            <a:ext cx="10772775" cy="1039145"/>
          </a:xfrm>
        </p:spPr>
        <p:txBody>
          <a:bodyPr>
            <a:normAutofit/>
          </a:bodyPr>
          <a:lstStyle/>
          <a:p>
            <a:r>
              <a:rPr lang="ru-RU" sz="5400" spc="-120" dirty="0">
                <a:solidFill>
                  <a:schemeClr val="accent1"/>
                </a:solidFill>
              </a:rPr>
              <a:t>Цель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55DA9-D6C3-43D7-95A3-2B8B2B40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067" y="1481263"/>
            <a:ext cx="10557620" cy="894189"/>
          </a:xfrm>
        </p:spPr>
        <p:txBody>
          <a:bodyPr>
            <a:normAutofit fontScale="92500" lnSpcReduction="20000"/>
          </a:bodyPr>
          <a:lstStyle/>
          <a:p>
            <a:pPr marL="0" indent="0" algn="just" defTabSz="457200">
              <a:lnSpc>
                <a:spcPct val="105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какие факторы влияют на сейсмоустойчивость конструкций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E9478F-19BD-4EBD-9700-6191DA324F5E}"/>
              </a:ext>
            </a:extLst>
          </p:cNvPr>
          <p:cNvSpPr txBox="1">
            <a:spLocks/>
          </p:cNvSpPr>
          <p:nvPr/>
        </p:nvSpPr>
        <p:spPr>
          <a:xfrm>
            <a:off x="1649357" y="2250158"/>
            <a:ext cx="10323054" cy="1178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Задачи: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DEB33BD-542B-43DD-890B-A6CA5D7B9DFD}"/>
              </a:ext>
            </a:extLst>
          </p:cNvPr>
          <p:cNvSpPr txBox="1">
            <a:spLocks/>
          </p:cNvSpPr>
          <p:nvPr/>
        </p:nvSpPr>
        <p:spPr>
          <a:xfrm>
            <a:off x="1250067" y="3268871"/>
            <a:ext cx="10451940" cy="696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 algn="just" defTabSz="457200">
              <a:lnSpc>
                <a:spcPct val="105000"/>
              </a:lnSpc>
              <a:buAutoNum type="arabicPeriod"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отличия понятий «прочность» и «устойчивость»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 defTabSz="457200">
              <a:lnSpc>
                <a:spcPct val="105000"/>
              </a:lnSpc>
              <a:buAutoNum type="arabicPeriod"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 проходят испытания на сейсмоустойчивость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 defTabSz="457200">
              <a:lnSpc>
                <a:spcPct val="105000"/>
              </a:lnSpc>
              <a:buAutoNum type="arabicPeriod"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 определяется коэффициент сейсмоустойчивости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 algn="just" defTabSz="457200">
              <a:lnSpc>
                <a:spcPct val="105000"/>
              </a:lnSpc>
              <a:buAutoNum type="arabicPeriod"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робота и провести эксперимент на сейсмоустойчивость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57200">
              <a:lnSpc>
                <a:spcPct val="105000"/>
              </a:lnSpc>
              <a:buNone/>
            </a:pPr>
            <a:endParaRPr lang="ru-RU" sz="11200" dirty="0"/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08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D301F-C79F-47A1-A953-FFCC56AE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721" y="452966"/>
            <a:ext cx="10772775" cy="1039145"/>
          </a:xfrm>
        </p:spPr>
        <p:txBody>
          <a:bodyPr>
            <a:normAutofit/>
          </a:bodyPr>
          <a:lstStyle/>
          <a:p>
            <a:r>
              <a:rPr lang="ru-RU" sz="5400" spc="-120" dirty="0">
                <a:solidFill>
                  <a:schemeClr val="accent1"/>
                </a:solidFill>
              </a:rPr>
              <a:t>Оборудование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1BDA7C4-FE3C-46A2-8427-E2EB7FC89A85}"/>
              </a:ext>
            </a:extLst>
          </p:cNvPr>
          <p:cNvSpPr txBox="1">
            <a:spLocks/>
          </p:cNvSpPr>
          <p:nvPr/>
        </p:nvSpPr>
        <p:spPr>
          <a:xfrm>
            <a:off x="1443107" y="2021840"/>
            <a:ext cx="6187053" cy="438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 algn="just" defTabSz="457200">
              <a:lnSpc>
                <a:spcPct val="105000"/>
              </a:lnSpc>
              <a:buFont typeface="Arial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учителя с презентацией и проектор</a:t>
            </a:r>
          </a:p>
          <a:p>
            <a:pPr marL="538163" indent="-538163" algn="just" defTabSz="457200">
              <a:lnSpc>
                <a:spcPct val="105000"/>
              </a:lnSpc>
              <a:buFont typeface="Arial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Ноутбуки 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(один на двоих обучающихся) </a:t>
            </a:r>
          </a:p>
          <a:p>
            <a:pPr marL="538163" indent="-538163" algn="just" defTabSz="457200">
              <a:lnSpc>
                <a:spcPct val="105000"/>
              </a:lnSpc>
              <a:buFont typeface="Arial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(один на двоих обучающихся)</a:t>
            </a:r>
          </a:p>
          <a:p>
            <a:pPr marL="538163" indent="-538163" algn="just" defTabSz="457200">
              <a:lnSpc>
                <a:spcPct val="105000"/>
              </a:lnSpc>
              <a:buFont typeface="Arial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урока (по количеству обучающихся)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 algn="just" defTabSz="457200">
              <a:lnSpc>
                <a:spcPct val="105000"/>
              </a:lnSpc>
              <a:buAutoNum type="arabicPeriod"/>
            </a:pPr>
            <a:endParaRPr lang="ru-RU" sz="2800" dirty="0"/>
          </a:p>
          <a:p>
            <a:pPr marL="0" indent="0" algn="just">
              <a:buFont typeface="Arial" pitchFamily="34" charset="0"/>
              <a:buNone/>
            </a:pPr>
            <a:endParaRPr lang="ru-RU" sz="500" dirty="0"/>
          </a:p>
        </p:txBody>
      </p:sp>
      <p:pic>
        <p:nvPicPr>
          <p:cNvPr id="1026" name="Picture 2" descr="LEGO Education WeDo 2.0 - Образовательные наборы по робототехнике">
            <a:extLst>
              <a:ext uri="{FF2B5EF4-FFF2-40B4-BE49-F238E27FC236}">
                <a16:creationId xmlns:a16="http://schemas.microsoft.com/office/drawing/2014/main" id="{733A54B4-05F6-4249-9704-488C58F1F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4" b="16000"/>
          <a:stretch/>
        </p:blipFill>
        <p:spPr bwMode="auto">
          <a:xfrm>
            <a:off x="7950200" y="2283351"/>
            <a:ext cx="3611880" cy="25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7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C6AF8B6-429E-4898-BF8C-51CFF3FDC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7938" y="2645545"/>
            <a:ext cx="4788061" cy="3531417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конструкции (или материала)</a:t>
            </a:r>
            <a:endParaRPr lang="ru-RU" sz="4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728E94-A6A0-4C84-B5B4-2489DFBD2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4930" y="2645545"/>
            <a:ext cx="4996226" cy="3531417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системы</a:t>
            </a:r>
            <a:endParaRPr lang="ru-RU" sz="4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D0C04-8EDE-4853-A164-29D33DA3832F}"/>
              </a:ext>
            </a:extLst>
          </p:cNvPr>
          <p:cNvSpPr txBox="1"/>
          <p:nvPr/>
        </p:nvSpPr>
        <p:spPr>
          <a:xfrm>
            <a:off x="1508550" y="1057421"/>
            <a:ext cx="10389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ключевые слова в понятиях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6B2E0-2C9D-4E74-BA43-F81AFD04952A}"/>
              </a:ext>
            </a:extLst>
          </p:cNvPr>
          <p:cNvSpPr txBox="1"/>
          <p:nvPr/>
        </p:nvSpPr>
        <p:spPr>
          <a:xfrm>
            <a:off x="1307938" y="4099866"/>
            <a:ext cx="4788060" cy="10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разрушению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6EB1A-E87F-4753-AA75-1791444B4950}"/>
              </a:ext>
            </a:extLst>
          </p:cNvPr>
          <p:cNvSpPr txBox="1"/>
          <p:nvPr/>
        </p:nvSpPr>
        <p:spPr>
          <a:xfrm>
            <a:off x="1307938" y="5031138"/>
            <a:ext cx="4788060" cy="10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действием нагрузок.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49387-1B95-4FC5-8FF6-C9BB674ACB81}"/>
              </a:ext>
            </a:extLst>
          </p:cNvPr>
          <p:cNvSpPr txBox="1"/>
          <p:nvPr/>
        </p:nvSpPr>
        <p:spPr>
          <a:xfrm>
            <a:off x="6582337" y="3407368"/>
            <a:ext cx="490881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текущее состояние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CDF4F-C917-4EE1-BC63-E653EB01B124}"/>
              </a:ext>
            </a:extLst>
          </p:cNvPr>
          <p:cNvSpPr txBox="1"/>
          <p:nvPr/>
        </p:nvSpPr>
        <p:spPr>
          <a:xfrm>
            <a:off x="6703094" y="4700571"/>
            <a:ext cx="4788061" cy="146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(положение) при влиянии внешних сил</a:t>
            </a:r>
          </a:p>
        </p:txBody>
      </p:sp>
    </p:spTree>
    <p:extLst>
      <p:ext uri="{BB962C8B-B14F-4D97-AF65-F5344CB8AC3E}">
        <p14:creationId xmlns:p14="http://schemas.microsoft.com/office/powerpoint/2010/main" val="16782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09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09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C6AF8B6-429E-4898-BF8C-51CFF3FDC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7938" y="2645545"/>
            <a:ext cx="4788061" cy="3531417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конструкции (или материала)</a:t>
            </a:r>
            <a:endParaRPr lang="ru-RU" sz="4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728E94-A6A0-4C84-B5B4-2489DFBD2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4930" y="2645545"/>
            <a:ext cx="4996226" cy="3531417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системы</a:t>
            </a:r>
            <a:endParaRPr lang="ru-RU" sz="4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6B2E0-2C9D-4E74-BA43-F81AFD04952A}"/>
              </a:ext>
            </a:extLst>
          </p:cNvPr>
          <p:cNvSpPr txBox="1"/>
          <p:nvPr/>
        </p:nvSpPr>
        <p:spPr>
          <a:xfrm>
            <a:off x="1307938" y="4083143"/>
            <a:ext cx="4788060" cy="10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разрушению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6EB1A-E87F-4753-AA75-1791444B4950}"/>
              </a:ext>
            </a:extLst>
          </p:cNvPr>
          <p:cNvSpPr txBox="1"/>
          <p:nvPr/>
        </p:nvSpPr>
        <p:spPr>
          <a:xfrm>
            <a:off x="1307938" y="5031138"/>
            <a:ext cx="4788060" cy="10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действием нагрузок.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49387-1B95-4FC5-8FF6-C9BB674ACB81}"/>
              </a:ext>
            </a:extLst>
          </p:cNvPr>
          <p:cNvSpPr txBox="1"/>
          <p:nvPr/>
        </p:nvSpPr>
        <p:spPr>
          <a:xfrm>
            <a:off x="6642715" y="3455279"/>
            <a:ext cx="490881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текущее состояние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CDF4F-C917-4EE1-BC63-E653EB01B124}"/>
              </a:ext>
            </a:extLst>
          </p:cNvPr>
          <p:cNvSpPr txBox="1"/>
          <p:nvPr/>
        </p:nvSpPr>
        <p:spPr>
          <a:xfrm>
            <a:off x="6703094" y="4700571"/>
            <a:ext cx="4788061" cy="146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(положение) при влиянии внешних сил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7BFF5-A39F-4145-9B6C-6AA55269F7F9}"/>
              </a:ext>
            </a:extLst>
          </p:cNvPr>
          <p:cNvSpPr txBox="1"/>
          <p:nvPr/>
        </p:nvSpPr>
        <p:spPr>
          <a:xfrm>
            <a:off x="1828800" y="311158"/>
            <a:ext cx="9332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определений подходит под понятия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768AF-A3CD-4926-80CA-696187192184}"/>
              </a:ext>
            </a:extLst>
          </p:cNvPr>
          <p:cNvSpPr txBox="1"/>
          <p:nvPr/>
        </p:nvSpPr>
        <p:spPr>
          <a:xfrm>
            <a:off x="4048737" y="995076"/>
            <a:ext cx="3576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«Прочность»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913E4-6BFE-42F3-9C6F-9FCE0CA4E266}"/>
              </a:ext>
            </a:extLst>
          </p:cNvPr>
          <p:cNvSpPr txBox="1"/>
          <p:nvPr/>
        </p:nvSpPr>
        <p:spPr>
          <a:xfrm>
            <a:off x="7625655" y="1008694"/>
            <a:ext cx="424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«Устойчивость»</a:t>
            </a:r>
          </a:p>
        </p:txBody>
      </p:sp>
    </p:spTree>
    <p:extLst>
      <p:ext uri="{BB962C8B-B14F-4D97-AF65-F5344CB8AC3E}">
        <p14:creationId xmlns:p14="http://schemas.microsoft.com/office/powerpoint/2010/main" val="9494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2 0.00208 L -0.02982 0.00231 C -0.03672 0.00555 -0.04089 0.00694 -0.04623 0.01111 C -0.04831 0.01296 -0.05456 0.01898 -0.05808 0.0206 C -0.05938 0.02129 -0.06081 0.02176 -0.06237 0.02222 C -0.06342 0.02315 -0.06433 0.02453 -0.06537 0.02523 C -0.06667 0.02639 -0.06849 0.02708 -0.06967 0.02847 C -0.07149 0.03032 -0.07253 0.03264 -0.07422 0.03449 C -0.07592 0.03634 -0.07839 0.0375 -0.08008 0.03935 C -0.0819 0.0412 -0.08269 0.04375 -0.08451 0.0456 C -0.0862 0.04745 -0.08868 0.04861 -0.09037 0.05023 C -0.10352 0.06296 -0.09545 0.05949 -0.10521 0.06273 C -0.10938 0.06713 -0.10782 0.06574 -0.11407 0.07037 C -0.11537 0.07153 -0.11693 0.07245 -0.11836 0.07361 C -0.11993 0.075 -0.1211 0.07685 -0.12266 0.07824 C -0.12565 0.08055 -0.12878 0.08217 -0.13151 0.08449 C -0.1336 0.08611 -0.13542 0.08796 -0.1375 0.08912 C -0.13881 0.09004 -0.14037 0.09004 -0.14206 0.09074 C -0.14388 0.09166 -0.14584 0.09282 -0.14779 0.09375 C -0.14935 0.09444 -0.15092 0.09467 -0.15222 0.09537 C -0.16368 0.10162 -0.15 0.09629 -0.16107 0.1 C -0.16198 0.10115 -0.16289 0.10254 -0.16407 0.10324 C -0.16771 0.10578 -0.17032 0.10648 -0.17435 0.10787 C -0.17904 0.11296 -0.17865 0.11041 -0.17865 0.11435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7.40741E-7 C -0.00313 0.00301 -0.00599 0.00671 -0.00911 0.00972 C -0.01068 0.01134 -0.01263 0.0125 -0.01419 0.01412 C -0.01602 0.01597 -0.01758 0.01805 -0.0194 0.01968 C -0.02057 0.02083 -0.02201 0.02153 -0.02318 0.02268 C -0.025 0.0243 -0.02682 0.02639 -0.02826 0.02824 C -0.03073 0.03148 -0.0319 0.03565 -0.03477 0.03819 C -0.03828 0.04167 -0.04232 0.04398 -0.04622 0.04676 C -0.0474 0.04792 -0.04896 0.04861 -0.05 0.04977 C -0.05547 0.05555 -0.05443 0.05509 -0.06029 0.05972 C -0.06289 0.06157 -0.06797 0.06528 -0.06797 0.06551 C -0.06979 0.06829 -0.07096 0.07153 -0.07318 0.07407 C -0.07448 0.07523 -0.07578 0.07662 -0.07708 0.07824 C -0.07891 0.08079 -0.08034 0.0838 -0.08216 0.0868 L -0.08464 0.0912 C -0.0875 0.0956 -0.08711 0.09375 -0.08711 0.09699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067903-C113-40B7-8AC7-73BD9B3A1688}"/>
              </a:ext>
            </a:extLst>
          </p:cNvPr>
          <p:cNvSpPr/>
          <p:nvPr/>
        </p:nvSpPr>
        <p:spPr>
          <a:xfrm>
            <a:off x="88392" y="80682"/>
            <a:ext cx="12015216" cy="670255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61EE4F-691E-4235-8A8D-CB2081D51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1266841"/>
            <a:ext cx="7245375" cy="50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189D31-B921-441F-A58F-5BBCE9F1018C}"/>
              </a:ext>
            </a:extLst>
          </p:cNvPr>
          <p:cNvSpPr txBox="1"/>
          <p:nvPr/>
        </p:nvSpPr>
        <p:spPr>
          <a:xfrm>
            <a:off x="328474" y="368731"/>
            <a:ext cx="7516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</a:t>
            </a:r>
            <a:r>
              <a:rPr lang="ru-RU" sz="3200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Брюллов «Последний день Помпеи»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3DC26-34AA-4345-8EEB-4490349F332C}"/>
              </a:ext>
            </a:extLst>
          </p:cNvPr>
          <p:cNvSpPr txBox="1"/>
          <p:nvPr/>
        </p:nvSpPr>
        <p:spPr>
          <a:xfrm>
            <a:off x="7813931" y="1266841"/>
            <a:ext cx="4049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называется картина и кто ее автор?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07D23-5DAC-4A56-BF1B-DF90A971580F}"/>
              </a:ext>
            </a:extLst>
          </p:cNvPr>
          <p:cNvSpPr txBox="1"/>
          <p:nvPr/>
        </p:nvSpPr>
        <p:spPr>
          <a:xfrm>
            <a:off x="7845339" y="368731"/>
            <a:ext cx="4135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эта картина иллюстрирует понятия «прочность» и «устойчивость»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09FCD-A53A-46D2-928D-AF96279F2853}"/>
              </a:ext>
            </a:extLst>
          </p:cNvPr>
          <p:cNvSpPr txBox="1"/>
          <p:nvPr/>
        </p:nvSpPr>
        <p:spPr>
          <a:xfrm>
            <a:off x="7845339" y="2591097"/>
            <a:ext cx="41673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Помпеи не подозревали, что поселились у подножия вулкана. Поэтому не заложили необходимые значения прочности в процессе стройки города.</a:t>
            </a:r>
          </a:p>
        </p:txBody>
      </p:sp>
    </p:spTree>
    <p:extLst>
      <p:ext uri="{BB962C8B-B14F-4D97-AF65-F5344CB8AC3E}">
        <p14:creationId xmlns:p14="http://schemas.microsoft.com/office/powerpoint/2010/main" val="5787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5CF66-36BD-4FA3-B973-B4166CE2E134}"/>
              </a:ext>
            </a:extLst>
          </p:cNvPr>
          <p:cNvSpPr txBox="1"/>
          <p:nvPr/>
        </p:nvSpPr>
        <p:spPr>
          <a:xfrm>
            <a:off x="1214120" y="1026160"/>
            <a:ext cx="1052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на сейсмоустойчивость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813B12-8562-4125-A0DE-20E848D8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81" y="2183146"/>
            <a:ext cx="10515600" cy="364869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речь идет об устойчивости зданий к различным природным катаклизмам (землетрясения, извержениям вулкана и т.д.) применяется специальный термин -  сейсмоустойчивость.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53DEED-4EE3-4A02-9A78-4A54FAEA9CE7}"/>
              </a:ext>
            </a:extLst>
          </p:cNvPr>
          <p:cNvSpPr/>
          <p:nvPr/>
        </p:nvSpPr>
        <p:spPr>
          <a:xfrm>
            <a:off x="1489681" y="4533873"/>
            <a:ext cx="10182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Сейсмоустойчивость  –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от греч.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колебания) степень устойчивости зданий к землетрясениям.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5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этажный каркасный дом при землетрясении 7 5 баллов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27A29B0F-DB83-4212-8E74-CC45C3A670B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1175" y="1384300"/>
            <a:ext cx="8628063" cy="485298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5CF66-36BD-4FA3-B973-B4166CE2E134}"/>
              </a:ext>
            </a:extLst>
          </p:cNvPr>
          <p:cNvSpPr txBox="1"/>
          <p:nvPr/>
        </p:nvSpPr>
        <p:spPr>
          <a:xfrm>
            <a:off x="1143000" y="365760"/>
            <a:ext cx="1052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испытания на сейсмоустойчивость зданий</a:t>
            </a:r>
          </a:p>
        </p:txBody>
      </p:sp>
    </p:spTree>
    <p:extLst>
      <p:ext uri="{BB962C8B-B14F-4D97-AF65-F5344CB8AC3E}">
        <p14:creationId xmlns:p14="http://schemas.microsoft.com/office/powerpoint/2010/main" val="17732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D83CC-07E9-4306-9220-360A2C38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640081"/>
            <a:ext cx="10515600" cy="7731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Сформулируем тему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FD3F6-5C0D-4762-89E3-767DF1D2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693553"/>
            <a:ext cx="4259085" cy="2932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слова: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Сейсмоустойчивость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</a:p>
        </p:txBody>
      </p:sp>
      <p:pic>
        <p:nvPicPr>
          <p:cNvPr id="1026" name="Picture 2" descr="Сейсмостойкое строительство">
            <a:extLst>
              <a:ext uri="{FF2B5EF4-FFF2-40B4-BE49-F238E27FC236}">
                <a16:creationId xmlns:a16="http://schemas.microsoft.com/office/drawing/2014/main" id="{C0DCD542-71D7-43BF-A0EF-2BCAFC30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3552"/>
            <a:ext cx="5251103" cy="40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244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1082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4DDF"/>
      </a:accent1>
      <a:accent2>
        <a:srgbClr val="02BA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powerpointbase.com-1082</Template>
  <TotalTime>1310</TotalTime>
  <Words>823</Words>
  <Application>Microsoft Office PowerPoint</Application>
  <PresentationFormat>Широкоэкранный</PresentationFormat>
  <Paragraphs>108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powerpointbase.com-1082</vt:lpstr>
      <vt:lpstr>Презентация к уроку по учебному предмету «Технология» в 6-ом классе на тему «Сейсмоустойчивость конструкций» </vt:lpstr>
      <vt:lpstr>Цель урока</vt:lpstr>
      <vt:lpstr>Оборудование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Сформулируем тему урока</vt:lpstr>
      <vt:lpstr>Тема урока: «Эксперимент по измерению сейсмоустойчивости зданий  с помощью роботов»</vt:lpstr>
      <vt:lpstr>Сборка робота</vt:lpstr>
      <vt:lpstr>Презентация PowerPoint</vt:lpstr>
      <vt:lpstr>Порядок проведения эксперимента</vt:lpstr>
      <vt:lpstr>Практическая часть</vt:lpstr>
      <vt:lpstr>Порядок проведения эксперимента</vt:lpstr>
      <vt:lpstr>Вывод по эксперименту. Заполните пропуски </vt:lpstr>
      <vt:lpstr>Подводим итоги урока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</dc:creator>
  <cp:lastModifiedBy>Kristina</cp:lastModifiedBy>
  <cp:revision>88</cp:revision>
  <dcterms:created xsi:type="dcterms:W3CDTF">2022-12-02T06:07:29Z</dcterms:created>
  <dcterms:modified xsi:type="dcterms:W3CDTF">2023-06-13T08:21:37Z</dcterms:modified>
</cp:coreProperties>
</file>