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0" r:id="rId2"/>
    <p:sldId id="277" r:id="rId3"/>
    <p:sldId id="291" r:id="rId4"/>
    <p:sldId id="256" r:id="rId5"/>
    <p:sldId id="279" r:id="rId6"/>
    <p:sldId id="257" r:id="rId7"/>
    <p:sldId id="292" r:id="rId8"/>
    <p:sldId id="280" r:id="rId9"/>
    <p:sldId id="288" r:id="rId10"/>
    <p:sldId id="293" r:id="rId11"/>
    <p:sldId id="282" r:id="rId12"/>
    <p:sldId id="263" r:id="rId13"/>
    <p:sldId id="269" r:id="rId14"/>
    <p:sldId id="284" r:id="rId15"/>
    <p:sldId id="283" r:id="rId16"/>
    <p:sldId id="270" r:id="rId17"/>
    <p:sldId id="285" r:id="rId18"/>
    <p:sldId id="271" r:id="rId19"/>
    <p:sldId id="294" r:id="rId20"/>
    <p:sldId id="286" r:id="rId21"/>
    <p:sldId id="295" r:id="rId22"/>
    <p:sldId id="296" r:id="rId23"/>
    <p:sldId id="289" r:id="rId24"/>
    <p:sldId id="297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EE57FD-A6C7-4EB7-9810-E40CDA55237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5798CD4-CAB6-40BC-B81D-664B04D5BA03}">
      <dgm:prSet phldrT="[Текст]" custT="1"/>
      <dgm:spPr/>
      <dgm:t>
        <a:bodyPr/>
        <a:lstStyle/>
        <a:p>
          <a:r>
            <a:rPr lang="ru-RU" sz="4000" dirty="0" smtClean="0"/>
            <a:t>Авраам</a:t>
          </a:r>
          <a:endParaRPr lang="ru-RU" sz="4000" dirty="0"/>
        </a:p>
      </dgm:t>
    </dgm:pt>
    <dgm:pt modelId="{DE1A27C5-FD6E-4404-911C-A3A61E3707AE}" type="parTrans" cxnId="{3E5CD547-638F-4184-B24A-B74D6247A8D7}">
      <dgm:prSet/>
      <dgm:spPr/>
      <dgm:t>
        <a:bodyPr/>
        <a:lstStyle/>
        <a:p>
          <a:endParaRPr lang="ru-RU"/>
        </a:p>
      </dgm:t>
    </dgm:pt>
    <dgm:pt modelId="{82E2496C-B1A9-4C1D-AA40-B588B83235A6}" type="sibTrans" cxnId="{3E5CD547-638F-4184-B24A-B74D6247A8D7}">
      <dgm:prSet/>
      <dgm:spPr/>
      <dgm:t>
        <a:bodyPr/>
        <a:lstStyle/>
        <a:p>
          <a:endParaRPr lang="ru-RU"/>
        </a:p>
      </dgm:t>
    </dgm:pt>
    <dgm:pt modelId="{44A79C22-7FFC-493B-BEBE-7F35EE31E379}">
      <dgm:prSet phldrT="[Текст]" custT="1"/>
      <dgm:spPr/>
      <dgm:t>
        <a:bodyPr/>
        <a:lstStyle/>
        <a:p>
          <a:r>
            <a:rPr lang="ru-RU" sz="4400" dirty="0" smtClean="0"/>
            <a:t>Исаак</a:t>
          </a:r>
        </a:p>
        <a:p>
          <a:r>
            <a:rPr lang="ru-RU" sz="2600" dirty="0" smtClean="0"/>
            <a:t>(сын Авраама)</a:t>
          </a:r>
          <a:endParaRPr lang="ru-RU" sz="2600" dirty="0"/>
        </a:p>
      </dgm:t>
    </dgm:pt>
    <dgm:pt modelId="{C917483C-E755-4FDC-85A6-033DC0BD78E8}" type="parTrans" cxnId="{40AF932F-08CC-42A3-85D3-F58BD50F3C6D}">
      <dgm:prSet/>
      <dgm:spPr/>
      <dgm:t>
        <a:bodyPr/>
        <a:lstStyle/>
        <a:p>
          <a:endParaRPr lang="ru-RU"/>
        </a:p>
      </dgm:t>
    </dgm:pt>
    <dgm:pt modelId="{390CE2C2-BF1E-421B-A680-61B350A728BD}" type="sibTrans" cxnId="{40AF932F-08CC-42A3-85D3-F58BD50F3C6D}">
      <dgm:prSet/>
      <dgm:spPr/>
      <dgm:t>
        <a:bodyPr/>
        <a:lstStyle/>
        <a:p>
          <a:endParaRPr lang="ru-RU"/>
        </a:p>
      </dgm:t>
    </dgm:pt>
    <dgm:pt modelId="{F95C7A13-93AC-4A7A-AEDE-628559EAAD94}">
      <dgm:prSet phldrT="[Текст]" custT="1"/>
      <dgm:spPr/>
      <dgm:t>
        <a:bodyPr/>
        <a:lstStyle/>
        <a:p>
          <a:r>
            <a:rPr lang="ru-RU" sz="4400" dirty="0" smtClean="0"/>
            <a:t>Иаков</a:t>
          </a:r>
        </a:p>
        <a:p>
          <a:r>
            <a:rPr lang="ru-RU" sz="2000" dirty="0" smtClean="0"/>
            <a:t>(внук Авраама)</a:t>
          </a:r>
          <a:endParaRPr lang="ru-RU" sz="2000" dirty="0"/>
        </a:p>
      </dgm:t>
    </dgm:pt>
    <dgm:pt modelId="{F8B8F00F-2958-4850-A842-4E1A34EC0245}" type="parTrans" cxnId="{1DB8A23E-49F6-4A02-9661-D340E262F327}">
      <dgm:prSet/>
      <dgm:spPr/>
      <dgm:t>
        <a:bodyPr/>
        <a:lstStyle/>
        <a:p>
          <a:endParaRPr lang="ru-RU"/>
        </a:p>
      </dgm:t>
    </dgm:pt>
    <dgm:pt modelId="{952FBE5E-E958-430B-9284-222752050418}" type="sibTrans" cxnId="{1DB8A23E-49F6-4A02-9661-D340E262F327}">
      <dgm:prSet/>
      <dgm:spPr/>
      <dgm:t>
        <a:bodyPr/>
        <a:lstStyle/>
        <a:p>
          <a:endParaRPr lang="ru-RU"/>
        </a:p>
      </dgm:t>
    </dgm:pt>
    <dgm:pt modelId="{8442F75A-F285-4282-8D17-1A9DDCF77B78}" type="pres">
      <dgm:prSet presAssocID="{97EE57FD-A6C7-4EB7-9810-E40CDA55237B}" presName="Name0" presStyleCnt="0">
        <dgm:presLayoutVars>
          <dgm:dir/>
          <dgm:resizeHandles val="exact"/>
        </dgm:presLayoutVars>
      </dgm:prSet>
      <dgm:spPr/>
    </dgm:pt>
    <dgm:pt modelId="{92DFA508-A3AD-46EF-9253-10AFC7445272}" type="pres">
      <dgm:prSet presAssocID="{75798CD4-CAB6-40BC-B81D-664B04D5BA0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F6D72-2C70-4F27-8999-9F40CC5D2C22}" type="pres">
      <dgm:prSet presAssocID="{82E2496C-B1A9-4C1D-AA40-B588B83235A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A708195-0136-4784-B8EF-DBBA887F273A}" type="pres">
      <dgm:prSet presAssocID="{82E2496C-B1A9-4C1D-AA40-B588B83235A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A47FF834-95B1-48E1-8C8B-ECA3C21C56B0}" type="pres">
      <dgm:prSet presAssocID="{44A79C22-7FFC-493B-BEBE-7F35EE31E3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771C74-F267-46E4-ADEB-3E4DAB0EF93A}" type="pres">
      <dgm:prSet presAssocID="{390CE2C2-BF1E-421B-A680-61B350A728B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43371EE-A010-4CC3-811F-F1D22C158E84}" type="pres">
      <dgm:prSet presAssocID="{390CE2C2-BF1E-421B-A680-61B350A728B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1CD0FD7-D170-434E-83B1-AE00040D8188}" type="pres">
      <dgm:prSet presAssocID="{F95C7A13-93AC-4A7A-AEDE-628559EAAD9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3A6217-032F-4CD3-B620-8DA478A225AE}" type="presOf" srcId="{97EE57FD-A6C7-4EB7-9810-E40CDA55237B}" destId="{8442F75A-F285-4282-8D17-1A9DDCF77B78}" srcOrd="0" destOrd="0" presId="urn:microsoft.com/office/officeart/2005/8/layout/process1"/>
    <dgm:cxn modelId="{53DA77A2-ABA3-4A66-BD42-E947C9FB4858}" type="presOf" srcId="{F95C7A13-93AC-4A7A-AEDE-628559EAAD94}" destId="{21CD0FD7-D170-434E-83B1-AE00040D8188}" srcOrd="0" destOrd="0" presId="urn:microsoft.com/office/officeart/2005/8/layout/process1"/>
    <dgm:cxn modelId="{40AF932F-08CC-42A3-85D3-F58BD50F3C6D}" srcId="{97EE57FD-A6C7-4EB7-9810-E40CDA55237B}" destId="{44A79C22-7FFC-493B-BEBE-7F35EE31E379}" srcOrd="1" destOrd="0" parTransId="{C917483C-E755-4FDC-85A6-033DC0BD78E8}" sibTransId="{390CE2C2-BF1E-421B-A680-61B350A728BD}"/>
    <dgm:cxn modelId="{A0B4EE36-9760-48AC-AAE4-15B2A1F7CAD7}" type="presOf" srcId="{44A79C22-7FFC-493B-BEBE-7F35EE31E379}" destId="{A47FF834-95B1-48E1-8C8B-ECA3C21C56B0}" srcOrd="0" destOrd="0" presId="urn:microsoft.com/office/officeart/2005/8/layout/process1"/>
    <dgm:cxn modelId="{DE4E28C9-660B-40A3-BD98-F33393855CB4}" type="presOf" srcId="{82E2496C-B1A9-4C1D-AA40-B588B83235A6}" destId="{6C7F6D72-2C70-4F27-8999-9F40CC5D2C22}" srcOrd="0" destOrd="0" presId="urn:microsoft.com/office/officeart/2005/8/layout/process1"/>
    <dgm:cxn modelId="{EB0807A4-6080-4438-8775-58E5DE822853}" type="presOf" srcId="{82E2496C-B1A9-4C1D-AA40-B588B83235A6}" destId="{1A708195-0136-4784-B8EF-DBBA887F273A}" srcOrd="1" destOrd="0" presId="urn:microsoft.com/office/officeart/2005/8/layout/process1"/>
    <dgm:cxn modelId="{D64FFF89-AE96-4E6C-A18F-27D12C64864C}" type="presOf" srcId="{75798CD4-CAB6-40BC-B81D-664B04D5BA03}" destId="{92DFA508-A3AD-46EF-9253-10AFC7445272}" srcOrd="0" destOrd="0" presId="urn:microsoft.com/office/officeart/2005/8/layout/process1"/>
    <dgm:cxn modelId="{972C2266-A2AF-4305-B192-F830E4E0ECFA}" type="presOf" srcId="{390CE2C2-BF1E-421B-A680-61B350A728BD}" destId="{443371EE-A010-4CC3-811F-F1D22C158E84}" srcOrd="1" destOrd="0" presId="urn:microsoft.com/office/officeart/2005/8/layout/process1"/>
    <dgm:cxn modelId="{7DB45F15-522D-4834-A045-807DBD14AFD6}" type="presOf" srcId="{390CE2C2-BF1E-421B-A680-61B350A728BD}" destId="{10771C74-F267-46E4-ADEB-3E4DAB0EF93A}" srcOrd="0" destOrd="0" presId="urn:microsoft.com/office/officeart/2005/8/layout/process1"/>
    <dgm:cxn modelId="{3E5CD547-638F-4184-B24A-B74D6247A8D7}" srcId="{97EE57FD-A6C7-4EB7-9810-E40CDA55237B}" destId="{75798CD4-CAB6-40BC-B81D-664B04D5BA03}" srcOrd="0" destOrd="0" parTransId="{DE1A27C5-FD6E-4404-911C-A3A61E3707AE}" sibTransId="{82E2496C-B1A9-4C1D-AA40-B588B83235A6}"/>
    <dgm:cxn modelId="{1DB8A23E-49F6-4A02-9661-D340E262F327}" srcId="{97EE57FD-A6C7-4EB7-9810-E40CDA55237B}" destId="{F95C7A13-93AC-4A7A-AEDE-628559EAAD94}" srcOrd="2" destOrd="0" parTransId="{F8B8F00F-2958-4850-A842-4E1A34EC0245}" sibTransId="{952FBE5E-E958-430B-9284-222752050418}"/>
    <dgm:cxn modelId="{B1B10F05-C060-47F2-8623-000248E1E74D}" type="presParOf" srcId="{8442F75A-F285-4282-8D17-1A9DDCF77B78}" destId="{92DFA508-A3AD-46EF-9253-10AFC7445272}" srcOrd="0" destOrd="0" presId="urn:microsoft.com/office/officeart/2005/8/layout/process1"/>
    <dgm:cxn modelId="{5932B339-B912-461E-8AF9-312B9AFE75DD}" type="presParOf" srcId="{8442F75A-F285-4282-8D17-1A9DDCF77B78}" destId="{6C7F6D72-2C70-4F27-8999-9F40CC5D2C22}" srcOrd="1" destOrd="0" presId="urn:microsoft.com/office/officeart/2005/8/layout/process1"/>
    <dgm:cxn modelId="{773A9F52-ACBA-4D8F-8A69-47ED4AD4E7E4}" type="presParOf" srcId="{6C7F6D72-2C70-4F27-8999-9F40CC5D2C22}" destId="{1A708195-0136-4784-B8EF-DBBA887F273A}" srcOrd="0" destOrd="0" presId="urn:microsoft.com/office/officeart/2005/8/layout/process1"/>
    <dgm:cxn modelId="{CEEF3D9C-4879-4794-AA8F-AF0768B39123}" type="presParOf" srcId="{8442F75A-F285-4282-8D17-1A9DDCF77B78}" destId="{A47FF834-95B1-48E1-8C8B-ECA3C21C56B0}" srcOrd="2" destOrd="0" presId="urn:microsoft.com/office/officeart/2005/8/layout/process1"/>
    <dgm:cxn modelId="{5F3EE8E9-70E1-4D14-9C07-5DD092D38554}" type="presParOf" srcId="{8442F75A-F285-4282-8D17-1A9DDCF77B78}" destId="{10771C74-F267-46E4-ADEB-3E4DAB0EF93A}" srcOrd="3" destOrd="0" presId="urn:microsoft.com/office/officeart/2005/8/layout/process1"/>
    <dgm:cxn modelId="{1F0DE7B5-783C-4CDD-85E7-DFD90E6B8EA9}" type="presParOf" srcId="{10771C74-F267-46E4-ADEB-3E4DAB0EF93A}" destId="{443371EE-A010-4CC3-811F-F1D22C158E84}" srcOrd="0" destOrd="0" presId="urn:microsoft.com/office/officeart/2005/8/layout/process1"/>
    <dgm:cxn modelId="{8D8CB4B4-7275-4161-92C4-441031CCB7C2}" type="presParOf" srcId="{8442F75A-F285-4282-8D17-1A9DDCF77B78}" destId="{21CD0FD7-D170-434E-83B1-AE00040D818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8352928" cy="3168352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4400" i="1" dirty="0">
                <a:effectLst/>
              </a:rPr>
              <a:t>Презентация к уроку по учебному предмету </a:t>
            </a:r>
            <a:r>
              <a:rPr lang="ru-RU" sz="4400" i="1" dirty="0" smtClean="0">
                <a:effectLst/>
              </a:rPr>
              <a:t>«Истори</a:t>
            </a:r>
            <a:r>
              <a:rPr lang="ru-RU" sz="4400" i="1" dirty="0">
                <a:effectLst/>
              </a:rPr>
              <a:t>я</a:t>
            </a:r>
            <a:r>
              <a:rPr lang="ru-RU" sz="4400" i="1" dirty="0" smtClean="0">
                <a:effectLst/>
              </a:rPr>
              <a:t>» </a:t>
            </a:r>
            <a:r>
              <a:rPr lang="ru-RU" sz="4400" i="1" dirty="0">
                <a:effectLst/>
              </a:rPr>
              <a:t>в </a:t>
            </a:r>
            <a:r>
              <a:rPr lang="ru-RU" sz="4400" i="1" dirty="0" smtClean="0">
                <a:effectLst/>
              </a:rPr>
              <a:t>5-ом </a:t>
            </a:r>
            <a:r>
              <a:rPr lang="ru-RU" sz="4400" i="1" dirty="0">
                <a:effectLst/>
              </a:rPr>
              <a:t>классе на тему </a:t>
            </a:r>
            <a:r>
              <a:rPr lang="ru-RU" sz="4400" i="1" dirty="0" smtClean="0">
                <a:effectLst/>
              </a:rPr>
              <a:t>«Библейские сказания»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085184"/>
            <a:ext cx="6748264" cy="97383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Серова Татьяна Юрьевна, </a:t>
            </a:r>
            <a:endParaRPr lang="ru-RU" dirty="0" smtClean="0"/>
          </a:p>
          <a:p>
            <a:pPr algn="r"/>
            <a:r>
              <a:rPr lang="ru-RU" dirty="0" smtClean="0"/>
              <a:t>учитель </a:t>
            </a:r>
            <a:r>
              <a:rPr lang="ru-RU" dirty="0" smtClean="0"/>
              <a:t>истории и обществознания</a:t>
            </a:r>
            <a:r>
              <a:rPr lang="ru-RU" dirty="0" smtClean="0"/>
              <a:t>,</a:t>
            </a:r>
          </a:p>
          <a:p>
            <a:pPr algn="r"/>
            <a:r>
              <a:rPr lang="ru-RU" dirty="0" smtClean="0"/>
              <a:t> </a:t>
            </a:r>
            <a:r>
              <a:rPr lang="ru-RU" dirty="0" smtClean="0"/>
              <a:t>МБОУ «Гимназия № 1» г. Липецка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75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52928" cy="1080120"/>
          </a:xfrm>
        </p:spPr>
        <p:txBody>
          <a:bodyPr/>
          <a:lstStyle/>
          <a:p>
            <a:pPr algn="ctr"/>
            <a:r>
              <a:rPr lang="ru-RU" sz="3200" dirty="0" smtClean="0"/>
              <a:t>Сегодня вы познакомитесь с жизнью ещё одного народа, который создал эту Священную книгу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040180"/>
            <a:ext cx="4915710" cy="383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08104" y="1844824"/>
            <a:ext cx="3456384" cy="46805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На побережье Средиземного моря проживали кочевые племена скотоводов. Среди них выделялись древнееврейские племена.</a:t>
            </a:r>
          </a:p>
          <a:p>
            <a:pPr algn="ctr"/>
            <a:r>
              <a:rPr lang="ru-RU" sz="2000" dirty="0" smtClean="0"/>
              <a:t>Во главе племён стояли старейшины.</a:t>
            </a:r>
          </a:p>
          <a:p>
            <a:pPr algn="ctr"/>
            <a:r>
              <a:rPr lang="ru-RU" sz="2000" dirty="0" smtClean="0"/>
              <a:t>Они передавали из поколения в поколения предания о своём прошлом. Позднее эти предания вошли в книгу «Библия»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0608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2936"/>
            <a:ext cx="7543800" cy="914400"/>
          </a:xfrm>
        </p:spPr>
        <p:txBody>
          <a:bodyPr/>
          <a:lstStyle/>
          <a:p>
            <a:r>
              <a:rPr lang="ru-RU" sz="4800" b="1" u="sng" dirty="0" smtClean="0"/>
              <a:t>Библия</a:t>
            </a:r>
            <a:r>
              <a:rPr lang="ru-RU" sz="4800" dirty="0" smtClean="0"/>
              <a:t>- священная книга евреев и тех народов, среди которых распространилось христианство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89" y="3212976"/>
            <a:ext cx="3419586" cy="2501329"/>
          </a:xfrm>
          <a:prstGeom prst="roundRect">
            <a:avLst>
              <a:gd name="adj" fmla="val 11111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221088"/>
            <a:ext cx="4392488" cy="1800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Кто-нибудь из вас читал уже Библию?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918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5373216"/>
            <a:ext cx="4181088" cy="9144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язычества (многобожия) евреи перешли к почитанию единого Бога – Яхве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F:\МОЯ РАБОТА\библейские сказания\7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672408" cy="472349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476672"/>
            <a:ext cx="4896544" cy="23042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считали, что Яхве создал весь мир и дал людям заповеди – правила, по которым они должны жить.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400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727380"/>
              </p:ext>
            </p:extLst>
          </p:nvPr>
        </p:nvGraphicFramePr>
        <p:xfrm>
          <a:off x="0" y="1700808"/>
          <a:ext cx="9144000" cy="2338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476672"/>
            <a:ext cx="7543800" cy="914400"/>
          </a:xfrm>
        </p:spPr>
        <p:txBody>
          <a:bodyPr/>
          <a:lstStyle/>
          <a:p>
            <a:r>
              <a:rPr lang="ru-RU" dirty="0" smtClean="0"/>
              <a:t>Родоначальники евреев: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3" b="5380"/>
          <a:stretch/>
        </p:blipFill>
        <p:spPr bwMode="auto">
          <a:xfrm>
            <a:off x="2195736" y="4026509"/>
            <a:ext cx="4536504" cy="2649929"/>
          </a:xfrm>
          <a:prstGeom prst="roundRect">
            <a:avLst>
              <a:gd name="adj" fmla="val 11111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16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Прочитайте п 2. стр.79</a:t>
            </a:r>
            <a:br>
              <a:rPr lang="ru-RU" dirty="0" smtClean="0"/>
            </a:br>
            <a:r>
              <a:rPr lang="ru-RU" dirty="0" smtClean="0"/>
              <a:t>и ответьте на вопрос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212976"/>
            <a:ext cx="7416824" cy="25202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«Почему братья Иосифа продали его в рабство египетскому вельможе?»</a:t>
            </a:r>
          </a:p>
        </p:txBody>
      </p:sp>
    </p:spTree>
    <p:extLst>
      <p:ext uri="{BB962C8B-B14F-4D97-AF65-F5344CB8AC3E}">
        <p14:creationId xmlns:p14="http://schemas.microsoft.com/office/powerpoint/2010/main" val="226719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08920"/>
            <a:ext cx="7543800" cy="914400"/>
          </a:xfrm>
        </p:spPr>
        <p:txBody>
          <a:bodyPr/>
          <a:lstStyle/>
          <a:p>
            <a:pPr algn="ctr"/>
            <a:r>
              <a:rPr lang="ru-RU" sz="6000" dirty="0" smtClean="0"/>
              <a:t>Физкультминутка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4411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653136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Легенда о Моисее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680520" cy="31094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1484784"/>
            <a:ext cx="3273425" cy="24782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6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92896"/>
            <a:ext cx="7543800" cy="914400"/>
          </a:xfrm>
        </p:spPr>
        <p:txBody>
          <a:bodyPr/>
          <a:lstStyle/>
          <a:p>
            <a:pPr algn="ctr"/>
            <a:r>
              <a:rPr lang="ru-RU" sz="4400" dirty="0" smtClean="0"/>
              <a:t>Отрывок из мультфильма «Принц Египта»</a:t>
            </a:r>
            <a:br>
              <a:rPr lang="ru-RU" sz="44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852936"/>
            <a:ext cx="6912768" cy="26642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Ответить на вопрос:</a:t>
            </a:r>
          </a:p>
          <a:p>
            <a:pPr algn="ctr"/>
            <a:r>
              <a:rPr lang="ru-RU" sz="3600" dirty="0" smtClean="0"/>
              <a:t>Как Моисею удалось перевести израильтян по дну моря?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293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МОЯ РАБОТА\библейские сказания\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77" y="1"/>
            <a:ext cx="9264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20688"/>
            <a:ext cx="4680520" cy="49685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Скитались они несколько десятилетий, и однажды они пришли на гору </a:t>
            </a:r>
            <a:r>
              <a:rPr lang="ru-RU" sz="3200" dirty="0" err="1"/>
              <a:t>Синай</a:t>
            </a:r>
            <a:r>
              <a:rPr lang="ru-RU" sz="3200" dirty="0"/>
              <a:t>. На горе </a:t>
            </a:r>
            <a:r>
              <a:rPr lang="ru-RU" sz="3200" dirty="0" err="1"/>
              <a:t>Синай</a:t>
            </a:r>
            <a:r>
              <a:rPr lang="ru-RU" sz="3200" dirty="0"/>
              <a:t> Бог заключил завет с Моисеем и его народом и дал Моисею Десять заповедей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20688"/>
            <a:ext cx="3537456" cy="50405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87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573016"/>
            <a:ext cx="8229600" cy="1252728"/>
          </a:xfrm>
        </p:spPr>
        <p:txBody>
          <a:bodyPr>
            <a:noAutofit/>
          </a:bodyPr>
          <a:lstStyle/>
          <a:p>
            <a:r>
              <a:rPr lang="ru-RU" sz="2300" dirty="0">
                <a:solidFill>
                  <a:schemeClr val="tx1"/>
                </a:solidFill>
              </a:rPr>
              <a:t/>
            </a:r>
            <a:br>
              <a:rPr lang="ru-RU" sz="2300" dirty="0">
                <a:solidFill>
                  <a:schemeClr val="tx1"/>
                </a:solidFill>
              </a:rPr>
            </a:br>
            <a:r>
              <a:rPr lang="ru-RU" sz="4000" dirty="0"/>
              <a:t>Моим прозрением я обязан исключительно чтению одной книги. Книги? Да, одной старой, простой книги, скромной, как природа, и, как природа, естественной… и [она] так прямо и называется: «Книга» …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1385" y="5085184"/>
            <a:ext cx="7128792" cy="12961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 какой книге идёт речь?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3561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799"/>
            <a:ext cx="8568952" cy="475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34328"/>
            <a:ext cx="6984776" cy="11784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Определите чему же учили данные заповеди?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9712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92696"/>
            <a:ext cx="5472608" cy="18722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Почему их приняли люди как правила своей жизни?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573016"/>
            <a:ext cx="5616624" cy="18722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Какие из заповедей, на ваш взгляд, не утратили своего значения для наших дней?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2932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7543800" cy="914400"/>
          </a:xfrm>
        </p:spPr>
        <p:txBody>
          <a:bodyPr/>
          <a:lstStyle/>
          <a:p>
            <a:r>
              <a:rPr lang="ru-RU" sz="3600" dirty="0" smtClean="0"/>
              <a:t>В начальной школе вы изучали светскую этику. </a:t>
            </a:r>
            <a:br>
              <a:rPr lang="ru-RU" sz="3600" dirty="0" smtClean="0"/>
            </a:br>
            <a:r>
              <a:rPr lang="ru-RU" sz="3600" dirty="0" smtClean="0"/>
              <a:t>Как же звучало «золотое правило нравственности»?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8353" y="3429000"/>
            <a:ext cx="7704856" cy="21602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Поступай </a:t>
            </a:r>
            <a:r>
              <a:rPr lang="ru-RU" sz="3200" dirty="0"/>
              <a:t>с другими так, как хотел бы, чтобы поступали с тобой. </a:t>
            </a:r>
          </a:p>
        </p:txBody>
      </p:sp>
    </p:spTree>
    <p:extLst>
      <p:ext uri="{BB962C8B-B14F-4D97-AF65-F5344CB8AC3E}">
        <p14:creationId xmlns:p14="http://schemas.microsoft.com/office/powerpoint/2010/main" val="178866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85184"/>
            <a:ext cx="7543800" cy="914400"/>
          </a:xfrm>
        </p:spPr>
        <p:txBody>
          <a:bodyPr/>
          <a:lstStyle/>
          <a:p>
            <a:r>
              <a:rPr lang="ru-RU" dirty="0" smtClean="0"/>
              <a:t>1.Какова роль Библии в жизни человека?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2.Чему она нас может научить?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32656"/>
            <a:ext cx="7272808" cy="15841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Закрепление материала.</a:t>
            </a:r>
          </a:p>
          <a:p>
            <a:pPr algn="ctr"/>
            <a:r>
              <a:rPr lang="ru-RU" sz="2800" dirty="0" smtClean="0"/>
              <a:t>Карточки.</a:t>
            </a:r>
          </a:p>
          <a:p>
            <a:pPr algn="ctr"/>
            <a:r>
              <a:rPr lang="ru-RU" sz="2800" dirty="0" smtClean="0"/>
              <a:t>Заполнить пропущенные слова.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1844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17232"/>
            <a:ext cx="7543800" cy="914400"/>
          </a:xfrm>
        </p:spPr>
        <p:txBody>
          <a:bodyPr/>
          <a:lstStyle/>
          <a:p>
            <a:r>
              <a:rPr lang="ru-RU" sz="4000" dirty="0" smtClean="0"/>
              <a:t>Рефлексия:</a:t>
            </a:r>
            <a:br>
              <a:rPr lang="ru-RU" sz="4000" dirty="0" smtClean="0"/>
            </a:br>
            <a:r>
              <a:rPr lang="ru-RU" sz="4000" dirty="0" smtClean="0"/>
              <a:t>(продолжить высказывание)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1. Я сегодня узнал на уроке…</a:t>
            </a:r>
            <a:br>
              <a:rPr lang="ru-RU" sz="4000" dirty="0" smtClean="0"/>
            </a:br>
            <a:r>
              <a:rPr lang="ru-RU" sz="4000" dirty="0" smtClean="0"/>
              <a:t>2. Что мне понравилось…</a:t>
            </a:r>
            <a:br>
              <a:rPr lang="ru-RU" sz="4000" dirty="0" smtClean="0"/>
            </a:br>
            <a:r>
              <a:rPr lang="ru-RU" sz="4000" dirty="0" smtClean="0"/>
              <a:t>3. В чём мне было трудно на уроке…</a:t>
            </a:r>
            <a:br>
              <a:rPr lang="ru-RU" sz="4000" dirty="0" smtClean="0"/>
            </a:br>
            <a:r>
              <a:rPr lang="ru-RU" sz="4000" dirty="0" smtClean="0"/>
              <a:t>4. О чём я бы мог рассказать своим родителям придя домой…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9373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908720"/>
            <a:ext cx="8568951" cy="4857403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Параграф 16;</a:t>
            </a:r>
          </a:p>
          <a:p>
            <a:r>
              <a:rPr lang="ru-RU" sz="4400" b="1" dirty="0" smtClean="0"/>
              <a:t>Выучить определение</a:t>
            </a: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желанию нарисовать рисунок к одному понравившемуся мифу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585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68760"/>
            <a:ext cx="7543800" cy="914400"/>
          </a:xfrm>
        </p:spPr>
        <p:txBody>
          <a:bodyPr/>
          <a:lstStyle/>
          <a:p>
            <a:r>
              <a:rPr lang="ru-RU" sz="4400" dirty="0" smtClean="0"/>
              <a:t>Как бы вы сформулировали тему нашего урока?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996952"/>
            <a:ext cx="7848872" cy="28803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Давайте уточним, как звучит тема урока.</a:t>
            </a:r>
          </a:p>
          <a:p>
            <a:pPr algn="ctr"/>
            <a:r>
              <a:rPr lang="ru-RU" sz="3600" dirty="0" smtClean="0"/>
              <a:t>Откройте учебник на с. 77 пр. 16.</a:t>
            </a:r>
          </a:p>
        </p:txBody>
      </p:sp>
    </p:spTree>
    <p:extLst>
      <p:ext uri="{BB962C8B-B14F-4D97-AF65-F5344CB8AC3E}">
        <p14:creationId xmlns:p14="http://schemas.microsoft.com/office/powerpoint/2010/main" val="281256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900808"/>
          </a:xfr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«Библейские сказания»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509120"/>
            <a:ext cx="6944816" cy="17526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95687"/>
            <a:ext cx="7416824" cy="3760989"/>
          </a:xfrm>
          <a:prstGeom prst="roundRect">
            <a:avLst>
              <a:gd name="adj" fmla="val 11111"/>
            </a:avLst>
          </a:prstGeom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35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0581" y="2408313"/>
            <a:ext cx="7848872" cy="444968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Познакомиться </a:t>
            </a:r>
            <a:r>
              <a:rPr lang="ru-RU" sz="4400" dirty="0"/>
              <a:t>с </a:t>
            </a:r>
            <a:r>
              <a:rPr lang="ru-RU" sz="4400" dirty="0" smtClean="0"/>
              <a:t> Библией и определить во что верили древние евреи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988840"/>
            <a:ext cx="7543800" cy="914400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8553" y="130417"/>
            <a:ext cx="8352928" cy="1440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бы мы хотели с вами научиться на уроке? О чём мы могли с вами узнать из этой темы?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7272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988840"/>
            <a:ext cx="6096000" cy="3657599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/>
              <a:t>Ветхий Завет</a:t>
            </a:r>
          </a:p>
          <a:p>
            <a:r>
              <a:rPr lang="ru-RU" sz="4400" b="1" dirty="0" smtClean="0"/>
              <a:t>Иосиф и его братья</a:t>
            </a:r>
          </a:p>
          <a:p>
            <a:r>
              <a:rPr lang="ru-RU" sz="4400" b="1" dirty="0" smtClean="0"/>
              <a:t>Исход евреев из Египта</a:t>
            </a:r>
          </a:p>
          <a:p>
            <a:r>
              <a:rPr lang="ru-RU" sz="4400" b="1" dirty="0" smtClean="0"/>
              <a:t>Бог даёт законы</a:t>
            </a:r>
            <a:endParaRPr lang="ru-RU" sz="4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73332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164" y="404664"/>
            <a:ext cx="5400600" cy="15841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Для чего мы изучаем Библию?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2564904"/>
            <a:ext cx="4896544" cy="16561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Какие исторические источники вы знаете?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51520"/>
            <a:ext cx="5294236" cy="1557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Библия, это какой исторический источник?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625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Задание: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92696"/>
            <a:ext cx="4176464" cy="3429000"/>
          </a:xfrm>
        </p:spPr>
        <p:txBody>
          <a:bodyPr>
            <a:noAutofit/>
          </a:bodyPr>
          <a:lstStyle/>
          <a:p>
            <a:r>
              <a:rPr lang="ru-RU" sz="4400" dirty="0" smtClean="0"/>
              <a:t>1 вариант: </a:t>
            </a:r>
          </a:p>
          <a:p>
            <a:r>
              <a:rPr lang="ru-RU" sz="4400" dirty="0" smtClean="0"/>
              <a:t>Стр. 79 «Миф о первых людях»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60032" y="692696"/>
            <a:ext cx="4104456" cy="3432175"/>
          </a:xfrm>
        </p:spPr>
        <p:txBody>
          <a:bodyPr>
            <a:noAutofit/>
          </a:bodyPr>
          <a:lstStyle/>
          <a:p>
            <a:r>
              <a:rPr lang="ru-RU" sz="4400" dirty="0" smtClean="0"/>
              <a:t>2 вариант:</a:t>
            </a:r>
          </a:p>
          <a:p>
            <a:r>
              <a:rPr lang="ru-RU" sz="4400" dirty="0" smtClean="0"/>
              <a:t>Стр. 80 «Миф о Всемирном потопе»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919" y="4005064"/>
            <a:ext cx="3719513" cy="2524125"/>
          </a:xfrm>
          <a:prstGeom prst="roundRect">
            <a:avLst>
              <a:gd name="adj" fmla="val 11111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3"/>
            <a:ext cx="3744415" cy="2524125"/>
          </a:xfrm>
          <a:prstGeom prst="roundRect">
            <a:avLst>
              <a:gd name="adj" fmla="val 11111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71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212976"/>
            <a:ext cx="7543800" cy="914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7272808" cy="18722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Какую же информацию мы можем с вами узнать из мифов?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2636912"/>
            <a:ext cx="5400600" cy="15841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Что общего в этих мифах?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25144"/>
            <a:ext cx="6408712" cy="1800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Что мы можем сегодня для себя извлечь из этих мифов?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432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926</TotalTime>
  <Words>475</Words>
  <Application>Microsoft Office PowerPoint</Application>
  <PresentationFormat>Экран (4:3)</PresentationFormat>
  <Paragraphs>65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Базовая</vt:lpstr>
      <vt:lpstr>Презентация к уроку по учебному предмету «История» в 5-ом классе на тему «Библейские сказания»</vt:lpstr>
      <vt:lpstr> Моим прозрением я обязан исключительно чтению одной книги. Книги? Да, одной старой, простой книги, скромной, как природа, и, как природа, естественной… и [она] так прямо и называется: «Книга» …</vt:lpstr>
      <vt:lpstr>Как бы вы сформулировали тему нашего урока?</vt:lpstr>
      <vt:lpstr>Тема: «Библейские сказания»</vt:lpstr>
      <vt:lpstr>Цель:</vt:lpstr>
      <vt:lpstr>План:</vt:lpstr>
      <vt:lpstr>Презентация PowerPoint</vt:lpstr>
      <vt:lpstr>Задание: </vt:lpstr>
      <vt:lpstr>Презентация PowerPoint</vt:lpstr>
      <vt:lpstr>Сегодня вы познакомитесь с жизнью ещё одного народа, который создал эту Священную книгу</vt:lpstr>
      <vt:lpstr>Библия- священная книга евреев и тех народов, среди которых распространилось христианство</vt:lpstr>
      <vt:lpstr>От язычества (многобожия) евреи перешли к почитанию единого Бога – Яхве</vt:lpstr>
      <vt:lpstr>Родоначальники евреев:</vt:lpstr>
      <vt:lpstr>Прочитайте п 2. стр.79 и ответьте на вопрос   </vt:lpstr>
      <vt:lpstr>Физкультминутка</vt:lpstr>
      <vt:lpstr>Легенда о Моисее</vt:lpstr>
      <vt:lpstr>Отрывок из мультфильма «Принц Египта»  </vt:lpstr>
      <vt:lpstr>Презентация PowerPoint</vt:lpstr>
      <vt:lpstr>Презентация PowerPoint</vt:lpstr>
      <vt:lpstr>Презентация PowerPoint</vt:lpstr>
      <vt:lpstr>Презентация PowerPoint</vt:lpstr>
      <vt:lpstr>В начальной школе вы изучали светскую этику.  Как же звучало «золотое правило нравственности»?</vt:lpstr>
      <vt:lpstr>1.Какова роль Библии в жизни человека?  2.Чему она нас может научить?</vt:lpstr>
      <vt:lpstr>Рефлексия: (продолжить высказывание)  1. Я сегодня узнал на уроке… 2. Что мне понравилось… 3. В чём мне было трудно на уроке… 4. О чём я бы мог рассказать своим родителям придя домой…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«Библейские сказания»</dc:title>
  <dc:creator>Лиза</dc:creator>
  <cp:lastModifiedBy>Серова</cp:lastModifiedBy>
  <cp:revision>47</cp:revision>
  <dcterms:created xsi:type="dcterms:W3CDTF">2018-11-22T15:19:30Z</dcterms:created>
  <dcterms:modified xsi:type="dcterms:W3CDTF">2021-11-06T14:35:49Z</dcterms:modified>
</cp:coreProperties>
</file>