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0" r:id="rId3"/>
    <p:sldId id="257" r:id="rId4"/>
    <p:sldId id="269" r:id="rId5"/>
    <p:sldId id="256" r:id="rId6"/>
    <p:sldId id="260" r:id="rId7"/>
    <p:sldId id="262" r:id="rId8"/>
    <p:sldId id="263" r:id="rId9"/>
    <p:sldId id="259" r:id="rId10"/>
    <p:sldId id="276" r:id="rId11"/>
    <p:sldId id="278" r:id="rId12"/>
    <p:sldId id="270" r:id="rId13"/>
    <p:sldId id="266" r:id="rId14"/>
    <p:sldId id="279" r:id="rId15"/>
    <p:sldId id="268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FF"/>
    <a:srgbClr val="FF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1" autoAdjust="0"/>
  </p:normalViewPr>
  <p:slideViewPr>
    <p:cSldViewPr snapToGrid="0">
      <p:cViewPr varScale="1">
        <p:scale>
          <a:sx n="66" d="100"/>
          <a:sy n="66" d="100"/>
        </p:scale>
        <p:origin x="27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4D58B-9813-4325-A6A9-281554EC13A2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B3F01-C760-4E98-9298-79CDA2146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9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09B7E-A9E0-49F9-BC41-9B10D73D30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1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B3F01-C760-4E98-9298-79CDA2146E1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4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B3F01-C760-4E98-9298-79CDA2146E1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9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6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7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8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4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8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8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7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7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2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4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0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5CD3-06E4-45B2-B753-2621987DD58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7B072-AEAF-44B7-A011-666C9920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5.xml"/><Relationship Id="rId18" Type="http://schemas.openxmlformats.org/officeDocument/2006/relationships/slide" Target="slide14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19.xml"/><Relationship Id="rId7" Type="http://schemas.openxmlformats.org/officeDocument/2006/relationships/slide" Target="slide4.xml"/><Relationship Id="rId12" Type="http://schemas.openxmlformats.org/officeDocument/2006/relationships/slide" Target="slide7.xml"/><Relationship Id="rId17" Type="http://schemas.openxmlformats.org/officeDocument/2006/relationships/slide" Target="slide15.xml"/><Relationship Id="rId2" Type="http://schemas.openxmlformats.org/officeDocument/2006/relationships/audio" Target="../media/media1.m4a"/><Relationship Id="rId16" Type="http://schemas.openxmlformats.org/officeDocument/2006/relationships/slide" Target="slide13.xml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slide" Target="slide17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2.xml"/><Relationship Id="rId10" Type="http://schemas.openxmlformats.org/officeDocument/2006/relationships/slide" Target="slide11.xml"/><Relationship Id="rId19" Type="http://schemas.openxmlformats.org/officeDocument/2006/relationships/slide" Target="slide16.xml"/><Relationship Id="rId4" Type="http://schemas.openxmlformats.org/officeDocument/2006/relationships/notesSlide" Target="../notesSlides/notesSlide1.xml"/><Relationship Id="rId9" Type="http://schemas.openxmlformats.org/officeDocument/2006/relationships/slide" Target="slide8.xml"/><Relationship Id="rId14" Type="http://schemas.openxmlformats.org/officeDocument/2006/relationships/slide" Target="slide6.xml"/><Relationship Id="rId22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9" y="99932"/>
            <a:ext cx="6937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Биотир</a:t>
            </a:r>
            <a:r>
              <a:rPr lang="ru-RU" sz="2800" b="1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ru-RU" sz="2800" b="1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Интеллектуально – познавательная  игра по биологии для учащихся 10 классов. </a:t>
            </a:r>
          </a:p>
          <a:p>
            <a:r>
              <a:rPr lang="ru-RU" sz="2800" b="1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Участвуют три команды.</a:t>
            </a:r>
            <a:endParaRPr lang="ru-RU" sz="2800" b="1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601" y="3072348"/>
            <a:ext cx="1137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</a:rPr>
              <a:t>Тип урока: Обобщающий </a:t>
            </a:r>
            <a:r>
              <a:rPr lang="ru-RU" sz="2000" b="1" dirty="0" smtClean="0">
                <a:latin typeface="Comic Sans MS" panose="030F0702030302020204" pitchFamily="66" charset="0"/>
              </a:rPr>
              <a:t>урок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Цель урока: </a:t>
            </a:r>
            <a:r>
              <a:rPr lang="ru-RU" sz="2000" b="1" dirty="0" smtClean="0">
                <a:latin typeface="Comic Sans MS" panose="030F0702030302020204" pitchFamily="66" charset="0"/>
              </a:rPr>
              <a:t>Создать условия для обобщения </a:t>
            </a:r>
            <a:r>
              <a:rPr lang="ru-RU" sz="2000" b="1" dirty="0">
                <a:latin typeface="Comic Sans MS" panose="030F0702030302020204" pitchFamily="66" charset="0"/>
              </a:rPr>
              <a:t>и </a:t>
            </a:r>
            <a:r>
              <a:rPr lang="ru-RU" sz="2000" b="1" dirty="0" smtClean="0">
                <a:latin typeface="Comic Sans MS" panose="030F0702030302020204" pitchFamily="66" charset="0"/>
              </a:rPr>
              <a:t>систематизации знаний </a:t>
            </a:r>
            <a:r>
              <a:rPr lang="ru-RU" sz="2000" b="1" dirty="0">
                <a:latin typeface="Comic Sans MS" panose="030F0702030302020204" pitchFamily="66" charset="0"/>
              </a:rPr>
              <a:t>учащихся по теме “ Основы учения о наследственности и изменчивости ” 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Задачи: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Образовательная: Обобщить знания учащихся об основных понятиях генетики, о типах наследования и их нарушениях, определять тип наследования и решать генетические задачи</a:t>
            </a:r>
            <a:r>
              <a:rPr lang="ru-RU" sz="2000" b="1" dirty="0" smtClean="0">
                <a:latin typeface="Comic Sans MS" panose="030F0702030302020204" pitchFamily="66" charset="0"/>
              </a:rPr>
              <a:t>.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Развивающая: Развить умение учащихся работать с генетической символикой в группах и индивидуально. Совершенствовать монологическую речь, умение участвовать в диалоге, развивать логическое мышление</a:t>
            </a:r>
            <a:r>
              <a:rPr lang="ru-RU" sz="2000" b="1" dirty="0" smtClean="0">
                <a:latin typeface="Comic Sans MS" panose="030F0702030302020204" pitchFamily="66" charset="0"/>
              </a:rPr>
              <a:t>.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Воспитывающая: Воспитывать коммуникативные навыки учащихся, способность работать индивидуально и в коллективе.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430" y="99932"/>
            <a:ext cx="4876800" cy="23084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601" y="2540316"/>
            <a:ext cx="10334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Автор урока: Синельникова Лариса Петровна МАОУ СОШ№43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616" y="3210075"/>
            <a:ext cx="3970015" cy="350762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801" y="2101563"/>
            <a:ext cx="1190897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Comic Sans MS" panose="030F0702030302020204" pitchFamily="66" charset="0"/>
              </a:rPr>
              <a:t>     </a:t>
            </a:r>
            <a:r>
              <a:rPr lang="ru-RU" b="1" dirty="0" smtClean="0">
                <a:latin typeface="Comic Sans MS" panose="030F0702030302020204" pitchFamily="66" charset="0"/>
              </a:rPr>
              <a:t>Пояснение</a:t>
            </a:r>
            <a:r>
              <a:rPr lang="ru-RU" b="1" dirty="0" smtClean="0">
                <a:latin typeface="Comic Sans MS" panose="030F0702030302020204" pitchFamily="66" charset="0"/>
              </a:rPr>
              <a:t>. Из </a:t>
            </a:r>
            <a:r>
              <a:rPr lang="ru-RU" b="1" dirty="0">
                <a:latin typeface="Comic Sans MS" panose="030F0702030302020204" pitchFamily="66" charset="0"/>
              </a:rPr>
              <a:t>первого скрещивания можно выяснить какие гены за что </a:t>
            </a:r>
            <a:r>
              <a:rPr lang="ru-RU" b="1" dirty="0" smtClean="0">
                <a:latin typeface="Comic Sans MS" panose="030F0702030302020204" pitchFamily="66" charset="0"/>
              </a:rPr>
              <a:t>отвечают: </a:t>
            </a:r>
          </a:p>
          <a:p>
            <a:pPr lvl="0" algn="just"/>
            <a:r>
              <a:rPr lang="ru-RU" b="1" dirty="0" smtClean="0">
                <a:latin typeface="Comic Sans MS" panose="030F0702030302020204" pitchFamily="66" charset="0"/>
              </a:rPr>
              <a:t>А </a:t>
            </a:r>
            <a:r>
              <a:rPr lang="ru-RU" b="1" dirty="0">
                <a:latin typeface="Comic Sans MS" panose="030F0702030302020204" pitchFamily="66" charset="0"/>
              </a:rPr>
              <a:t>– длинные крылья, а – короткие крылья, В – серая окраска, в – черная окраска.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>Из второго скрещивания становиться ясно, что ген окраски тела и длины крыльев не полностью сцеплены</a:t>
            </a:r>
            <a:r>
              <a:rPr lang="ru-RU" b="1" dirty="0" smtClean="0">
                <a:latin typeface="Comic Sans MS" panose="030F0702030302020204" pitchFamily="66" charset="0"/>
              </a:rPr>
              <a:t>.</a:t>
            </a:r>
          </a:p>
          <a:p>
            <a:pPr lvl="0" algn="just"/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 </a:t>
            </a:r>
            <a:r>
              <a:rPr lang="en-US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♀ A </a:t>
            </a:r>
            <a:r>
              <a:rPr lang="ru-RU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//АВ </a:t>
            </a:r>
            <a:r>
              <a:rPr lang="ru-RU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х</a:t>
            </a:r>
            <a:r>
              <a:rPr lang="en-US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♂</a:t>
            </a:r>
            <a:r>
              <a:rPr lang="ru-RU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//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endParaRPr lang="ru-RU" b="1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АВ                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endParaRPr lang="ru-RU" b="1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F1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АВ//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endParaRPr lang="ru-RU" b="1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Р(</a:t>
            </a:r>
            <a:r>
              <a:rPr lang="en-US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F1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en-US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♀ A </a:t>
            </a:r>
            <a:r>
              <a:rPr lang="ru-RU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//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х</a:t>
            </a:r>
            <a:r>
              <a:rPr lang="en-US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♂</a:t>
            </a:r>
            <a:r>
              <a:rPr lang="ru-RU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//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endParaRPr lang="ru-RU" b="1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♀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некроссовернвые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АВ   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</a:t>
            </a:r>
            <a:endParaRPr lang="en-US" b="1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</a:t>
            </a:r>
            <a:r>
              <a:rPr lang="en-US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♀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кроссоверные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endParaRPr lang="en-US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G </a:t>
            </a:r>
            <a:r>
              <a:rPr lang="en-US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♂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endParaRPr lang="ru-RU" b="1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 генотипы: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//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//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АВ//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//</a:t>
            </a:r>
            <a:r>
              <a:rPr lang="ru-RU" b="1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endParaRPr lang="ru-RU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  <a:r>
              <a:rPr lang="ru-RU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2 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фенотипы: чёрная окраска короткие крылья, серая окраска </a:t>
            </a:r>
            <a:endParaRPr lang="ru-RU" b="1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короткие </a:t>
            </a:r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крылья,</a:t>
            </a:r>
          </a:p>
          <a:p>
            <a:pPr algn="just"/>
            <a:r>
              <a:rPr lang="ru-RU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Серая окраска длинные крылья, чёрная окраска короткие крылья.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endParaRPr lang="ru-RU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b="1" dirty="0" smtClean="0">
                <a:latin typeface="Comic Sans MS" panose="030F0702030302020204" pitchFamily="66" charset="0"/>
              </a:rPr>
              <a:t>     Взаимодействие </a:t>
            </a:r>
            <a:r>
              <a:rPr lang="ru-RU" b="1" dirty="0">
                <a:latin typeface="Comic Sans MS" panose="030F0702030302020204" pitchFamily="66" charset="0"/>
              </a:rPr>
              <a:t>генов: полное доминирование, неполное сцепление. 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b="1" dirty="0" smtClean="0">
                <a:latin typeface="Comic Sans MS" panose="030F0702030302020204" pitchFamily="66" charset="0"/>
              </a:rPr>
              <a:t>Законы </a:t>
            </a:r>
            <a:r>
              <a:rPr lang="ru-RU" b="1" dirty="0">
                <a:latin typeface="Comic Sans MS" panose="030F0702030302020204" pitchFamily="66" charset="0"/>
              </a:rPr>
              <a:t>генетики: закон чистоты гамет, хромосомная теория Моргана.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b="1" kern="0" dirty="0" smtClean="0">
              <a:latin typeface="Comic Sans MS" panose="030F0702030302020204" pitchFamily="66" charset="0"/>
            </a:endParaRPr>
          </a:p>
          <a:p>
            <a:r>
              <a:rPr lang="ru-RU" sz="2000" b="1" kern="0" dirty="0" smtClean="0">
                <a:latin typeface="Comic Sans MS" panose="030F0702030302020204" pitchFamily="66" charset="0"/>
              </a:rPr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19597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    </a:t>
            </a:r>
            <a:r>
              <a:rPr lang="ru-RU" sz="2000" b="1" dirty="0" smtClean="0">
                <a:latin typeface="Comic Sans MS" panose="030F0702030302020204" pitchFamily="66" charset="0"/>
              </a:rPr>
              <a:t>Воробьи</a:t>
            </a:r>
            <a:r>
              <a:rPr lang="ru-RU" sz="2000" b="1" dirty="0">
                <a:latin typeface="Comic Sans MS" panose="030F0702030302020204" pitchFamily="66" charset="0"/>
              </a:rPr>
              <a:t>, имеющие длинные крылья и серую окраску тела, скрестили с воробьями (самцами), имеющими черную окраску тела и короткие крылья. В первом поколении все воробьи были серые и длиннокрылые. При скрещивании гибридов первого поколения с самцом из первого скрещивания, во втором поколении получили 18 – с серым телом и длинными крыльями, 1 – с черным телом и длинными крыльями, а коротких: 21 с черным телом и 2 с серым телом. </a:t>
            </a:r>
            <a:r>
              <a:rPr lang="ru-RU" sz="2000" b="1" dirty="0" smtClean="0">
                <a:latin typeface="Comic Sans MS" panose="030F0702030302020204" pitchFamily="66" charset="0"/>
              </a:rPr>
              <a:t>Написать </a:t>
            </a:r>
            <a:r>
              <a:rPr lang="ru-RU" sz="2000" b="1" dirty="0">
                <a:latin typeface="Comic Sans MS" panose="030F0702030302020204" pitchFamily="66" charset="0"/>
              </a:rPr>
              <a:t>схему скрещивания. 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    </a:t>
            </a:r>
            <a:r>
              <a:rPr lang="ru-RU" sz="2000" b="1" dirty="0" smtClean="0">
                <a:latin typeface="Comic Sans MS" panose="030F0702030302020204" pitchFamily="66" charset="0"/>
              </a:rPr>
              <a:t>Какое </a:t>
            </a:r>
            <a:r>
              <a:rPr lang="ru-RU" sz="2000" b="1" dirty="0">
                <a:latin typeface="Comic Sans MS" panose="030F0702030302020204" pitchFamily="66" charset="0"/>
              </a:rPr>
              <a:t>взаимодействие генов и какие законы использовали при решении задачи?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6872157" y="3634339"/>
            <a:ext cx="1117600" cy="812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Уроки анимации :: Создание анимированных картинок в GIMP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7" y="3189494"/>
            <a:ext cx="4778029" cy="30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828" y="125315"/>
            <a:ext cx="107986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OpenSans"/>
              </a:rPr>
              <a:t>       </a:t>
            </a:r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Гены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 B, C и D находятся в одной хромосоме. Между генами B и C кроссинговер происходит с частотой 6,5 %, между генами C и D – с частотой 3,7 %. </a:t>
            </a:r>
            <a:endParaRPr lang="ru-RU" sz="24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Определить 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взаиморасположение генов B, C, D в хромосоме, если расстояние между генами B и D составляет 10,2 </a:t>
            </a:r>
            <a:r>
              <a:rPr lang="ru-RU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морганиды</a:t>
            </a:r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ru-RU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9681" r="259" b="6708"/>
          <a:stretch/>
        </p:blipFill>
        <p:spPr>
          <a:xfrm>
            <a:off x="437698" y="4277012"/>
            <a:ext cx="11146972" cy="258807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711198" y="6531429"/>
            <a:ext cx="10987314" cy="4233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23260" y="4488666"/>
            <a:ext cx="928914" cy="85173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</a:t>
            </a:r>
            <a:endParaRPr lang="ru-RU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025" y="5145182"/>
            <a:ext cx="928914" cy="85173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9360" y="5534595"/>
            <a:ext cx="928914" cy="85173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</a:t>
            </a:r>
            <a:endParaRPr lang="ru-RU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8666" y="5278338"/>
            <a:ext cx="1283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Comic Sans MS" panose="030F0702030302020204" pitchFamily="66" charset="0"/>
              </a:rPr>
              <a:t>?</a:t>
            </a:r>
            <a:endParaRPr lang="ru-RU" sz="6600" b="1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23" y="2077767"/>
            <a:ext cx="11689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</a:t>
            </a:r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Пояснение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ru-RU" sz="24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Процент 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кроссинговера равен расстоянию между генами в </a:t>
            </a:r>
            <a:r>
              <a:rPr lang="ru-RU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морганидах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Гены в хромосоме располагаются линейно. Распределим их на одной линии, в соответствии с условием задачи. Между геном B и D – 10,2 </a:t>
            </a:r>
            <a:r>
              <a:rPr lang="ru-RU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морганиды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Между B и C – 6,5 </a:t>
            </a:r>
            <a:r>
              <a:rPr lang="ru-RU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морганиды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Между C и D – 3,7 </a:t>
            </a:r>
            <a:r>
              <a:rPr lang="ru-RU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морганиды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11364686" y="3759200"/>
            <a:ext cx="685000" cy="87085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42" y="224590"/>
            <a:ext cx="11306739" cy="6128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     Мать является носителем гена гемофилии, отец здоров, какова вероятность рождения больного ребёнка?</a:t>
            </a:r>
          </a:p>
          <a:p>
            <a:pPr marL="0" indent="0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    Составить генотип родителей и возможных детей от этого брака.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563660" y="6023894"/>
            <a:ext cx="954505" cy="7860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9942" y="2769577"/>
            <a:ext cx="7590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Пояснение</a:t>
            </a:r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ХН – нормальная свёртываемость крови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Х</a:t>
            </a: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</a:t>
            </a:r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- гемофилия 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Х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HXh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x  XHY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Гаметы: </a:t>
            </a: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XH</a:t>
            </a:r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Xh</a:t>
            </a: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XH Y</a:t>
            </a:r>
          </a:p>
          <a:p>
            <a:pPr lvl="0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F1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генотипы:</a:t>
            </a:r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XHXh</a:t>
            </a: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XHXH    XHY   </a:t>
            </a:r>
            <a:r>
              <a:rPr lang="en-US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XhY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F1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фенотипы: Девочки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здоровые,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но одна девочка – носитель гена гемофилии. Один мальчик здоровый, один больной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514" y="1785257"/>
            <a:ext cx="4383315" cy="4567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AutoShape 2" descr="Веселые картинки для детей | Детки - они такие детки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379" y="1953030"/>
            <a:ext cx="959021" cy="1113577"/>
          </a:xfrm>
          <a:prstGeom prst="ellipse">
            <a:avLst/>
          </a:prstGeom>
          <a:ln w="285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5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6" y="100276"/>
            <a:ext cx="11698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    От </a:t>
            </a:r>
            <a:r>
              <a:rPr lang="ru-RU" sz="2400" b="1" dirty="0">
                <a:latin typeface="Comic Sans MS" panose="030F0702030302020204" pitchFamily="66" charset="0"/>
              </a:rPr>
              <a:t>родителей, имевших по фенотипу нормальное цветовое зрение, родилось несколько детей с нормальным зрением и один мальчик дальтоник.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  </a:t>
            </a:r>
            <a:r>
              <a:rPr lang="ru-RU" sz="2400" b="1" dirty="0" smtClean="0">
                <a:latin typeface="Comic Sans MS" panose="030F0702030302020204" pitchFamily="66" charset="0"/>
              </a:rPr>
              <a:t>Чем </a:t>
            </a:r>
            <a:r>
              <a:rPr lang="ru-RU" sz="2400" b="1" dirty="0">
                <a:latin typeface="Comic Sans MS" panose="030F0702030302020204" pitchFamily="66" charset="0"/>
              </a:rPr>
              <a:t>это объяснить? Каковы генотипы родителей и детей?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9486" y="4039862"/>
            <a:ext cx="114227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     Пояснение.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Х</a:t>
            </a:r>
            <a:r>
              <a:rPr lang="en-US" sz="2400" b="1" dirty="0" smtClean="0">
                <a:latin typeface="Comic Sans MS" panose="030F0702030302020204" pitchFamily="66" charset="0"/>
              </a:rPr>
              <a:t>D – </a:t>
            </a:r>
            <a:r>
              <a:rPr lang="ru-RU" sz="2400" b="1" dirty="0" smtClean="0">
                <a:latin typeface="Comic Sans MS" panose="030F0702030302020204" pitchFamily="66" charset="0"/>
              </a:rPr>
              <a:t>нормальное зрение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Х</a:t>
            </a:r>
            <a:r>
              <a:rPr lang="en-US" sz="2400" b="1" dirty="0" smtClean="0">
                <a:latin typeface="Comic Sans MS" panose="030F0702030302020204" pitchFamily="66" charset="0"/>
              </a:rPr>
              <a:t>d – </a:t>
            </a:r>
            <a:r>
              <a:rPr lang="ru-RU" sz="2400" b="1" dirty="0" smtClean="0">
                <a:latin typeface="Comic Sans MS" panose="030F0702030302020204" pitchFamily="66" charset="0"/>
              </a:rPr>
              <a:t>дальтонизм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Ответ: Скрытым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носителем дальтонизма может быть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только </a:t>
            </a:r>
            <a:endParaRPr lang="ru-RU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мать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поскольку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 отца ген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дальтонизма проявился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бы </a:t>
            </a:r>
            <a:endParaRPr lang="ru-RU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фенотипически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Следовательно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генотип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матери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ХDХd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генотип </a:t>
            </a:r>
            <a:endParaRPr lang="ru-RU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отца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– ХDУ.  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dirty="0"/>
              <a:t>         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2942" y="5412540"/>
            <a:ext cx="1238319" cy="125534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media.istockphoto.com/vectors/vector-illustration-cartoon-family-mom-and-dad-children-vector-id517268426?s=17066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608">
            <a:off x="5904500" y="1867285"/>
            <a:ext cx="5244542" cy="279256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2376">
            <a:off x="2195381" y="2023956"/>
            <a:ext cx="1701400" cy="166188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050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7" y="66764"/>
            <a:ext cx="11640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Перепончатопалость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передается через Y-хромосому.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Определить </a:t>
            </a:r>
            <a:r>
              <a:rPr lang="ru-RU" sz="2400" b="1" dirty="0">
                <a:latin typeface="Comic Sans MS" panose="030F0702030302020204" pitchFamily="66" charset="0"/>
              </a:rPr>
              <a:t>возможные фенотипы детей от брака </a:t>
            </a:r>
            <a:r>
              <a:rPr lang="ru-RU" sz="2400" b="1" dirty="0" err="1">
                <a:latin typeface="Comic Sans MS" panose="030F0702030302020204" pitchFamily="66" charset="0"/>
              </a:rPr>
              <a:t>перепончатопалого</a:t>
            </a:r>
            <a:r>
              <a:rPr lang="ru-RU" sz="2400" b="1" dirty="0">
                <a:latin typeface="Comic Sans MS" panose="030F0702030302020204" pitchFamily="66" charset="0"/>
              </a:rPr>
              <a:t> мужчины и нормальной </a:t>
            </a:r>
            <a:r>
              <a:rPr lang="ru-RU" sz="2400" b="1" dirty="0" smtClean="0">
                <a:latin typeface="Comic Sans MS" panose="030F0702030302020204" pitchFamily="66" charset="0"/>
              </a:rPr>
              <a:t>женщины.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4700" b="17655"/>
          <a:stretch/>
        </p:blipFill>
        <p:spPr>
          <a:xfrm>
            <a:off x="1277257" y="1836056"/>
            <a:ext cx="9724572" cy="486809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03204" y="3069772"/>
            <a:ext cx="118726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sz="2400" b="1" dirty="0" smtClean="0">
                <a:latin typeface="Comic Sans MS" panose="030F0702030302020204" pitchFamily="66" charset="0"/>
              </a:rPr>
              <a:t>Пояснение. </a:t>
            </a:r>
          </a:p>
          <a:p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     Генотип </a:t>
            </a:r>
            <a:r>
              <a:rPr lang="ru-RU" sz="2400" b="1" dirty="0">
                <a:latin typeface="Comic Sans MS" panose="030F0702030302020204" pitchFamily="66" charset="0"/>
              </a:rPr>
              <a:t>мужчины – ХYА , так как он несет ген </a:t>
            </a:r>
            <a:r>
              <a:rPr lang="ru-RU" sz="2400" b="1" dirty="0" err="1">
                <a:latin typeface="Comic Sans MS" panose="030F0702030302020204" pitchFamily="66" charset="0"/>
              </a:rPr>
              <a:t>перепончатопалости</a:t>
            </a:r>
            <a:r>
              <a:rPr lang="ru-RU" sz="2400" b="1" dirty="0">
                <a:latin typeface="Comic Sans MS" panose="030F0702030302020204" pitchFamily="66" charset="0"/>
              </a:rPr>
              <a:t> (ген можно обозначать и заглавной, и строчной буквой, так как понятие </a:t>
            </a:r>
            <a:r>
              <a:rPr lang="ru-RU" sz="2400" b="1" dirty="0" err="1">
                <a:latin typeface="Comic Sans MS" panose="030F0702030302020204" pitchFamily="66" charset="0"/>
              </a:rPr>
              <a:t>доминантности</a:t>
            </a:r>
            <a:r>
              <a:rPr lang="ru-RU" sz="2400" b="1" dirty="0">
                <a:latin typeface="Comic Sans MS" panose="030F0702030302020204" pitchFamily="66" charset="0"/>
              </a:rPr>
              <a:t> или рецессивности в данном случае не имеет смысла).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       Генотип </a:t>
            </a:r>
            <a:r>
              <a:rPr lang="ru-RU" sz="2400" b="1" dirty="0">
                <a:latin typeface="Comic Sans MS" panose="030F0702030302020204" pitchFamily="66" charset="0"/>
              </a:rPr>
              <a:t>женщины – ХХ, поскольку у нее отсутствует Y-хромосома, содержащая ген </a:t>
            </a:r>
            <a:r>
              <a:rPr lang="ru-RU" sz="2400" b="1" dirty="0" err="1">
                <a:latin typeface="Comic Sans MS" panose="030F0702030302020204" pitchFamily="66" charset="0"/>
              </a:rPr>
              <a:t>перепончатопалости</a:t>
            </a:r>
            <a:r>
              <a:rPr lang="ru-RU" sz="24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Р XX × XYА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Гаметы: X  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X</a:t>
            </a:r>
            <a:r>
              <a:rPr lang="ru-RU" sz="2400" b="1" dirty="0" smtClean="0">
                <a:latin typeface="Comic Sans MS" panose="030F0702030302020204" pitchFamily="66" charset="0"/>
              </a:rPr>
              <a:t>     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X</a:t>
            </a:r>
            <a:r>
              <a:rPr lang="ru-RU" sz="2400" b="1" dirty="0" smtClean="0">
                <a:latin typeface="Comic Sans MS" panose="030F0702030302020204" pitchFamily="66" charset="0"/>
              </a:rPr>
              <a:t>   YА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F1  XX  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XX</a:t>
            </a:r>
            <a:r>
              <a:rPr lang="en-US" sz="2400" b="1" dirty="0" smtClean="0">
                <a:latin typeface="Comic Sans MS" panose="030F0702030302020204" pitchFamily="66" charset="0"/>
              </a:rPr>
              <a:t>    XYA   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XYA</a:t>
            </a:r>
            <a:r>
              <a:rPr lang="en-US" sz="2400" b="1" dirty="0" smtClean="0">
                <a:latin typeface="Comic Sans MS" panose="030F0702030302020204" pitchFamily="66" charset="0"/>
              </a:rPr>
              <a:t>  </a:t>
            </a:r>
            <a:endParaRPr lang="ru-RU" sz="2400" b="1" dirty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Ответ: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Все девочки будут здоровы, а мальчики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будут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перепончатопалыми</a:t>
            </a:r>
            <a:r>
              <a:rPr lang="ru-RU" sz="2400" b="1" dirty="0">
                <a:latin typeface="Comic Sans MS" panose="030F0702030302020204" pitchFamily="66" charset="0"/>
              </a:rPr>
              <a:t>. </a:t>
            </a:r>
            <a:r>
              <a:rPr lang="ru-RU" sz="2400" b="1" dirty="0" smtClean="0">
                <a:latin typeface="Comic Sans MS" panose="030F0702030302020204" pitchFamily="66" charset="0"/>
              </a:rPr>
              <a:t> 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143" t="18619" r="71666" b="42143"/>
          <a:stretch/>
        </p:blipFill>
        <p:spPr>
          <a:xfrm>
            <a:off x="4811489" y="834573"/>
            <a:ext cx="3360056" cy="260095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8729" r="31906" b="4445"/>
          <a:stretch/>
        </p:blipFill>
        <p:spPr>
          <a:xfrm>
            <a:off x="8890002" y="5007428"/>
            <a:ext cx="1611086" cy="13708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11234057" y="1200329"/>
            <a:ext cx="841828" cy="8026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54" y="170935"/>
            <a:ext cx="1178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    У </a:t>
            </a:r>
            <a:r>
              <a:rPr lang="ru-RU" sz="2400" b="1" dirty="0">
                <a:latin typeface="Comic Sans MS" panose="030F0702030302020204" pitchFamily="66" charset="0"/>
              </a:rPr>
              <a:t>человека зависимым от пола является ген, который отвечает за наследственное облысение. Он доминирует у мужчин и </a:t>
            </a:r>
            <a:r>
              <a:rPr lang="ru-RU" sz="2400" b="1" dirty="0" err="1">
                <a:latin typeface="Comic Sans MS" panose="030F0702030302020204" pitchFamily="66" charset="0"/>
              </a:rPr>
              <a:t>рецессивен</a:t>
            </a:r>
            <a:r>
              <a:rPr lang="ru-RU" sz="2400" b="1" dirty="0">
                <a:latin typeface="Comic Sans MS" panose="030F0702030302020204" pitchFamily="66" charset="0"/>
              </a:rPr>
              <a:t> у женщин.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    Почему </a:t>
            </a:r>
            <a:r>
              <a:rPr lang="ru-RU" sz="2400" b="1" dirty="0" smtClean="0">
                <a:latin typeface="Comic Sans MS" panose="030F0702030302020204" pitchFamily="66" charset="0"/>
              </a:rPr>
              <a:t>лысых </a:t>
            </a:r>
            <a:r>
              <a:rPr lang="ru-RU" sz="2400" b="1" dirty="0">
                <a:latin typeface="Comic Sans MS" panose="030F0702030302020204" pitchFamily="66" charset="0"/>
              </a:rPr>
              <a:t>мужчин намного больше, чем </a:t>
            </a:r>
            <a:r>
              <a:rPr lang="ru-RU" sz="2400" b="1" dirty="0" smtClean="0">
                <a:latin typeface="Comic Sans MS" panose="030F0702030302020204" pitchFamily="66" charset="0"/>
              </a:rPr>
              <a:t>женщин?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54" y="3936861"/>
            <a:ext cx="11598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   Пояснение. </a:t>
            </a:r>
          </a:p>
          <a:p>
            <a:r>
              <a:rPr lang="ru-RU" sz="2400" b="1" dirty="0" err="1" smtClean="0">
                <a:latin typeface="Comic Sans MS" panose="030F0702030302020204" pitchFamily="66" charset="0"/>
              </a:rPr>
              <a:t>Х</a:t>
            </a:r>
            <a:r>
              <a:rPr lang="ru-RU" sz="2400" b="1" dirty="0" err="1">
                <a:latin typeface="Comic Sans MS" panose="030F0702030302020204" pitchFamily="66" charset="0"/>
              </a:rPr>
              <a:t>с</a:t>
            </a:r>
            <a:r>
              <a:rPr lang="en-US" sz="2400" b="1" dirty="0" smtClean="0">
                <a:latin typeface="Comic Sans MS" panose="030F0702030302020204" pitchFamily="66" charset="0"/>
              </a:rPr>
              <a:t> – </a:t>
            </a:r>
            <a:r>
              <a:rPr lang="ru-RU" sz="2400" b="1" dirty="0" smtClean="0">
                <a:latin typeface="Comic Sans MS" panose="030F0702030302020204" pitchFamily="66" charset="0"/>
              </a:rPr>
              <a:t>облысение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ХС – нет </a:t>
            </a:r>
            <a:r>
              <a:rPr lang="ru-RU" sz="2400" b="1" dirty="0" smtClean="0">
                <a:latin typeface="Comic Sans MS" panose="030F0702030302020204" pitchFamily="66" charset="0"/>
              </a:rPr>
              <a:t>облысения.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Ответ: Для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проявления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лысости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в фенотипе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женщины нужно,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чтобы в генотипе женщины присутствовали два таких </a:t>
            </a:r>
            <a:r>
              <a:rPr lang="ru-RU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аллеля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а для мужчин достаточно наличие только одного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аллеля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ХСхс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нет облысения;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ХсУ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есть облысение.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58959" y="2717661"/>
            <a:ext cx="1326103" cy="98348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barber4u.ru/UPLOAD/2015/12/11/na-sayt_900_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69" y="1976314"/>
            <a:ext cx="6515588" cy="2987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8" y="69383"/>
            <a:ext cx="8845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mic Sans MS" panose="030F0702030302020204" pitchFamily="66" charset="0"/>
              </a:rPr>
              <a:t>      У </a:t>
            </a:r>
            <a:r>
              <a:rPr lang="ru-RU" sz="2400" b="1" dirty="0">
                <a:latin typeface="Comic Sans MS" panose="030F0702030302020204" pitchFamily="66" charset="0"/>
              </a:rPr>
              <a:t>мальчика I группа, у его сестры – IV.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400" b="1" dirty="0" smtClean="0">
                <a:latin typeface="Comic Sans MS" panose="030F0702030302020204" pitchFamily="66" charset="0"/>
              </a:rPr>
              <a:t>Что </a:t>
            </a:r>
            <a:r>
              <a:rPr lang="ru-RU" sz="2400" b="1" dirty="0">
                <a:latin typeface="Comic Sans MS" panose="030F0702030302020204" pitchFamily="66" charset="0"/>
              </a:rPr>
              <a:t>можно сказать о группах крови их родителей?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828" y="4141853"/>
            <a:ext cx="11553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    Пояснение.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Генотип </a:t>
            </a:r>
            <a:r>
              <a:rPr lang="ru-RU" sz="2400" b="1" dirty="0">
                <a:latin typeface="Comic Sans MS" panose="030F0702030302020204" pitchFamily="66" charset="0"/>
              </a:rPr>
              <a:t>мальчика – j</a:t>
            </a:r>
            <a:r>
              <a:rPr lang="ru-RU" sz="2400" b="1" baseline="30000" dirty="0">
                <a:latin typeface="Comic Sans MS" panose="030F0702030302020204" pitchFamily="66" charset="0"/>
              </a:rPr>
              <a:t>0</a:t>
            </a:r>
            <a:r>
              <a:rPr lang="ru-RU" sz="2400" b="1" dirty="0">
                <a:latin typeface="Comic Sans MS" panose="030F0702030302020204" pitchFamily="66" charset="0"/>
              </a:rPr>
              <a:t>j</a:t>
            </a:r>
            <a:r>
              <a:rPr lang="ru-RU" sz="2400" b="1" baseline="30000" dirty="0">
                <a:latin typeface="Comic Sans MS" panose="030F0702030302020204" pitchFamily="66" charset="0"/>
              </a:rPr>
              <a:t>0</a:t>
            </a:r>
            <a:r>
              <a:rPr lang="ru-RU" sz="2400" b="1" dirty="0">
                <a:latin typeface="Comic Sans MS" panose="030F0702030302020204" pitchFamily="66" charset="0"/>
              </a:rPr>
              <a:t>, следовательно, каждый из его родителей несет ген j</a:t>
            </a:r>
            <a:r>
              <a:rPr lang="ru-RU" sz="2400" b="1" baseline="30000" dirty="0">
                <a:latin typeface="Comic Sans MS" panose="030F0702030302020204" pitchFamily="66" charset="0"/>
              </a:rPr>
              <a:t>0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latin typeface="Comic Sans MS" panose="030F0702030302020204" pitchFamily="66" charset="0"/>
              </a:rPr>
              <a:t>Генотип его сестры – J</a:t>
            </a:r>
            <a:r>
              <a:rPr lang="ru-RU" sz="2400" b="1" baseline="30000" dirty="0">
                <a:latin typeface="Comic Sans MS" panose="030F0702030302020204" pitchFamily="66" charset="0"/>
              </a:rPr>
              <a:t>A</a:t>
            </a:r>
            <a:r>
              <a:rPr lang="ru-RU" sz="2400" b="1" dirty="0">
                <a:latin typeface="Comic Sans MS" panose="030F0702030302020204" pitchFamily="66" charset="0"/>
              </a:rPr>
              <a:t>J</a:t>
            </a:r>
            <a:r>
              <a:rPr lang="ru-RU" sz="2400" b="1" baseline="30000" dirty="0">
                <a:latin typeface="Comic Sans MS" panose="030F0702030302020204" pitchFamily="66" charset="0"/>
              </a:rPr>
              <a:t>B</a:t>
            </a:r>
            <a:r>
              <a:rPr lang="ru-RU" sz="2400" b="1" dirty="0">
                <a:latin typeface="Comic Sans MS" panose="030F0702030302020204" pitchFamily="66" charset="0"/>
              </a:rPr>
              <a:t>, значит, один из ее родителей несет ген J</a:t>
            </a:r>
            <a:r>
              <a:rPr lang="ru-RU" sz="2400" b="1" baseline="30000" dirty="0">
                <a:latin typeface="Comic Sans MS" panose="030F0702030302020204" pitchFamily="66" charset="0"/>
              </a:rPr>
              <a:t>A</a:t>
            </a:r>
            <a:r>
              <a:rPr lang="ru-RU" sz="2400" b="1" dirty="0">
                <a:latin typeface="Comic Sans MS" panose="030F0702030302020204" pitchFamily="66" charset="0"/>
              </a:rPr>
              <a:t>, и его генотип – J</a:t>
            </a:r>
            <a:r>
              <a:rPr lang="ru-RU" sz="2400" b="1" baseline="30000" dirty="0">
                <a:latin typeface="Comic Sans MS" panose="030F0702030302020204" pitchFamily="66" charset="0"/>
              </a:rPr>
              <a:t>A</a:t>
            </a:r>
            <a:r>
              <a:rPr lang="ru-RU" sz="2400" b="1" dirty="0">
                <a:latin typeface="Comic Sans MS" panose="030F0702030302020204" pitchFamily="66" charset="0"/>
              </a:rPr>
              <a:t>j</a:t>
            </a:r>
            <a:r>
              <a:rPr lang="ru-RU" sz="2400" b="1" baseline="30000" dirty="0">
                <a:latin typeface="Comic Sans MS" panose="030F0702030302020204" pitchFamily="66" charset="0"/>
              </a:rPr>
              <a:t>0</a:t>
            </a:r>
            <a:r>
              <a:rPr lang="ru-RU" sz="2400" b="1" dirty="0">
                <a:latin typeface="Comic Sans MS" panose="030F0702030302020204" pitchFamily="66" charset="0"/>
              </a:rPr>
              <a:t> (II группа), а другой родитель имеет ген J</a:t>
            </a:r>
            <a:r>
              <a:rPr lang="ru-RU" sz="2400" b="1" baseline="30000" dirty="0">
                <a:latin typeface="Comic Sans MS" panose="030F0702030302020204" pitchFamily="66" charset="0"/>
              </a:rPr>
              <a:t>B</a:t>
            </a:r>
            <a:r>
              <a:rPr lang="ru-RU" sz="2400" b="1" dirty="0">
                <a:latin typeface="Comic Sans MS" panose="030F0702030302020204" pitchFamily="66" charset="0"/>
              </a:rPr>
              <a:t>, и его генотип J</a:t>
            </a:r>
            <a:r>
              <a:rPr lang="ru-RU" sz="2400" b="1" baseline="30000" dirty="0">
                <a:latin typeface="Comic Sans MS" panose="030F0702030302020204" pitchFamily="66" charset="0"/>
              </a:rPr>
              <a:t>B</a:t>
            </a:r>
            <a:r>
              <a:rPr lang="ru-RU" sz="2400" b="1" dirty="0">
                <a:latin typeface="Comic Sans MS" panose="030F0702030302020204" pitchFamily="66" charset="0"/>
              </a:rPr>
              <a:t>j</a:t>
            </a:r>
            <a:r>
              <a:rPr lang="ru-RU" sz="2400" b="1" baseline="30000" dirty="0">
                <a:latin typeface="Comic Sans MS" panose="030F0702030302020204" pitchFamily="66" charset="0"/>
              </a:rPr>
              <a:t>0</a:t>
            </a:r>
            <a:r>
              <a:rPr lang="ru-RU" sz="2400" b="1" dirty="0">
                <a:latin typeface="Comic Sans MS" panose="030F0702030302020204" pitchFamily="66" charset="0"/>
              </a:rPr>
              <a:t> (III группа крови).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Ответ: У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родителей II и III группы крови.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0641765" y="6040398"/>
            <a:ext cx="1387509" cy="7033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st.depositphotos.com/1441191/2593/v/950/depositphotos_25938697-stock-illustration-father-with-kid-sitting-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0" b="10205"/>
          <a:stretch/>
        </p:blipFill>
        <p:spPr bwMode="auto">
          <a:xfrm>
            <a:off x="950408" y="1049689"/>
            <a:ext cx="7848321" cy="30097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98729" y="57583"/>
            <a:ext cx="30304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Наследование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групп крови 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системы А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B0</a:t>
            </a:r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Группа	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 (0)	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II (A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III (B)	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IV (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AB)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42308" y="923342"/>
            <a:ext cx="2044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Генотип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j0j0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JAJA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JAJ0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JBJB, JBJ0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JAJB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65" y="177802"/>
            <a:ext cx="8645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400" b="1" dirty="0" smtClean="0">
                <a:latin typeface="Comic Sans MS" panose="030F0702030302020204" pitchFamily="66" charset="0"/>
              </a:rPr>
              <a:t>У </a:t>
            </a:r>
            <a:r>
              <a:rPr lang="ru-RU" sz="2400" b="1" dirty="0">
                <a:latin typeface="Comic Sans MS" panose="030F0702030302020204" pitchFamily="66" charset="0"/>
              </a:rPr>
              <a:t>отца IV группа крови, у матери – I. Может ли ребенок унаследовать группу крови своего отца?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542" y="4003552"/>
            <a:ext cx="7658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     Пояснение.</a:t>
            </a: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♀</a:t>
            </a:r>
            <a:r>
              <a:rPr lang="ru-RU" sz="2400" b="1" dirty="0" smtClean="0">
                <a:latin typeface="Comic Sans MS" panose="030F0702030302020204" pitchFamily="66" charset="0"/>
              </a:rPr>
              <a:t>(</a:t>
            </a:r>
            <a:r>
              <a:rPr lang="en-US" sz="2400" b="1" dirty="0" smtClean="0">
                <a:latin typeface="Comic Sans MS" panose="030F0702030302020204" pitchFamily="66" charset="0"/>
              </a:rPr>
              <a:t>I</a:t>
            </a:r>
            <a:r>
              <a:rPr lang="ru-RU" sz="2400" b="1" dirty="0" smtClean="0">
                <a:latin typeface="Comic Sans MS" panose="030F0702030302020204" pitchFamily="66" charset="0"/>
              </a:rPr>
              <a:t>) </a:t>
            </a:r>
            <a:r>
              <a:rPr lang="en-US" sz="2400" b="1" dirty="0" smtClean="0">
                <a:latin typeface="Comic Sans MS" panose="030F0702030302020204" pitchFamily="66" charset="0"/>
              </a:rPr>
              <a:t>j0j0</a:t>
            </a:r>
            <a:r>
              <a:rPr lang="ru-RU" sz="2400" b="1" dirty="0" smtClean="0">
                <a:latin typeface="Comic Sans MS" panose="030F0702030302020204" pitchFamily="66" charset="0"/>
              </a:rPr>
              <a:t>  х  </a:t>
            </a:r>
            <a:r>
              <a:rPr lang="en-US" sz="2400" b="1" dirty="0" smtClean="0">
                <a:latin typeface="Comic Sans MS" panose="030F0702030302020204" pitchFamily="66" charset="0"/>
              </a:rPr>
              <a:t>♂</a:t>
            </a:r>
            <a:r>
              <a:rPr lang="ru-RU" sz="2400" b="1" dirty="0" smtClean="0">
                <a:latin typeface="Comic Sans MS" panose="030F0702030302020204" pitchFamily="66" charset="0"/>
              </a:rPr>
              <a:t> (</a:t>
            </a:r>
            <a:r>
              <a:rPr lang="en-US" sz="2400" b="1" dirty="0" smtClean="0">
                <a:latin typeface="Comic Sans MS" panose="030F0702030302020204" pitchFamily="66" charset="0"/>
              </a:rPr>
              <a:t>IV</a:t>
            </a:r>
            <a:r>
              <a:rPr lang="ru-RU" sz="2400" b="1" dirty="0" smtClean="0">
                <a:latin typeface="Comic Sans MS" panose="030F0702030302020204" pitchFamily="66" charset="0"/>
              </a:rPr>
              <a:t>) </a:t>
            </a:r>
            <a:r>
              <a:rPr lang="en-US" sz="2400" b="1" dirty="0" smtClean="0">
                <a:latin typeface="Comic Sans MS" panose="030F0702030302020204" pitchFamily="66" charset="0"/>
              </a:rPr>
              <a:t>JAJB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Гаметы: </a:t>
            </a:r>
            <a:r>
              <a:rPr lang="en-US" sz="2400" b="1" dirty="0">
                <a:latin typeface="Comic Sans MS" panose="030F0702030302020204" pitchFamily="66" charset="0"/>
              </a:rPr>
              <a:t>j0 </a:t>
            </a:r>
            <a:r>
              <a:rPr lang="ru-RU" sz="2400" b="1" dirty="0" smtClean="0">
                <a:latin typeface="Comic Sans MS" panose="030F0702030302020204" pitchFamily="66" charset="0"/>
              </a:rPr>
              <a:t>           </a:t>
            </a:r>
            <a:r>
              <a:rPr lang="en-US" sz="2400" b="1" dirty="0" smtClean="0">
                <a:latin typeface="Comic Sans MS" panose="030F0702030302020204" pitchFamily="66" charset="0"/>
              </a:rPr>
              <a:t>JA</a:t>
            </a:r>
            <a:r>
              <a:rPr lang="ru-RU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JB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F1</a:t>
            </a:r>
            <a:r>
              <a:rPr lang="ru-RU" sz="2400" b="1" dirty="0" smtClean="0">
                <a:latin typeface="Comic Sans MS" panose="030F0702030302020204" pitchFamily="66" charset="0"/>
              </a:rPr>
              <a:t> генотип: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JAJ0</a:t>
            </a:r>
            <a:r>
              <a:rPr lang="ru-RU" sz="2400" b="1" dirty="0" smtClean="0">
                <a:latin typeface="Comic Sans MS" panose="030F0702030302020204" pitchFamily="66" charset="0"/>
              </a:rPr>
              <a:t>     </a:t>
            </a:r>
            <a:r>
              <a:rPr lang="en-US" sz="2400" b="1" dirty="0" smtClean="0">
                <a:latin typeface="Comic Sans MS" panose="030F0702030302020204" pitchFamily="66" charset="0"/>
              </a:rPr>
              <a:t>JBJ0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F1 </a:t>
            </a:r>
            <a:r>
              <a:rPr lang="ru-RU" sz="2400" b="1" dirty="0">
                <a:latin typeface="Comic Sans MS" panose="030F0702030302020204" pitchFamily="66" charset="0"/>
              </a:rPr>
              <a:t>ф</a:t>
            </a:r>
            <a:r>
              <a:rPr lang="ru-RU" sz="2400" b="1" dirty="0" smtClean="0">
                <a:latin typeface="Comic Sans MS" panose="030F0702030302020204" pitchFamily="66" charset="0"/>
              </a:rPr>
              <a:t>енотип</a:t>
            </a:r>
            <a:r>
              <a:rPr lang="ru-RU" sz="2400" b="1" dirty="0">
                <a:latin typeface="Comic Sans MS" panose="030F0702030302020204" pitchFamily="66" charset="0"/>
              </a:rPr>
              <a:t>: первая </a:t>
            </a:r>
            <a:r>
              <a:rPr lang="ru-RU" sz="2400" b="1" dirty="0" smtClean="0">
                <a:latin typeface="Comic Sans MS" panose="030F0702030302020204" pitchFamily="66" charset="0"/>
              </a:rPr>
              <a:t>и </a:t>
            </a:r>
            <a:r>
              <a:rPr lang="ru-RU" sz="2400" b="1" dirty="0">
                <a:latin typeface="Comic Sans MS" panose="030F0702030302020204" pitchFamily="66" charset="0"/>
              </a:rPr>
              <a:t>вторая группы </a:t>
            </a:r>
            <a:r>
              <a:rPr lang="ru-RU" sz="2400" b="1" dirty="0" smtClean="0">
                <a:latin typeface="Comic Sans MS" panose="030F0702030302020204" pitchFamily="66" charset="0"/>
              </a:rPr>
              <a:t>крови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Ответ: Нет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у  ребёнка первая или вторая группы крови.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0874549" y="0"/>
            <a:ext cx="1317451" cy="74022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clipart-library.com/newimages/dad-clip-art-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6"/>
          <a:stretch/>
        </p:blipFill>
        <p:spPr bwMode="auto">
          <a:xfrm>
            <a:off x="7127318" y="1070142"/>
            <a:ext cx="2095303" cy="4775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1651" y="1031261"/>
            <a:ext cx="33963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Наследование групп крови 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системы А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B0</a:t>
            </a:r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Группа	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 (0)	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II (A)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III (B)	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IV (AB)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0976" y="1594855"/>
            <a:ext cx="18687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Генотип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j0j0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JAJA, JAJ0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JBJB, JBJ0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JAJB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4112" r="73706" b="13649"/>
          <a:stretch/>
        </p:blipFill>
        <p:spPr>
          <a:xfrm>
            <a:off x="9959567" y="1008799"/>
            <a:ext cx="1901372" cy="47527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b="66637"/>
          <a:stretch/>
        </p:blipFill>
        <p:spPr>
          <a:xfrm rot="20018339">
            <a:off x="7078704" y="3514768"/>
            <a:ext cx="4826767" cy="22097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8365" y="2222432"/>
            <a:ext cx="485458" cy="8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96" y="0"/>
            <a:ext cx="11942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В родильном доме перепутали двух детей. Первая пара родителей имеет I и II группы крови, вторая пара – II и IV. Один ребенок имеет II группу, а второй – I группу. Определить родителей обоих детей.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601" y="1122798"/>
            <a:ext cx="119452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   </a:t>
            </a:r>
            <a:r>
              <a:rPr lang="ru-RU" b="1" dirty="0" smtClean="0">
                <a:latin typeface="Comic Sans MS" panose="030F0702030302020204" pitchFamily="66" charset="0"/>
              </a:rPr>
              <a:t>П</a:t>
            </a:r>
            <a:r>
              <a:rPr lang="ru-RU" b="1" dirty="0" smtClean="0">
                <a:latin typeface="Comic Sans MS" panose="030F0702030302020204" pitchFamily="66" charset="0"/>
              </a:rPr>
              <a:t>ояснение. 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Первая </a:t>
            </a:r>
            <a:r>
              <a:rPr lang="ru-RU" b="1" dirty="0">
                <a:latin typeface="Comic Sans MS" panose="030F0702030302020204" pitchFamily="66" charset="0"/>
              </a:rPr>
              <a:t>пара </a:t>
            </a:r>
            <a:r>
              <a:rPr lang="ru-RU" b="1" dirty="0" smtClean="0">
                <a:latin typeface="Comic Sans MS" panose="030F0702030302020204" pitchFamily="66" charset="0"/>
              </a:rPr>
              <a:t>родителей</a:t>
            </a:r>
            <a:r>
              <a:rPr lang="ru-RU" b="1" dirty="0" smtClean="0">
                <a:latin typeface="Comic Sans MS" panose="030F0702030302020204" pitchFamily="66" charset="0"/>
              </a:rPr>
              <a:t>. </a:t>
            </a:r>
            <a:r>
              <a:rPr lang="ru-RU" b="1" dirty="0" smtClean="0">
                <a:latin typeface="Comic Sans MS" panose="030F0702030302020204" pitchFamily="66" charset="0"/>
              </a:rPr>
              <a:t>У </a:t>
            </a:r>
            <a:r>
              <a:rPr lang="ru-RU" b="1" dirty="0">
                <a:latin typeface="Comic Sans MS" panose="030F0702030302020204" pitchFamily="66" charset="0"/>
              </a:rPr>
              <a:t>одного родителя – I группа крови – генотип j0j0. У второго родителя – II группа крови. Ей может соответствовать генотип JAJA или JAj0. Поэтому возможны два варианта потомства: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Р </a:t>
            </a:r>
            <a:r>
              <a:rPr lang="ru-RU" b="1" dirty="0" smtClean="0">
                <a:latin typeface="Comic Sans MS" panose="030F0702030302020204" pitchFamily="66" charset="0"/>
              </a:rPr>
              <a:t>♀</a:t>
            </a:r>
            <a:r>
              <a:rPr lang="ru-RU" b="1" dirty="0" smtClean="0">
                <a:latin typeface="Comic Sans MS" panose="030F0702030302020204" pitchFamily="66" charset="0"/>
              </a:rPr>
              <a:t>JAj0</a:t>
            </a:r>
            <a:r>
              <a:rPr lang="ru-RU" b="1" dirty="0">
                <a:latin typeface="Comic Sans MS" panose="030F0702030302020204" pitchFamily="66" charset="0"/>
              </a:rPr>
              <a:t>	</a:t>
            </a:r>
            <a:r>
              <a:rPr lang="ru-RU" b="1" dirty="0" smtClean="0">
                <a:latin typeface="Comic Sans MS" panose="030F0702030302020204" pitchFamily="66" charset="0"/>
              </a:rPr>
              <a:t> × ♂</a:t>
            </a:r>
            <a:r>
              <a:rPr lang="ru-RU" b="1" dirty="0">
                <a:latin typeface="Comic Sans MS" panose="030F0702030302020204" pitchFamily="66" charset="0"/>
              </a:rPr>
              <a:t>j0j0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  У </a:t>
            </a:r>
            <a:r>
              <a:rPr lang="ru-RU" b="1" dirty="0" smtClean="0">
                <a:latin typeface="Comic Sans MS" panose="030F0702030302020204" pitchFamily="66" charset="0"/>
              </a:rPr>
              <a:t>детей группы крови: II группа JAj0  или </a:t>
            </a:r>
            <a:r>
              <a:rPr lang="ru-RU" b="1" dirty="0">
                <a:latin typeface="Comic Sans MS" panose="030F0702030302020204" pitchFamily="66" charset="0"/>
              </a:rPr>
              <a:t>I </a:t>
            </a:r>
            <a:r>
              <a:rPr lang="ru-RU" b="1" dirty="0" smtClean="0">
                <a:latin typeface="Comic Sans MS" panose="030F0702030302020204" pitchFamily="66" charset="0"/>
              </a:rPr>
              <a:t>группа j0j0</a:t>
            </a:r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 smtClean="0">
                <a:latin typeface="Comic Sans MS" panose="030F0702030302020204" pitchFamily="66" charset="0"/>
              </a:rPr>
              <a:t>Р ♀JAJА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× ♂</a:t>
            </a:r>
            <a:r>
              <a:rPr lang="ru-RU" b="1" dirty="0" smtClean="0">
                <a:latin typeface="Comic Sans MS" panose="030F0702030302020204" pitchFamily="66" charset="0"/>
              </a:rPr>
              <a:t>j0j0</a:t>
            </a:r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детей вторая или первая группы крови.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895" y="3461900"/>
            <a:ext cx="11945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  Вторая </a:t>
            </a:r>
            <a:r>
              <a:rPr lang="ru-RU" b="1" dirty="0">
                <a:latin typeface="Comic Sans MS" panose="030F0702030302020204" pitchFamily="66" charset="0"/>
              </a:rPr>
              <a:t>пара родителей</a:t>
            </a:r>
          </a:p>
          <a:p>
            <a:r>
              <a:rPr lang="ru-RU" b="1" dirty="0">
                <a:latin typeface="Comic Sans MS" panose="030F0702030302020204" pitchFamily="66" charset="0"/>
              </a:rPr>
              <a:t>У одного родителя II группа (J</a:t>
            </a:r>
            <a:r>
              <a:rPr lang="ru-RU" b="1" baseline="30000" dirty="0">
                <a:latin typeface="Comic Sans MS" panose="030F0702030302020204" pitchFamily="66" charset="0"/>
              </a:rPr>
              <a:t>A</a:t>
            </a:r>
            <a:r>
              <a:rPr lang="ru-RU" b="1" dirty="0">
                <a:latin typeface="Comic Sans MS" panose="030F0702030302020204" pitchFamily="66" charset="0"/>
              </a:rPr>
              <a:t>J</a:t>
            </a:r>
            <a:r>
              <a:rPr lang="ru-RU" b="1" baseline="30000" dirty="0">
                <a:latin typeface="Comic Sans MS" panose="030F0702030302020204" pitchFamily="66" charset="0"/>
              </a:rPr>
              <a:t>A</a:t>
            </a:r>
            <a:r>
              <a:rPr lang="ru-RU" b="1" dirty="0">
                <a:latin typeface="Comic Sans MS" panose="030F0702030302020204" pitchFamily="66" charset="0"/>
              </a:rPr>
              <a:t> или J</a:t>
            </a:r>
            <a:r>
              <a:rPr lang="ru-RU" b="1" baseline="30000" dirty="0">
                <a:latin typeface="Comic Sans MS" panose="030F0702030302020204" pitchFamily="66" charset="0"/>
              </a:rPr>
              <a:t>A</a:t>
            </a:r>
            <a:r>
              <a:rPr lang="ru-RU" b="1" dirty="0">
                <a:latin typeface="Comic Sans MS" panose="030F0702030302020204" pitchFamily="66" charset="0"/>
              </a:rPr>
              <a:t>j</a:t>
            </a:r>
            <a:r>
              <a:rPr lang="ru-RU" b="1" baseline="30000" dirty="0">
                <a:latin typeface="Comic Sans MS" panose="030F0702030302020204" pitchFamily="66" charset="0"/>
              </a:rPr>
              <a:t>0</a:t>
            </a:r>
            <a:r>
              <a:rPr lang="ru-RU" b="1" dirty="0">
                <a:latin typeface="Comic Sans MS" panose="030F0702030302020204" pitchFamily="66" charset="0"/>
              </a:rPr>
              <a:t>). У второго – IV группа (J</a:t>
            </a:r>
            <a:r>
              <a:rPr lang="ru-RU" b="1" baseline="30000" dirty="0">
                <a:latin typeface="Comic Sans MS" panose="030F0702030302020204" pitchFamily="66" charset="0"/>
              </a:rPr>
              <a:t>A</a:t>
            </a:r>
            <a:r>
              <a:rPr lang="ru-RU" b="1" dirty="0">
                <a:latin typeface="Comic Sans MS" panose="030F0702030302020204" pitchFamily="66" charset="0"/>
              </a:rPr>
              <a:t>J</a:t>
            </a:r>
            <a:r>
              <a:rPr lang="ru-RU" b="1" baseline="30000" dirty="0">
                <a:latin typeface="Comic Sans MS" panose="030F0702030302020204" pitchFamily="66" charset="0"/>
              </a:rPr>
              <a:t>B</a:t>
            </a:r>
            <a:r>
              <a:rPr lang="ru-RU" b="1" dirty="0">
                <a:latin typeface="Comic Sans MS" panose="030F0702030302020204" pitchFamily="66" charset="0"/>
              </a:rPr>
              <a:t>). При этом также возможны два варианта </a:t>
            </a:r>
            <a:r>
              <a:rPr lang="ru-RU" b="1" dirty="0">
                <a:latin typeface="Comic Sans MS" panose="030F0702030302020204" pitchFamily="66" charset="0"/>
              </a:rPr>
              <a:t>потомства</a:t>
            </a:r>
            <a:r>
              <a:rPr lang="ru-RU" b="1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Р</a:t>
            </a:r>
            <a:r>
              <a:rPr lang="ru-RU" b="1" dirty="0">
                <a:latin typeface="Comic Sans MS" panose="030F0702030302020204" pitchFamily="66" charset="0"/>
              </a:rPr>
              <a:t>♀ </a:t>
            </a:r>
            <a:r>
              <a:rPr lang="en-US" b="1" dirty="0" smtClean="0">
                <a:latin typeface="Comic Sans MS" panose="030F0702030302020204" pitchFamily="66" charset="0"/>
              </a:rPr>
              <a:t>JAJA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х </a:t>
            </a:r>
            <a:r>
              <a:rPr lang="ru-RU" b="1" dirty="0">
                <a:latin typeface="Comic Sans MS" panose="030F0702030302020204" pitchFamily="66" charset="0"/>
              </a:rPr>
              <a:t>♂</a:t>
            </a:r>
            <a:r>
              <a:rPr lang="en-US" b="1" dirty="0" smtClean="0">
                <a:latin typeface="Comic Sans MS" panose="030F0702030302020204" pitchFamily="66" charset="0"/>
              </a:rPr>
              <a:t>JAJB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  У детей: </a:t>
            </a:r>
            <a:r>
              <a:rPr lang="en-US" b="1" dirty="0" smtClean="0">
                <a:latin typeface="Comic Sans MS" panose="030F0702030302020204" pitchFamily="66" charset="0"/>
              </a:rPr>
              <a:t>JAJA</a:t>
            </a:r>
            <a:r>
              <a:rPr lang="ru-RU" b="1" dirty="0" smtClean="0">
                <a:latin typeface="Comic Sans MS" panose="030F0702030302020204" pitchFamily="66" charset="0"/>
              </a:rPr>
              <a:t> - </a:t>
            </a:r>
            <a:r>
              <a:rPr lang="en-US" b="1" dirty="0" smtClean="0">
                <a:latin typeface="Comic Sans MS" panose="030F0702030302020204" pitchFamily="66" charset="0"/>
              </a:rPr>
              <a:t>II </a:t>
            </a:r>
            <a:r>
              <a:rPr lang="ru-RU" b="1" dirty="0" smtClean="0">
                <a:latin typeface="Comic Sans MS" panose="030F0702030302020204" pitchFamily="66" charset="0"/>
              </a:rPr>
              <a:t>группа; </a:t>
            </a:r>
            <a:r>
              <a:rPr lang="en-US" b="1" dirty="0" smtClean="0">
                <a:latin typeface="Comic Sans MS" panose="030F0702030302020204" pitchFamily="66" charset="0"/>
              </a:rPr>
              <a:t>JAJB</a:t>
            </a:r>
            <a:r>
              <a:rPr lang="ru-RU" b="1" dirty="0" smtClean="0">
                <a:latin typeface="Comic Sans MS" panose="030F0702030302020204" pitchFamily="66" charset="0"/>
              </a:rPr>
              <a:t> - </a:t>
            </a:r>
            <a:r>
              <a:rPr lang="en-US" b="1" dirty="0" smtClean="0">
                <a:latin typeface="Comic Sans MS" panose="030F0702030302020204" pitchFamily="66" charset="0"/>
              </a:rPr>
              <a:t>IV </a:t>
            </a:r>
            <a:r>
              <a:rPr lang="ru-RU" b="1" dirty="0" smtClean="0">
                <a:latin typeface="Comic Sans MS" panose="030F0702030302020204" pitchFamily="66" charset="0"/>
              </a:rPr>
              <a:t>группа.</a:t>
            </a:r>
            <a:r>
              <a:rPr lang="en-US" b="1" dirty="0">
                <a:latin typeface="Comic Sans MS" panose="030F0702030302020204" pitchFamily="66" charset="0"/>
              </a:rPr>
              <a:t/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>Р♀ </a:t>
            </a:r>
            <a:r>
              <a:rPr lang="en-US" b="1" dirty="0" smtClean="0">
                <a:latin typeface="Comic Sans MS" panose="030F0702030302020204" pitchFamily="66" charset="0"/>
              </a:rPr>
              <a:t>JAj0</a:t>
            </a:r>
            <a:r>
              <a:rPr lang="ru-RU" b="1" dirty="0" smtClean="0">
                <a:latin typeface="Comic Sans MS" panose="030F0702030302020204" pitchFamily="66" charset="0"/>
              </a:rPr>
              <a:t> х </a:t>
            </a:r>
            <a:r>
              <a:rPr lang="ru-RU" b="1" dirty="0">
                <a:latin typeface="Comic Sans MS" panose="030F0702030302020204" pitchFamily="66" charset="0"/>
              </a:rPr>
              <a:t>♂</a:t>
            </a:r>
            <a:r>
              <a:rPr lang="en-US" b="1" dirty="0" smtClean="0">
                <a:latin typeface="Comic Sans MS" panose="030F0702030302020204" pitchFamily="66" charset="0"/>
              </a:rPr>
              <a:t>JAJB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lvl="0"/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  У </a:t>
            </a:r>
            <a:r>
              <a:rPr lang="ru-RU" b="1" dirty="0">
                <a:latin typeface="Comic Sans MS" panose="030F0702030302020204" pitchFamily="66" charset="0"/>
              </a:rPr>
              <a:t>детей: </a:t>
            </a:r>
            <a:r>
              <a:rPr lang="en-US" b="1" dirty="0">
                <a:latin typeface="Comic Sans MS" panose="030F0702030302020204" pitchFamily="66" charset="0"/>
              </a:rPr>
              <a:t>JAJA, </a:t>
            </a:r>
            <a:r>
              <a:rPr lang="en-US" b="1" dirty="0" smtClean="0">
                <a:latin typeface="Comic Sans MS" panose="030F0702030302020204" pitchFamily="66" charset="0"/>
              </a:rPr>
              <a:t>JAJ0</a:t>
            </a:r>
            <a:r>
              <a:rPr lang="ru-RU" b="1" dirty="0" smtClean="0">
                <a:latin typeface="Comic Sans MS" panose="030F0702030302020204" pitchFamily="66" charset="0"/>
              </a:rPr>
              <a:t> - </a:t>
            </a:r>
            <a:r>
              <a:rPr lang="en-US" b="1" dirty="0" smtClean="0">
                <a:latin typeface="Comic Sans MS" panose="030F0702030302020204" pitchFamily="66" charset="0"/>
              </a:rPr>
              <a:t>II</a:t>
            </a:r>
            <a:r>
              <a:rPr lang="ru-RU" b="1" dirty="0" smtClean="0">
                <a:latin typeface="Comic Sans MS" panose="030F0702030302020204" pitchFamily="66" charset="0"/>
              </a:rPr>
              <a:t> группа;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JAJB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- </a:t>
            </a:r>
            <a:r>
              <a:rPr lang="en-US" b="1" dirty="0">
                <a:latin typeface="Comic Sans MS" panose="030F0702030302020204" pitchFamily="66" charset="0"/>
              </a:rPr>
              <a:t>IV </a:t>
            </a:r>
            <a:r>
              <a:rPr lang="ru-RU" b="1" dirty="0" smtClean="0">
                <a:latin typeface="Comic Sans MS" panose="030F0702030302020204" pitchFamily="66" charset="0"/>
              </a:rPr>
              <a:t>групп;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JBJ0</a:t>
            </a:r>
            <a:r>
              <a:rPr lang="ru-RU" b="1" dirty="0" smtClean="0">
                <a:latin typeface="Comic Sans MS" panose="030F0702030302020204" pitchFamily="66" charset="0"/>
              </a:rPr>
              <a:t> – </a:t>
            </a:r>
            <a:r>
              <a:rPr lang="en-US" b="1" dirty="0" smtClean="0">
                <a:latin typeface="Comic Sans MS" panose="030F0702030302020204" pitchFamily="66" charset="0"/>
              </a:rPr>
              <a:t>III</a:t>
            </a:r>
            <a:r>
              <a:rPr lang="ru-RU" b="1" dirty="0" smtClean="0">
                <a:latin typeface="Comic Sans MS" panose="030F0702030302020204" pitchFamily="66" charset="0"/>
              </a:rPr>
              <a:t> группа .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детей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вторая, третья или четвёртая группы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крови. Вторая пара не может являться родителями второго ребенка (с I группой крови).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506" y="6308937"/>
            <a:ext cx="11036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Ответ: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Первая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пара – родители второго ребенка. Вторая пара – родители первого ребенка.</a:t>
            </a:r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11492175" y="6012727"/>
            <a:ext cx="667587" cy="7004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07" y="1662411"/>
            <a:ext cx="8308243" cy="4831192"/>
          </a:xfrm>
          <a:prstGeom prst="roundRect">
            <a:avLst>
              <a:gd name="adj" fmla="val 16667"/>
            </a:avLst>
          </a:prstGeom>
          <a:ln w="762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01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158128"/>
            <a:ext cx="11838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Женщина с III группой крови возбудила дело о взыскании алиментов с мужчины, имеющего I группу, утверждая, что он отец ребенка.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У </a:t>
            </a:r>
            <a:r>
              <a:rPr lang="ru-RU" sz="2400" b="1" dirty="0">
                <a:latin typeface="Comic Sans MS" panose="030F0702030302020204" pitchFamily="66" charset="0"/>
              </a:rPr>
              <a:t>ребенка I группа. Какое решение должен вынести суд?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1554" y="2831814"/>
            <a:ext cx="87835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     </a:t>
            </a:r>
            <a:r>
              <a:rPr lang="ru-RU" sz="2400" b="1" dirty="0" smtClean="0">
                <a:latin typeface="Comic Sans MS" panose="030F0702030302020204" pitchFamily="66" charset="0"/>
              </a:rPr>
              <a:t>Пояснение.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   Генотип </a:t>
            </a:r>
            <a:r>
              <a:rPr lang="ru-RU" sz="2400" b="1" dirty="0">
                <a:latin typeface="Comic Sans MS" panose="030F0702030302020204" pitchFamily="66" charset="0"/>
              </a:rPr>
              <a:t>женщины – </a:t>
            </a:r>
            <a:r>
              <a:rPr lang="en-US" sz="2400" b="1" dirty="0">
                <a:latin typeface="Comic Sans MS" panose="030F0702030302020204" pitchFamily="66" charset="0"/>
              </a:rPr>
              <a:t>JBJB </a:t>
            </a:r>
            <a:r>
              <a:rPr lang="ru-RU" sz="2400" b="1" dirty="0">
                <a:latin typeface="Comic Sans MS" panose="030F0702030302020204" pitchFamily="66" charset="0"/>
              </a:rPr>
              <a:t>или </a:t>
            </a:r>
            <a:r>
              <a:rPr lang="en-US" sz="2400" b="1" dirty="0">
                <a:latin typeface="Comic Sans MS" panose="030F0702030302020204" pitchFamily="66" charset="0"/>
              </a:rPr>
              <a:t>JBj0.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   Генотип </a:t>
            </a:r>
            <a:r>
              <a:rPr lang="ru-RU" sz="2400" b="1" dirty="0">
                <a:latin typeface="Comic Sans MS" panose="030F0702030302020204" pitchFamily="66" charset="0"/>
              </a:rPr>
              <a:t>мужчины – </a:t>
            </a:r>
            <a:r>
              <a:rPr lang="en-US" sz="2400" b="1" dirty="0">
                <a:latin typeface="Comic Sans MS" panose="030F0702030302020204" pitchFamily="66" charset="0"/>
              </a:rPr>
              <a:t>j0j0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ru-RU" sz="2400" b="1" dirty="0">
                <a:latin typeface="Comic Sans MS" panose="030F0702030302020204" pitchFamily="66" charset="0"/>
              </a:rPr>
              <a:t>В этом случае возможны два варианта:</a:t>
            </a:r>
          </a:p>
          <a:p>
            <a:r>
              <a:rPr lang="ru-RU" sz="2400" b="1" dirty="0">
                <a:latin typeface="Comic Sans MS" panose="030F0702030302020204" pitchFamily="66" charset="0"/>
              </a:rPr>
              <a:t>Р </a:t>
            </a:r>
            <a:r>
              <a:rPr lang="ru-RU" sz="2400" b="1" dirty="0" smtClean="0">
                <a:latin typeface="Comic Sans MS" panose="030F0702030302020204" pitchFamily="66" charset="0"/>
              </a:rPr>
              <a:t>♀</a:t>
            </a:r>
            <a:r>
              <a:rPr lang="en-US" sz="2400" b="1" dirty="0" smtClean="0">
                <a:latin typeface="Comic Sans MS" panose="030F0702030302020204" pitchFamily="66" charset="0"/>
              </a:rPr>
              <a:t>JBJB</a:t>
            </a:r>
            <a:r>
              <a:rPr lang="ru-RU" sz="2400" b="1" dirty="0">
                <a:latin typeface="Comic Sans MS" panose="030F0702030302020204" pitchFamily="66" charset="0"/>
              </a:rPr>
              <a:t>× </a:t>
            </a:r>
            <a:r>
              <a:rPr lang="ru-RU" sz="2400" b="1" dirty="0" smtClean="0">
                <a:latin typeface="Comic Sans MS" panose="030F0702030302020204" pitchFamily="66" charset="0"/>
              </a:rPr>
              <a:t>♂</a:t>
            </a:r>
            <a:r>
              <a:rPr lang="en-US" sz="2400" b="1" dirty="0" smtClean="0">
                <a:latin typeface="Comic Sans MS" panose="030F0702030302020204" pitchFamily="66" charset="0"/>
              </a:rPr>
              <a:t>j0j0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Дети: </a:t>
            </a:r>
            <a:r>
              <a:rPr lang="en-US" sz="2400" b="1" dirty="0" smtClean="0">
                <a:latin typeface="Comic Sans MS" panose="030F0702030302020204" pitchFamily="66" charset="0"/>
              </a:rPr>
              <a:t>JBJ0</a:t>
            </a:r>
            <a:r>
              <a:rPr lang="ru-RU" sz="2400" b="1" dirty="0" smtClean="0">
                <a:latin typeface="Comic Sans MS" panose="030F0702030302020204" pitchFamily="66" charset="0"/>
              </a:rPr>
              <a:t> – </a:t>
            </a:r>
            <a:r>
              <a:rPr lang="en-US" sz="2400" b="1" dirty="0" smtClean="0">
                <a:latin typeface="Comic Sans MS" panose="030F0702030302020204" pitchFamily="66" charset="0"/>
              </a:rPr>
              <a:t>III</a:t>
            </a:r>
            <a:r>
              <a:rPr lang="ru-RU" sz="2400" b="1" dirty="0" smtClean="0">
                <a:latin typeface="Comic Sans MS" panose="030F0702030302020204" pitchFamily="66" charset="0"/>
              </a:rPr>
              <a:t> группа крови.</a:t>
            </a:r>
            <a:endParaRPr lang="ru-RU" sz="2400" b="1" dirty="0">
              <a:latin typeface="Comic Sans MS" panose="030F0702030302020204" pitchFamily="66" charset="0"/>
            </a:endParaRPr>
          </a:p>
          <a:p>
            <a:r>
              <a:rPr lang="ru-RU" sz="2400" b="1" dirty="0">
                <a:latin typeface="Comic Sans MS" panose="030F0702030302020204" pitchFamily="66" charset="0"/>
              </a:rPr>
              <a:t>Р♀</a:t>
            </a:r>
            <a:r>
              <a:rPr lang="en-US" sz="2400" b="1" dirty="0" smtClean="0">
                <a:latin typeface="Comic Sans MS" panose="030F0702030302020204" pitchFamily="66" charset="0"/>
              </a:rPr>
              <a:t>JBj0</a:t>
            </a:r>
            <a:r>
              <a:rPr lang="ru-RU" sz="2400" b="1" dirty="0" smtClean="0">
                <a:latin typeface="Comic Sans MS" panose="030F0702030302020204" pitchFamily="66" charset="0"/>
              </a:rPr>
              <a:t>   × </a:t>
            </a:r>
            <a:r>
              <a:rPr lang="ru-RU" sz="2400" b="1" dirty="0" smtClean="0">
                <a:latin typeface="Comic Sans MS" panose="030F0702030302020204" pitchFamily="66" charset="0"/>
              </a:rPr>
              <a:t>♂</a:t>
            </a:r>
            <a:r>
              <a:rPr lang="en-US" sz="2400" b="1" dirty="0">
                <a:latin typeface="Comic Sans MS" panose="030F0702030302020204" pitchFamily="66" charset="0"/>
              </a:rPr>
              <a:t>j0j0</a:t>
            </a:r>
          </a:p>
          <a:p>
            <a:r>
              <a:rPr lang="ru-RU" sz="2400" b="1" dirty="0">
                <a:latin typeface="Comic Sans MS" panose="030F0702030302020204" pitchFamily="66" charset="0"/>
              </a:rPr>
              <a:t>Дети: JBJ0 – III группа </a:t>
            </a:r>
            <a:r>
              <a:rPr lang="ru-RU" sz="2400" b="1" dirty="0" smtClean="0">
                <a:latin typeface="Comic Sans MS" panose="030F0702030302020204" pitchFamily="66" charset="0"/>
              </a:rPr>
              <a:t>крови;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j0j0</a:t>
            </a:r>
            <a:r>
              <a:rPr lang="ru-RU" sz="2400" b="1" dirty="0" smtClean="0">
                <a:latin typeface="Comic Sans MS" panose="030F0702030302020204" pitchFamily="66" charset="0"/>
              </a:rPr>
              <a:t> – </a:t>
            </a:r>
            <a:r>
              <a:rPr lang="en-US" sz="2400" b="1" dirty="0" smtClean="0">
                <a:latin typeface="Comic Sans MS" panose="030F0702030302020204" pitchFamily="66" charset="0"/>
              </a:rPr>
              <a:t>I</a:t>
            </a:r>
            <a:r>
              <a:rPr lang="ru-RU" sz="2400" b="1" dirty="0" smtClean="0">
                <a:latin typeface="Comic Sans MS" panose="030F0702030302020204" pitchFamily="66" charset="0"/>
              </a:rPr>
              <a:t> группа крови.</a:t>
            </a:r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Ответ: суд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вынесет следующее решение: мужчина может являться отцом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ребенка.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24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0740571" y="6121301"/>
            <a:ext cx="1271883" cy="6481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mensajes para niños promovidos - Buscar con Google | Смешны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75" y="1588822"/>
            <a:ext cx="2670629" cy="430211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9" y="1845130"/>
            <a:ext cx="1658256" cy="338958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79771" y="1296515"/>
            <a:ext cx="4252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Наследование групп крови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системы А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B0</a:t>
            </a:r>
            <a:endParaRPr lang="en-US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Группа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 (0)	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II (A)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III (B)	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IV (AB)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37714" y="188129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Генотип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j0j0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JAJA, JAJ0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JBJB, JBJ0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JAJB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754743"/>
            <a:ext cx="117710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Правило игры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   Перед вами мишень, состоящая из </a:t>
            </a:r>
            <a:r>
              <a:rPr lang="ru-RU" sz="2000" b="1" dirty="0" smtClean="0">
                <a:latin typeface="Comic Sans MS" panose="030F0702030302020204" pitchFamily="66" charset="0"/>
              </a:rPr>
              <a:t>двух кругов</a:t>
            </a:r>
            <a:r>
              <a:rPr lang="ru-RU" sz="2000" b="1" dirty="0" smtClean="0">
                <a:latin typeface="Comic Sans MS" panose="030F0702030302020204" pitchFamily="66" charset="0"/>
              </a:rPr>
              <a:t>. На каждом круге помещены вопросы, цена вопроса зависит от их расположения. </a:t>
            </a:r>
          </a:p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   Вопросы </a:t>
            </a:r>
            <a:r>
              <a:rPr lang="ru-RU" sz="2000" b="1" dirty="0" smtClean="0">
                <a:latin typeface="Comic Sans MS" panose="030F0702030302020204" pitchFamily="66" charset="0"/>
              </a:rPr>
              <a:t>на первом круге имеют стоимость – 5 баллов, на втором круге – 10 </a:t>
            </a:r>
            <a:r>
              <a:rPr lang="ru-RU" sz="2000" b="1" dirty="0" smtClean="0">
                <a:latin typeface="Comic Sans MS" panose="030F0702030302020204" pitchFamily="66" charset="0"/>
              </a:rPr>
              <a:t>баллов. 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 lvl="0"/>
            <a:r>
              <a:rPr lang="ru-RU" sz="2000" b="1" dirty="0" smtClean="0">
                <a:latin typeface="Comic Sans MS" panose="030F0702030302020204" pitchFamily="66" charset="0"/>
              </a:rPr>
              <a:t>   Вопросы разбиты на </a:t>
            </a:r>
            <a:r>
              <a:rPr lang="ru-RU" sz="2000" b="1" dirty="0" smtClean="0">
                <a:latin typeface="Comic Sans MS" panose="030F0702030302020204" pitchFamily="66" charset="0"/>
              </a:rPr>
              <a:t>четыре сектора</a:t>
            </a:r>
            <a:r>
              <a:rPr lang="ru-RU" sz="2000" b="1" dirty="0" smtClean="0">
                <a:latin typeface="Comic Sans MS" panose="030F0702030302020204" pitchFamily="66" charset="0"/>
              </a:rPr>
              <a:t>: </a:t>
            </a:r>
            <a:r>
              <a:rPr lang="ru-RU" sz="2000" b="1" dirty="0" smtClean="0">
                <a:latin typeface="Comic Sans MS" panose="030F0702030302020204" pitchFamily="66" charset="0"/>
              </a:rPr>
              <a:t>«</a:t>
            </a:r>
            <a:r>
              <a:rPr lang="ru-RU" sz="2000" b="1" dirty="0">
                <a:latin typeface="Comic Sans MS" panose="030F0702030302020204" pitchFamily="66" charset="0"/>
              </a:rPr>
              <a:t>Независимое </a:t>
            </a:r>
            <a:r>
              <a:rPr lang="ru-RU" sz="2000" b="1" dirty="0" smtClean="0">
                <a:latin typeface="Comic Sans MS" panose="030F0702030302020204" pitchFamily="66" charset="0"/>
              </a:rPr>
              <a:t>наследование</a:t>
            </a:r>
            <a:r>
              <a:rPr lang="ru-RU" sz="2000" b="1" dirty="0" smtClean="0">
                <a:latin typeface="Comic Sans MS" panose="030F0702030302020204" pitchFamily="66" charset="0"/>
              </a:rPr>
              <a:t>», «</a:t>
            </a:r>
            <a:r>
              <a:rPr lang="ru-RU" sz="2000" b="1" dirty="0">
                <a:latin typeface="Comic Sans MS" panose="030F0702030302020204" pitchFamily="66" charset="0"/>
              </a:rPr>
              <a:t>Наследование признаков сцепленных в одной хромосоме», «Наследование признаков сцепленных с </a:t>
            </a:r>
            <a:r>
              <a:rPr lang="ru-RU" sz="2000" b="1" dirty="0" smtClean="0">
                <a:latin typeface="Comic Sans MS" panose="030F0702030302020204" pitchFamily="66" charset="0"/>
              </a:rPr>
              <a:t>полом</a:t>
            </a:r>
            <a:r>
              <a:rPr lang="ru-RU" sz="2000" b="1" dirty="0" smtClean="0">
                <a:latin typeface="Comic Sans MS" panose="030F0702030302020204" pitchFamily="66" charset="0"/>
              </a:rPr>
              <a:t>», «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Кодоминирование</a:t>
            </a:r>
            <a:r>
              <a:rPr lang="ru-RU" sz="2000" b="1" dirty="0" smtClean="0">
                <a:latin typeface="Comic Sans MS" panose="030F0702030302020204" pitchFamily="66" charset="0"/>
              </a:rPr>
              <a:t>» . </a:t>
            </a:r>
          </a:p>
          <a:p>
            <a:pPr lvl="0"/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  </a:t>
            </a:r>
            <a:r>
              <a:rPr lang="ru-RU" sz="2000" b="1" dirty="0" smtClean="0">
                <a:latin typeface="Comic Sans MS" panose="030F0702030302020204" pitchFamily="66" charset="0"/>
              </a:rPr>
              <a:t>Вы </a:t>
            </a:r>
            <a:r>
              <a:rPr lang="ru-RU" sz="2000" b="1" dirty="0" smtClean="0">
                <a:latin typeface="Comic Sans MS" panose="030F0702030302020204" pitchFamily="66" charset="0"/>
              </a:rPr>
              <a:t>выбираете любой сектор и работаете с вопросами выбранного сектора. </a:t>
            </a:r>
            <a:r>
              <a:rPr lang="ru-RU" sz="2000" b="1" dirty="0">
                <a:latin typeface="Comic Sans MS" panose="030F0702030302020204" pitchFamily="66" charset="0"/>
              </a:rPr>
              <a:t>К</a:t>
            </a:r>
            <a:r>
              <a:rPr lang="ru-RU" sz="2000" b="1" dirty="0" smtClean="0">
                <a:latin typeface="Comic Sans MS" panose="030F0702030302020204" pitchFamily="66" charset="0"/>
              </a:rPr>
              <a:t>ликаете мышкой на выбранный значок, появляется слайд </a:t>
            </a:r>
            <a:r>
              <a:rPr lang="ru-RU" sz="2000" b="1" dirty="0" smtClean="0">
                <a:latin typeface="Comic Sans MS" panose="030F0702030302020204" pitchFamily="66" charset="0"/>
              </a:rPr>
              <a:t>с генетической задачей, </a:t>
            </a:r>
            <a:r>
              <a:rPr lang="ru-RU" sz="2000" b="1" dirty="0" smtClean="0">
                <a:latin typeface="Comic Sans MS" panose="030F0702030302020204" pitchFamily="66" charset="0"/>
              </a:rPr>
              <a:t>читаете </a:t>
            </a:r>
            <a:r>
              <a:rPr lang="ru-RU" sz="2000" b="1" dirty="0" smtClean="0">
                <a:latin typeface="Comic Sans MS" panose="030F0702030302020204" pitchFamily="66" charset="0"/>
              </a:rPr>
              <a:t>его, решаете задачу и объясняете её решение. </a:t>
            </a:r>
          </a:p>
          <a:p>
            <a:pPr lvl="0"/>
            <a:r>
              <a:rPr lang="ru-RU" sz="2000" b="1" dirty="0" smtClean="0">
                <a:latin typeface="Comic Sans MS" panose="030F0702030302020204" pitchFamily="66" charset="0"/>
              </a:rPr>
              <a:t>  Ответив </a:t>
            </a:r>
            <a:r>
              <a:rPr lang="ru-RU" sz="2000" b="1" dirty="0" smtClean="0">
                <a:latin typeface="Comic Sans MS" panose="030F0702030302020204" pitchFamily="66" charset="0"/>
              </a:rPr>
              <a:t>на вопрос</a:t>
            </a:r>
            <a:r>
              <a:rPr lang="ru-RU" sz="2000" b="1" dirty="0" smtClean="0">
                <a:latin typeface="Comic Sans MS" panose="030F0702030302020204" pitchFamily="66" charset="0"/>
              </a:rPr>
              <a:t>, не покидая слайда,  </a:t>
            </a:r>
            <a:r>
              <a:rPr lang="ru-RU" sz="2000" b="1" dirty="0" smtClean="0">
                <a:latin typeface="Comic Sans MS" panose="030F0702030302020204" pitchFamily="66" charset="0"/>
              </a:rPr>
              <a:t>снова кликаете мышкой, и появляется правильный ответ на слайде. Вы можете сравнить правильность вашего ответа с ответом на слайде.</a:t>
            </a:r>
          </a:p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   Проверив ответ,  по значку    </a:t>
            </a:r>
            <a:r>
              <a:rPr lang="ru-RU" sz="2000" b="1" dirty="0" smtClean="0">
                <a:latin typeface="Comic Sans MS" panose="030F0702030302020204" pitchFamily="66" charset="0"/>
              </a:rPr>
              <a:t> , </a:t>
            </a:r>
            <a:r>
              <a:rPr lang="ru-RU" sz="2000" b="1" dirty="0" smtClean="0">
                <a:latin typeface="Comic Sans MS" panose="030F0702030302020204" pitchFamily="66" charset="0"/>
              </a:rPr>
              <a:t>находящемуся на слайде, возвращаетесь к мишени и выбираете следующий вопрос вашего сектора. </a:t>
            </a:r>
          </a:p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Значок выбранного вопроса меняет цвет. </a:t>
            </a:r>
          </a:p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У каждой команды есть </a:t>
            </a:r>
            <a:r>
              <a:rPr lang="ru-RU" sz="2000" b="1" dirty="0" smtClean="0">
                <a:latin typeface="Comic Sans MS" panose="030F0702030302020204" pitchFamily="66" charset="0"/>
              </a:rPr>
              <a:t>возможность решить и объяснить, за урок, три задачи. </a:t>
            </a:r>
            <a:r>
              <a:rPr lang="ru-RU" sz="2000" b="1" dirty="0" smtClean="0">
                <a:latin typeface="Comic Sans MS" panose="030F0702030302020204" pitchFamily="66" charset="0"/>
              </a:rPr>
              <a:t>Побеждает команда, которая набрала больше баллов. </a:t>
            </a:r>
          </a:p>
          <a:p>
            <a:endParaRPr lang="ru-RU" sz="2000" b="1" dirty="0" smtClean="0">
              <a:latin typeface="Comic Sans MS" panose="030F0702030302020204" pitchFamily="66" charset="0"/>
            </a:endParaRPr>
          </a:p>
          <a:p>
            <a:endParaRPr lang="ru-RU" sz="2000" b="1" dirty="0" smtClean="0">
              <a:latin typeface="Comic Sans MS" panose="030F0702030302020204" pitchFamily="66" charset="0"/>
            </a:endParaRPr>
          </a:p>
          <a:p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4212772" y="4804229"/>
            <a:ext cx="533400" cy="26125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-конечная звезда 56">
            <a:hlinkClick r:id="" action="ppaction://noaction"/>
          </p:cNvPr>
          <p:cNvSpPr/>
          <p:nvPr/>
        </p:nvSpPr>
        <p:spPr>
          <a:xfrm>
            <a:off x="7031959" y="4364348"/>
            <a:ext cx="810522" cy="789308"/>
          </a:xfrm>
          <a:prstGeom prst="star5">
            <a:avLst>
              <a:gd name="adj" fmla="val 15493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6</a:t>
            </a:r>
            <a:endParaRPr lang="ru-RU" dirty="0"/>
          </a:p>
        </p:txBody>
      </p:sp>
      <p:sp>
        <p:nvSpPr>
          <p:cNvPr id="4" name="Овал 3">
            <a:hlinkClick r:id="rId6" action="ppaction://hlinksldjump"/>
          </p:cNvPr>
          <p:cNvSpPr/>
          <p:nvPr/>
        </p:nvSpPr>
        <p:spPr>
          <a:xfrm>
            <a:off x="2283099" y="224622"/>
            <a:ext cx="7327591" cy="6535423"/>
          </a:xfrm>
          <a:prstGeom prst="ellipse">
            <a:avLst/>
          </a:prstGeom>
          <a:solidFill>
            <a:srgbClr val="FF00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noaction"/>
          </p:cNvPr>
          <p:cNvSpPr/>
          <p:nvPr/>
        </p:nvSpPr>
        <p:spPr>
          <a:xfrm>
            <a:off x="3854796" y="1464445"/>
            <a:ext cx="4184198" cy="3863066"/>
          </a:xfrm>
          <a:prstGeom prst="ellipse">
            <a:avLst/>
          </a:prstGeom>
          <a:solidFill>
            <a:srgbClr val="FF99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-8">
            <a:hlinkClick r:id="rId7" action="ppaction://hlinksldjump"/>
          </p:cNvPr>
          <p:cNvSpPr/>
          <p:nvPr/>
        </p:nvSpPr>
        <p:spPr>
          <a:xfrm>
            <a:off x="3594668" y="133915"/>
            <a:ext cx="1057572" cy="95470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hlinkClick r:id="rId7" action="ppaction://hlinksldjump"/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16-- 25">
            <a:hlinkClick r:id="rId8" action="ppaction://hlinksldjump"/>
          </p:cNvPr>
          <p:cNvSpPr/>
          <p:nvPr/>
        </p:nvSpPr>
        <p:spPr>
          <a:xfrm>
            <a:off x="8474118" y="1232483"/>
            <a:ext cx="1117507" cy="92062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2</a:t>
            </a:r>
            <a:endParaRPr lang="ru-RU" dirty="0"/>
          </a:p>
        </p:txBody>
      </p:sp>
      <p:sp>
        <p:nvSpPr>
          <p:cNvPr id="27" name="15-- 26">
            <a:hlinkClick r:id="rId9" action="ppaction://hlinksldjump"/>
          </p:cNvPr>
          <p:cNvSpPr/>
          <p:nvPr/>
        </p:nvSpPr>
        <p:spPr>
          <a:xfrm>
            <a:off x="6529928" y="-60956"/>
            <a:ext cx="1412334" cy="89090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1" name="19-- 30">
            <a:hlinkClick r:id="" action="ppaction://noaction"/>
          </p:cNvPr>
          <p:cNvSpPr/>
          <p:nvPr/>
        </p:nvSpPr>
        <p:spPr>
          <a:xfrm>
            <a:off x="7114482" y="1760838"/>
            <a:ext cx="916006" cy="716366"/>
          </a:xfrm>
          <a:prstGeom prst="star5">
            <a:avLst>
              <a:gd name="adj" fmla="val 23343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4</a:t>
            </a:r>
            <a:endParaRPr lang="ru-RU" dirty="0"/>
          </a:p>
        </p:txBody>
      </p:sp>
      <p:sp>
        <p:nvSpPr>
          <p:cNvPr id="32" name="18 31">
            <a:hlinkClick r:id="rId11" action="ppaction://hlinksldjump"/>
          </p:cNvPr>
          <p:cNvSpPr/>
          <p:nvPr/>
        </p:nvSpPr>
        <p:spPr>
          <a:xfrm>
            <a:off x="6049800" y="1164715"/>
            <a:ext cx="821120" cy="702734"/>
          </a:xfrm>
          <a:prstGeom prst="star5">
            <a:avLst>
              <a:gd name="adj" fmla="val 21057"/>
              <a:gd name="hf" fmla="val 105146"/>
              <a:gd name="vf" fmla="val 1105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3</a:t>
            </a:r>
            <a:endParaRPr lang="ru-RU" dirty="0"/>
          </a:p>
        </p:txBody>
      </p:sp>
      <p:sp>
        <p:nvSpPr>
          <p:cNvPr id="33" name="12-- 32">
            <a:hlinkClick r:id="" action="ppaction://noaction"/>
          </p:cNvPr>
          <p:cNvSpPr/>
          <p:nvPr/>
        </p:nvSpPr>
        <p:spPr>
          <a:xfrm>
            <a:off x="3450161" y="2464486"/>
            <a:ext cx="1072323" cy="896883"/>
          </a:xfrm>
          <a:prstGeom prst="star5">
            <a:avLst>
              <a:gd name="adj" fmla="val 17404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hlinkClick r:id="rId12" action="ppaction://hlinksldjump"/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6" name="10--35">
            <a:hlinkClick r:id="rId13" action="ppaction://hlinksldjump"/>
          </p:cNvPr>
          <p:cNvSpPr/>
          <p:nvPr/>
        </p:nvSpPr>
        <p:spPr>
          <a:xfrm>
            <a:off x="1794420" y="2562953"/>
            <a:ext cx="1179884" cy="11465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hlinkClick r:id="rId13" action="ppaction://hlinksldjump"/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8" name="11-- 37">
            <a:hlinkClick r:id="" action="ppaction://noaction"/>
          </p:cNvPr>
          <p:cNvSpPr/>
          <p:nvPr/>
        </p:nvSpPr>
        <p:spPr>
          <a:xfrm>
            <a:off x="4522484" y="1257834"/>
            <a:ext cx="1167019" cy="89954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hlinkClick r:id="rId14" action="ppaction://hlinksldjump"/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0" name="22--39">
            <a:hlinkClick r:id="rId15" action="ppaction://hlinksldjump"/>
          </p:cNvPr>
          <p:cNvSpPr/>
          <p:nvPr/>
        </p:nvSpPr>
        <p:spPr>
          <a:xfrm>
            <a:off x="7500915" y="5302883"/>
            <a:ext cx="1076157" cy="1095886"/>
          </a:xfrm>
          <a:prstGeom prst="star5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hlinkClick r:id="rId15" action="ppaction://hlinksldjump"/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24-- 40">
            <a:hlinkClick r:id="rId16" action="ppaction://hlinksldjump"/>
          </p:cNvPr>
          <p:cNvSpPr/>
          <p:nvPr/>
        </p:nvSpPr>
        <p:spPr>
          <a:xfrm>
            <a:off x="8994736" y="3748856"/>
            <a:ext cx="1019940" cy="1084760"/>
          </a:xfrm>
          <a:prstGeom prst="star5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hlinkClick r:id="rId16" action="ppaction://hlinksldjump"/>
              </a:rPr>
              <a:t>2</a:t>
            </a:r>
            <a:endParaRPr lang="ru-RU" sz="2000" dirty="0"/>
          </a:p>
        </p:txBody>
      </p:sp>
      <p:sp>
        <p:nvSpPr>
          <p:cNvPr id="52" name="26--51">
            <a:hlinkClick r:id="rId17" action="ppaction://hlinksldjump"/>
          </p:cNvPr>
          <p:cNvSpPr/>
          <p:nvPr/>
        </p:nvSpPr>
        <p:spPr>
          <a:xfrm>
            <a:off x="7416572" y="2970152"/>
            <a:ext cx="863015" cy="819663"/>
          </a:xfrm>
          <a:prstGeom prst="star5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hlinkClick r:id="rId17" action="ppaction://hlinksldjump"/>
              </a:rPr>
              <a:t>4</a:t>
            </a:r>
            <a:endParaRPr lang="ru-RU" sz="2000" b="1" dirty="0"/>
          </a:p>
        </p:txBody>
      </p:sp>
      <p:sp>
        <p:nvSpPr>
          <p:cNvPr id="54" name="25-- 53">
            <a:hlinkClick r:id="rId18" action="ppaction://hlinksldjump"/>
          </p:cNvPr>
          <p:cNvSpPr/>
          <p:nvPr/>
        </p:nvSpPr>
        <p:spPr>
          <a:xfrm>
            <a:off x="6848166" y="4403284"/>
            <a:ext cx="892373" cy="860663"/>
          </a:xfrm>
          <a:prstGeom prst="star5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hlinkClick r:id="rId19" action="ppaction://hlinksldjump"/>
              </a:rPr>
              <a:t>3</a:t>
            </a:r>
            <a:endParaRPr lang="ru-RU" sz="2000" b="1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8" name="32-- 57">
            <a:hlinkClick r:id="rId21" action="ppaction://hlinksldjump"/>
          </p:cNvPr>
          <p:cNvSpPr/>
          <p:nvPr/>
        </p:nvSpPr>
        <p:spPr>
          <a:xfrm>
            <a:off x="3782998" y="4197507"/>
            <a:ext cx="1015433" cy="860375"/>
          </a:xfrm>
          <a:prstGeom prst="star5">
            <a:avLst>
              <a:gd name="adj" fmla="val 18510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1" action="ppaction://hlinksldjump"/>
              </a:rPr>
              <a:t>4</a:t>
            </a:r>
            <a:endParaRPr lang="ru-RU" dirty="0"/>
          </a:p>
        </p:txBody>
      </p:sp>
      <p:sp>
        <p:nvSpPr>
          <p:cNvPr id="59" name="33-- 58">
            <a:hlinkClick r:id="rId22" action="ppaction://hlinksldjump"/>
          </p:cNvPr>
          <p:cNvSpPr/>
          <p:nvPr/>
        </p:nvSpPr>
        <p:spPr>
          <a:xfrm>
            <a:off x="5150645" y="4706180"/>
            <a:ext cx="1051381" cy="94119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2" action="ppaction://hlinksldjump"/>
              </a:rPr>
              <a:t>3</a:t>
            </a:r>
            <a:endParaRPr lang="ru-RU" dirty="0"/>
          </a:p>
        </p:txBody>
      </p:sp>
      <p:sp>
        <p:nvSpPr>
          <p:cNvPr id="60" name="30-- 59">
            <a:hlinkClick r:id="" action="ppaction://noaction"/>
          </p:cNvPr>
          <p:cNvSpPr/>
          <p:nvPr/>
        </p:nvSpPr>
        <p:spPr>
          <a:xfrm>
            <a:off x="4867901" y="6045971"/>
            <a:ext cx="1103906" cy="88348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2</a:t>
            </a:r>
            <a:endParaRPr lang="ru-RU" dirty="0"/>
          </a:p>
        </p:txBody>
      </p:sp>
      <p:sp>
        <p:nvSpPr>
          <p:cNvPr id="62" name="29-- 61">
            <a:hlinkClick r:id="rId19" action="ppaction://hlinksldjump"/>
          </p:cNvPr>
          <p:cNvSpPr/>
          <p:nvPr/>
        </p:nvSpPr>
        <p:spPr>
          <a:xfrm>
            <a:off x="2968608" y="5039971"/>
            <a:ext cx="1154846" cy="992529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9" action="ppaction://hlinksldjump"/>
              </a:rPr>
              <a:t>1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958188" y="2604916"/>
            <a:ext cx="2027237" cy="1592591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?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97" y="749216"/>
            <a:ext cx="277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Независимое наследование</a:t>
            </a:r>
            <a:endParaRPr lang="ru-RU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4706" y="288338"/>
            <a:ext cx="2731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Наследование признаков сцепленных в одной хромосоме.</a:t>
            </a:r>
            <a:endParaRPr lang="ru-RU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9487" y="4809692"/>
            <a:ext cx="2498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Наследование признаков сцепленных с полом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907" y="5816356"/>
            <a:ext cx="1032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Кодоминирование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45"/>
    </mc:Choice>
    <mc:Fallback xmlns="">
      <p:transition spd="slow" advTm="20945"/>
    </mc:Fallback>
  </mc:AlternateContent>
  <p:timing>
    <p:tnLst>
      <p:par>
        <p:cTn id="1" dur="indefinite" restart="never" nodeType="tmRoot">
          <p:childTnLst>
            <p:audio isNarration="1"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6" grpId="0" animBg="1"/>
      <p:bldP spid="38" grpId="0" animBg="1"/>
      <p:bldP spid="40" grpId="0" animBg="1"/>
      <p:bldP spid="41" grpId="0" animBg="1"/>
      <p:bldP spid="52" grpId="0" animBg="1"/>
      <p:bldP spid="54" grpId="0" animBg="1"/>
      <p:bldP spid="58" grpId="0" animBg="1"/>
      <p:bldP spid="59" grpId="0" animBg="1"/>
      <p:bldP spid="60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119391"/>
            <a:ext cx="11907553" cy="22457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    Может ли у темноволосых родителей родиться ребёнок со светлыми волосами? Тёмный цвет волос доминирует над светлым. Решение задачи объяснить.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340">
            <a:off x="7008323" y="1366794"/>
            <a:ext cx="4715596" cy="333435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59656" y="2489425"/>
            <a:ext cx="119075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Пояснение</a:t>
            </a:r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А – тёмные волосы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А – светлые волосы</a:t>
            </a:r>
            <a:endParaRPr lang="ru-RU" sz="28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Р</a:t>
            </a: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Аа</a:t>
            </a:r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х   </a:t>
            </a:r>
            <a:r>
              <a:rPr lang="ru-RU" sz="2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Аа</a:t>
            </a:r>
            <a:endParaRPr lang="ru-RU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G:А  </a:t>
            </a:r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а    </a:t>
            </a:r>
            <a:r>
              <a:rPr lang="ru-RU" sz="2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а</a:t>
            </a:r>
            <a:endParaRPr lang="ru-RU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latin typeface="Comic Sans MS" panose="030F0702030302020204" pitchFamily="66" charset="0"/>
              </a:rPr>
              <a:t>F</a:t>
            </a:r>
            <a:r>
              <a:rPr lang="ru-RU" sz="2800" b="1" dirty="0" smtClean="0">
                <a:latin typeface="Comic Sans MS" panose="030F0702030302020204" pitchFamily="66" charset="0"/>
              </a:rPr>
              <a:t>1 генотип</a:t>
            </a:r>
            <a:r>
              <a:rPr lang="en-US" sz="2800" b="1" dirty="0" smtClean="0">
                <a:latin typeface="Comic Sans MS" panose="030F0702030302020204" pitchFamily="66" charset="0"/>
              </a:rPr>
              <a:t>: </a:t>
            </a:r>
            <a:r>
              <a:rPr lang="ru-RU" sz="2800" b="1" dirty="0" smtClean="0">
                <a:latin typeface="Comic Sans MS" panose="030F0702030302020204" pitchFamily="66" charset="0"/>
              </a:rPr>
              <a:t>АА  </a:t>
            </a:r>
            <a:r>
              <a:rPr lang="ru-RU" sz="2800" b="1" dirty="0">
                <a:latin typeface="Comic Sans MS" panose="030F0702030302020204" pitchFamily="66" charset="0"/>
              </a:rPr>
              <a:t>2Аа </a:t>
            </a:r>
            <a:r>
              <a:rPr 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аа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  <a:r>
              <a:rPr lang="ru-RU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1 </a:t>
            </a:r>
            <a:r>
              <a:rPr 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фенотип</a:t>
            </a: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АА – тёмные волосы; </a:t>
            </a:r>
            <a:r>
              <a:rPr lang="ru-RU" sz="28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Аа</a:t>
            </a:r>
            <a:r>
              <a:rPr 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– тёмные; </a:t>
            </a:r>
            <a:r>
              <a:rPr lang="ru-RU" sz="28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аа</a:t>
            </a:r>
            <a:r>
              <a:rPr lang="ru-RU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– светлые.</a:t>
            </a:r>
            <a:endParaRPr lang="ru-RU" sz="2800" b="1" dirty="0"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   Ответ</a:t>
            </a:r>
            <a:r>
              <a:rPr lang="ru-RU" sz="2800" b="1" dirty="0">
                <a:latin typeface="Comic Sans MS" panose="030F0702030302020204" pitchFamily="66" charset="0"/>
              </a:rPr>
              <a:t>: </a:t>
            </a:r>
            <a:r>
              <a:rPr lang="ru-RU" sz="2800" b="1" dirty="0" smtClean="0">
                <a:latin typeface="Comic Sans MS" panose="030F0702030302020204" pitchFamily="66" charset="0"/>
              </a:rPr>
              <a:t>У </a:t>
            </a:r>
            <a:r>
              <a:rPr lang="ru-RU" sz="2800" b="1" dirty="0">
                <a:latin typeface="Comic Sans MS" panose="030F0702030302020204" pitchFamily="66" charset="0"/>
              </a:rPr>
              <a:t>темноволосых </a:t>
            </a:r>
            <a:r>
              <a:rPr lang="ru-RU" sz="2800" b="1" dirty="0" smtClean="0">
                <a:latin typeface="Comic Sans MS" panose="030F0702030302020204" pitchFamily="66" charset="0"/>
              </a:rPr>
              <a:t>родителей может родиться </a:t>
            </a:r>
            <a:r>
              <a:rPr lang="ru-RU" sz="2800" b="1" dirty="0">
                <a:latin typeface="Comic Sans MS" panose="030F0702030302020204" pitchFamily="66" charset="0"/>
              </a:rPr>
              <a:t>ребёнок со светлыми </a:t>
            </a:r>
            <a:r>
              <a:rPr lang="ru-RU" sz="2800" b="1" dirty="0" smtClean="0">
                <a:latin typeface="Comic Sans MS" panose="030F0702030302020204" pitchFamily="66" charset="0"/>
              </a:rPr>
              <a:t>волосами, если они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гетерозиготы</a:t>
            </a:r>
            <a:r>
              <a:rPr lang="ru-RU" sz="2800" b="1" dirty="0" smtClean="0">
                <a:latin typeface="Comic Sans MS" panose="030F0702030302020204" pitchFamily="66" charset="0"/>
              </a:rPr>
              <a:t>.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latin typeface="Comic Sans MS" panose="030F0702030302020204" pitchFamily="66" charset="0"/>
              </a:rPr>
              <a:t>Ребёнок будет иметь генотип –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аа</a:t>
            </a:r>
            <a:r>
              <a:rPr lang="ru-RU" sz="2800" b="1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2800" b="1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4" descr="http://hddfhm.com/images/free-clipart-male-female-symbol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830" r="50650" b="33940"/>
          <a:stretch/>
        </p:blipFill>
        <p:spPr bwMode="auto">
          <a:xfrm>
            <a:off x="585134" y="3859980"/>
            <a:ext cx="310673" cy="3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hddfhm.com/images/free-clipart-male-female-symbol-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3" b="46200"/>
          <a:stretch/>
        </p:blipFill>
        <p:spPr bwMode="auto">
          <a:xfrm>
            <a:off x="2015794" y="3859980"/>
            <a:ext cx="350881" cy="3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возврат 9">
            <a:hlinkClick r:id="rId5" action="ppaction://hlinksldjump" highlightClick="1"/>
          </p:cNvPr>
          <p:cNvSpPr/>
          <p:nvPr/>
        </p:nvSpPr>
        <p:spPr>
          <a:xfrm>
            <a:off x="343860" y="1468316"/>
            <a:ext cx="1512277" cy="89681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23" y="147826"/>
            <a:ext cx="11934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</a:t>
            </a:r>
            <a:r>
              <a:rPr lang="ru-RU" sz="2400" b="1" dirty="0" smtClean="0">
                <a:latin typeface="Comic Sans MS" panose="030F0702030302020204" pitchFamily="66" charset="0"/>
              </a:rPr>
              <a:t>Скрестили   двух одинаковых по генотипу дигетерозиготных хомячков, чёрных гладкошёрстных.</a:t>
            </a:r>
          </a:p>
          <a:p>
            <a:pPr algn="just"/>
            <a:r>
              <a:rPr lang="ru-RU" sz="2400" b="1" dirty="0" smtClean="0">
                <a:latin typeface="Comic Sans MS" panose="030F0702030302020204" pitchFamily="66" charset="0"/>
              </a:rPr>
              <a:t>   Определить </a:t>
            </a:r>
            <a:r>
              <a:rPr lang="ru-RU" sz="2400" b="1" dirty="0">
                <a:latin typeface="Comic Sans MS" panose="030F0702030302020204" pitchFamily="66" charset="0"/>
              </a:rPr>
              <a:t>генотип и фенотип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F1</a:t>
            </a:r>
            <a:r>
              <a:rPr lang="ru-RU" sz="2400" b="1" dirty="0" smtClean="0">
                <a:latin typeface="Comic Sans MS" panose="030F0702030302020204" pitchFamily="66" charset="0"/>
              </a:rPr>
              <a:t>, если </a:t>
            </a:r>
            <a:r>
              <a:rPr lang="ru-RU" sz="2400" b="1" dirty="0">
                <a:latin typeface="Comic Sans MS" panose="030F0702030302020204" pitchFamily="66" charset="0"/>
              </a:rPr>
              <a:t>ч</a:t>
            </a:r>
            <a:r>
              <a:rPr lang="ru-RU" sz="2400" b="1" dirty="0" smtClean="0">
                <a:latin typeface="Comic Sans MS" panose="030F0702030302020204" pitchFamily="66" charset="0"/>
              </a:rPr>
              <a:t>ёрная окраска доминирует над белой, гладкая шерсть над мохнатой.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008.radikal.ru/i304/1711/a6/6f815f6e0a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71" y="1514260"/>
            <a:ext cx="4063384" cy="3846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43123" y="1779042"/>
            <a:ext cx="93492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   Пояснение</a:t>
            </a:r>
            <a:r>
              <a:rPr lang="ru-RU" sz="20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А – чёрная окраска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а</a:t>
            </a:r>
            <a:r>
              <a:rPr lang="ru-RU" sz="2000" b="1" dirty="0" smtClean="0">
                <a:latin typeface="Comic Sans MS" panose="030F0702030302020204" pitchFamily="66" charset="0"/>
              </a:rPr>
              <a:t> – белая окраска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В – гладкая шерсть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в</a:t>
            </a:r>
            <a:r>
              <a:rPr lang="ru-RU" sz="2000" b="1" dirty="0" smtClean="0">
                <a:latin typeface="Comic Sans MS" panose="030F0702030302020204" pitchFamily="66" charset="0"/>
              </a:rPr>
              <a:t>-мохнатая </a:t>
            </a:r>
            <a:r>
              <a:rPr lang="ru-RU" sz="2000" b="1" dirty="0" smtClean="0">
                <a:latin typeface="Comic Sans MS" panose="030F0702030302020204" pitchFamily="66" charset="0"/>
              </a:rPr>
              <a:t>шерсть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Р   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latin typeface="Comic Sans MS" panose="030F0702030302020204" pitchFamily="66" charset="0"/>
              </a:rPr>
              <a:t> х    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G</a:t>
            </a:r>
            <a:r>
              <a:rPr lang="ru-RU" sz="2000" b="1" dirty="0" smtClean="0">
                <a:latin typeface="Comic Sans MS" panose="030F0702030302020204" pitchFamily="66" charset="0"/>
              </a:rPr>
              <a:t>АВ             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АВ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Ав</a:t>
            </a:r>
            <a:r>
              <a:rPr lang="ru-RU" sz="2000" b="1" dirty="0" smtClean="0">
                <a:latin typeface="Comic Sans MS" panose="030F0702030302020204" pitchFamily="66" charset="0"/>
              </a:rPr>
              <a:t>              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Ав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аВ</a:t>
            </a:r>
            <a:r>
              <a:rPr lang="ru-RU" sz="2000" b="1" dirty="0" smtClean="0">
                <a:latin typeface="Comic Sans MS" panose="030F0702030302020204" pitchFamily="66" charset="0"/>
              </a:rPr>
              <a:t>              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аВ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ав</a:t>
            </a:r>
            <a:r>
              <a:rPr lang="ru-RU" sz="2000" b="1" dirty="0" smtClean="0">
                <a:latin typeface="Comic Sans MS" panose="030F0702030302020204" pitchFamily="66" charset="0"/>
              </a:rPr>
              <a:t>              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ав</a:t>
            </a:r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   </a:t>
            </a:r>
            <a:r>
              <a:rPr lang="en-US" sz="2000" b="1" dirty="0" smtClean="0">
                <a:latin typeface="Comic Sans MS" panose="030F0702030302020204" pitchFamily="66" charset="0"/>
              </a:rPr>
              <a:t>F1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генотипы: </a:t>
            </a:r>
          </a:p>
          <a:p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- 2</a:t>
            </a:r>
          </a:p>
          <a:p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latin typeface="Comic Sans MS" panose="030F0702030302020204" pitchFamily="66" charset="0"/>
              </a:rPr>
              <a:t> - 2</a:t>
            </a:r>
          </a:p>
          <a:p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latin typeface="Comic Sans MS" panose="030F0702030302020204" pitchFamily="66" charset="0"/>
              </a:rPr>
              <a:t> - 2</a:t>
            </a:r>
          </a:p>
          <a:p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latin typeface="Comic Sans MS" panose="030F0702030302020204" pitchFamily="66" charset="0"/>
              </a:rPr>
              <a:t> - 2</a:t>
            </a:r>
          </a:p>
          <a:p>
            <a:endParaRPr lang="ru-RU" sz="2000" b="1" dirty="0" smtClean="0"/>
          </a:p>
          <a:p>
            <a:endParaRPr lang="en-US" sz="2000" b="1" dirty="0" smtClean="0"/>
          </a:p>
          <a:p>
            <a:endParaRPr lang="ru-RU" sz="2000" b="1" dirty="0"/>
          </a:p>
        </p:txBody>
      </p:sp>
      <p:pic>
        <p:nvPicPr>
          <p:cNvPr id="1028" name="Picture 4" descr="http://hddfhm.com/images/free-clipart-male-female-symbol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830" r="50650" b="33940"/>
          <a:stretch/>
        </p:blipFill>
        <p:spPr bwMode="auto">
          <a:xfrm>
            <a:off x="411658" y="3658348"/>
            <a:ext cx="310673" cy="3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hddfhm.com/images/free-clipart-male-female-symbol-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3" b="46200"/>
          <a:stretch/>
        </p:blipFill>
        <p:spPr bwMode="auto">
          <a:xfrm>
            <a:off x="1849064" y="3670072"/>
            <a:ext cx="350881" cy="3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озврат 2">
            <a:hlinkClick r:id="rId5" action="ppaction://hlinksldjump" highlightClick="1"/>
          </p:cNvPr>
          <p:cNvSpPr/>
          <p:nvPr/>
        </p:nvSpPr>
        <p:spPr>
          <a:xfrm>
            <a:off x="10224444" y="5803390"/>
            <a:ext cx="1528456" cy="92354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33571" y="4892894"/>
            <a:ext cx="4356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F1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фенотипы: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Чёрные 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гладкие –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9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чёрный мохнатый -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endParaRPr lang="ru-RU" sz="20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Белые 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гладкие -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Белые мохнатые – 1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Соотношение 9:3;3;1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3965" y="5095718"/>
            <a:ext cx="1727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Comic Sans MS" panose="030F0702030302020204" pitchFamily="66" charset="0"/>
              </a:rPr>
              <a:t>ААВВ </a:t>
            </a:r>
            <a:r>
              <a:rPr lang="ru-RU" sz="2000" b="1" dirty="0" smtClean="0">
                <a:latin typeface="Comic Sans MS" panose="030F0702030302020204" pitchFamily="66" charset="0"/>
              </a:rPr>
              <a:t>- 1</a:t>
            </a:r>
            <a:endParaRPr lang="ru-RU" sz="2000" b="1" dirty="0">
              <a:latin typeface="Comic Sans MS" panose="030F0702030302020204" pitchFamily="66" charset="0"/>
            </a:endParaRPr>
          </a:p>
          <a:p>
            <a:pPr lvl="0"/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latin typeface="Comic Sans MS" panose="030F0702030302020204" pitchFamily="66" charset="0"/>
              </a:rPr>
              <a:t> -1  </a:t>
            </a:r>
            <a:endParaRPr lang="ru-RU" sz="2000" b="1" dirty="0">
              <a:latin typeface="Comic Sans MS" panose="030F0702030302020204" pitchFamily="66" charset="0"/>
            </a:endParaRPr>
          </a:p>
          <a:p>
            <a:pPr lvl="0"/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latin typeface="Comic Sans MS" panose="030F0702030302020204" pitchFamily="66" charset="0"/>
              </a:rPr>
              <a:t> - 4</a:t>
            </a:r>
            <a:endParaRPr lang="ru-RU" sz="2000" b="1" dirty="0">
              <a:latin typeface="Comic Sans MS" panose="030F0702030302020204" pitchFamily="66" charset="0"/>
            </a:endParaRPr>
          </a:p>
          <a:p>
            <a:pPr lvl="0"/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latin typeface="Comic Sans MS" panose="030F0702030302020204" pitchFamily="66" charset="0"/>
              </a:rPr>
              <a:t> – 1</a:t>
            </a:r>
          </a:p>
          <a:p>
            <a:pPr lvl="0"/>
            <a:r>
              <a:rPr lang="ru-RU" sz="20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latin typeface="Comic Sans MS" panose="030F0702030302020204" pitchFamily="66" charset="0"/>
              </a:rPr>
              <a:t> - 1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30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879" y="5160022"/>
            <a:ext cx="12339950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Р:  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Аавв</a:t>
            </a:r>
            <a:r>
              <a:rPr lang="ru-RU" sz="2400" b="1" dirty="0" smtClean="0">
                <a:latin typeface="Comic Sans MS" panose="030F0702030302020204" pitchFamily="66" charset="0"/>
              </a:rPr>
              <a:t> х   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аа</a:t>
            </a:r>
            <a:r>
              <a:rPr lang="ru-RU" sz="2400" b="1" i="1" dirty="0" err="1" smtClean="0">
                <a:latin typeface="Comic Sans MS" panose="030F0702030302020204" pitchFamily="66" charset="0"/>
              </a:rPr>
              <a:t>В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в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lvl="0" algn="just"/>
            <a:r>
              <a:rPr lang="ru-RU" altLang="ru-RU" sz="3200" b="1" baseline="-30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 : (</a:t>
            </a:r>
            <a:r>
              <a:rPr lang="ru-RU" altLang="ru-RU" sz="32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altLang="ru-RU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 (</a:t>
            </a:r>
            <a:r>
              <a:rPr lang="ru-RU" altLang="ru-RU" sz="32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altLang="ru-RU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     (</a:t>
            </a:r>
            <a:r>
              <a:rPr lang="ru-RU" altLang="ru-RU" sz="32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altLang="ru-RU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 (</a:t>
            </a:r>
            <a:r>
              <a:rPr lang="ru-RU" altLang="ru-RU" sz="32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altLang="ru-RU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       </a:t>
            </a:r>
            <a:endParaRPr lang="ru-RU" altLang="ru-RU" sz="3200" b="1" baseline="-30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ru-RU" altLang="ru-RU" sz="3200" b="1" baseline="-30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F1 </a:t>
            </a:r>
            <a:r>
              <a:rPr lang="ru-RU" altLang="ru-RU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генотип: </a:t>
            </a:r>
            <a:r>
              <a:rPr lang="ru-RU" altLang="ru-RU" sz="32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АаВв</a:t>
            </a:r>
            <a:r>
              <a:rPr lang="ru-RU" altLang="ru-RU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lang="ru-RU" altLang="ru-RU" sz="32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Аавв</a:t>
            </a:r>
            <a:r>
              <a:rPr lang="ru-RU" altLang="ru-RU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lang="ru-RU" altLang="ru-RU" sz="32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аавв</a:t>
            </a:r>
            <a:r>
              <a:rPr lang="ru-RU" altLang="ru-RU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</a:p>
          <a:p>
            <a:pPr lvl="0" algn="just"/>
            <a:r>
              <a:rPr lang="en-US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F1</a:t>
            </a:r>
            <a:r>
              <a:rPr lang="ru-RU" sz="32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фенотип: близорукий правша; близорукий левша; левша с нормальным зрением. 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29" y="60692"/>
            <a:ext cx="119452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ru-RU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 Близорукость доминирует над нормальной остротой зрения, а праворукость над леворукостью. Правша с нормальным зрением, отец которого был левшой, женился на страдающей близорукостью левше из семьи, все члены которой в течение нескольких поколений были близорукими.</a:t>
            </a: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Какое </a:t>
            </a:r>
            <a:r>
              <a:rPr lang="ru-RU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потомство в отношении этих двух признаков ожидается от этого брака?</a:t>
            </a:r>
            <a:endParaRPr lang="ru-RU" sz="2000" b="1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045124"/>
            <a:ext cx="115056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   Пояснение.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Близорукость </a:t>
            </a:r>
            <a:r>
              <a:rPr lang="ru-RU" altLang="ru-RU" sz="20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А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Нормальное зрение - а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Праворукость - В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Леворукость - b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Левша обязательно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гомозиготен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, поэтому сын левши (если он правша)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неприменно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гетерозиготен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. Генотип жениха -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ааВb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Невеста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гомозиготна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по гену близорукости, т.к. в ее семье нет людей с нормальной остротой зрения. Ее генотип -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ААbb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11016237" y="5622804"/>
            <a:ext cx="880903" cy="787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hddfhm.com/images/free-clipart-male-female-symbol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830" r="50650" b="33940"/>
          <a:stretch/>
        </p:blipFill>
        <p:spPr bwMode="auto">
          <a:xfrm>
            <a:off x="571891" y="5237216"/>
            <a:ext cx="310673" cy="3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hddfhm.com/images/free-clipart-male-female-symbol-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3" b="46200"/>
          <a:stretch/>
        </p:blipFill>
        <p:spPr bwMode="auto">
          <a:xfrm>
            <a:off x="2136769" y="5260662"/>
            <a:ext cx="350881" cy="3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happy female teacher and her group of children students carrying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6599426" y="1753375"/>
            <a:ext cx="2438400" cy="1692957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t="14816" r="4591" b="14285"/>
          <a:stretch/>
        </p:blipFill>
        <p:spPr>
          <a:xfrm>
            <a:off x="10079407" y="1553029"/>
            <a:ext cx="1817733" cy="1923256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293033" y="4940968"/>
            <a:ext cx="5094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Ответ: от этого брака могут родиться дети близорукие правши и левши и левша с нормальным зрением.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95" y="-470990"/>
            <a:ext cx="12032905" cy="26728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   В семье родился голубоглазый темноволосый ребёнок, похожий на отца, мать кареглазая темноволосая, бабушка по материнской линии голубоглазая темноволосая, дедушка- кареглазый светловолосый, а бабушка и дедушка по отцовской линии кареглазые темноволосые. </a:t>
            </a:r>
            <a:r>
              <a:rPr lang="ru-RU" sz="2000" b="1" dirty="0" smtClean="0"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latin typeface="Comic Sans MS" panose="030F0702030302020204" pitchFamily="66" charset="0"/>
              </a:rPr>
            </a:b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Составить </a:t>
            </a:r>
            <a:r>
              <a:rPr lang="ru-RU" sz="2000" b="1" dirty="0" smtClean="0">
                <a:latin typeface="Comic Sans MS" panose="030F0702030302020204" pitchFamily="66" charset="0"/>
              </a:rPr>
              <a:t>генотип родственников. Карие глаза и тёмные волосы доминантный признак.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7"/>
          <a:stretch/>
        </p:blipFill>
        <p:spPr>
          <a:xfrm>
            <a:off x="8527591" y="1611086"/>
            <a:ext cx="3526043" cy="2013566"/>
          </a:xfr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9095" y="1533465"/>
            <a:ext cx="118945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   Пояснение.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А </a:t>
            </a:r>
            <a:r>
              <a:rPr lang="ru-RU" sz="2000" b="1" dirty="0">
                <a:latin typeface="Comic Sans MS" panose="030F0702030302020204" pitchFamily="66" charset="0"/>
              </a:rPr>
              <a:t>– ген карих глаз , генотипы  АА, 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Аа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а – ген голубых глаз, генотип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аа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В – ген темных волос, генотипы ВВ,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Вв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b  – светлых волос, генотип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вв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генотип  отца - ?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генотип  матери - ?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Генотипы бабушек и дедушек - ? F 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- ? </a:t>
            </a:r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   Так </a:t>
            </a:r>
            <a:r>
              <a:rPr lang="ru-RU" sz="2000" b="1" dirty="0">
                <a:latin typeface="Comic Sans MS" panose="030F0702030302020204" pitchFamily="66" charset="0"/>
              </a:rPr>
              <a:t>как бабушка по </a:t>
            </a:r>
            <a:r>
              <a:rPr lang="ru-RU" sz="2000" b="1" dirty="0" smtClean="0">
                <a:latin typeface="Comic Sans MS" panose="030F0702030302020204" pitchFamily="66" charset="0"/>
              </a:rPr>
              <a:t>материнской </a:t>
            </a:r>
            <a:r>
              <a:rPr lang="ru-RU" sz="2000" b="1" dirty="0">
                <a:latin typeface="Comic Sans MS" panose="030F0702030302020204" pitchFamily="66" charset="0"/>
              </a:rPr>
              <a:t>линии -  голубоглазая темноволосая, а дедушка- кареглазый </a:t>
            </a:r>
            <a:r>
              <a:rPr lang="ru-RU" sz="2000" b="1" dirty="0" smtClean="0">
                <a:latin typeface="Comic Sans MS" panose="030F0702030302020204" pitchFamily="66" charset="0"/>
              </a:rPr>
              <a:t>светловолосый</a:t>
            </a:r>
            <a:r>
              <a:rPr lang="ru-RU" sz="2000" b="1" dirty="0">
                <a:latin typeface="Comic Sans MS" panose="030F0702030302020204" pitchFamily="66" charset="0"/>
              </a:rPr>
              <a:t>, </a:t>
            </a:r>
            <a:r>
              <a:rPr lang="ru-RU" sz="2000" b="1" dirty="0" smtClean="0">
                <a:latin typeface="Comic Sans MS" panose="030F0702030302020204" pitchFamily="66" charset="0"/>
              </a:rPr>
              <a:t>то их дочь, кареглазая</a:t>
            </a:r>
            <a:r>
              <a:rPr lang="ru-RU" sz="2000" b="1" dirty="0">
                <a:latin typeface="Comic Sans MS" panose="030F0702030302020204" pitchFamily="66" charset="0"/>
              </a:rPr>
              <a:t>  темноволосая  </a:t>
            </a:r>
            <a:r>
              <a:rPr lang="ru-RU" sz="2000" b="1" dirty="0" smtClean="0">
                <a:latin typeface="Comic Sans MS" panose="030F0702030302020204" pitchFamily="66" charset="0"/>
              </a:rPr>
              <a:t>женщина,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дигетерозиготна</a:t>
            </a:r>
            <a:r>
              <a:rPr lang="ru-RU" sz="2000" b="1" dirty="0" smtClean="0">
                <a:latin typeface="Comic Sans MS" panose="030F0702030302020204" pitchFamily="66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Генотип бабушки и дедушки Р: ♀ </a:t>
            </a:r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ааВВ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 х   ♂ АА 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вв.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Генотип матери - 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 </a:t>
            </a:r>
          </a:p>
          <a:p>
            <a:pPr lvl="0"/>
            <a:r>
              <a:rPr lang="ru-RU" sz="2000" b="1" dirty="0" smtClean="0">
                <a:latin typeface="Comic Sans MS" panose="030F0702030302020204" pitchFamily="66" charset="0"/>
              </a:rPr>
              <a:t>    Бабушка и дедушка по отцовской линии </a:t>
            </a:r>
            <a:r>
              <a:rPr lang="ru-RU" sz="2000" b="1" dirty="0">
                <a:latin typeface="Comic Sans MS" panose="030F0702030302020204" pitchFamily="66" charset="0"/>
              </a:rPr>
              <a:t>кареглазые, </a:t>
            </a:r>
            <a:r>
              <a:rPr lang="ru-RU" sz="2000" b="1" dirty="0" smtClean="0">
                <a:latin typeface="Comic Sans MS" panose="030F0702030302020204" pitchFamily="66" charset="0"/>
              </a:rPr>
              <a:t>темноволосые, их сын голубоглазый темноволосый, значит они </a:t>
            </a:r>
            <a:r>
              <a:rPr lang="ru-RU" sz="2000" b="1" dirty="0" err="1" smtClean="0">
                <a:latin typeface="Comic Sans MS" panose="030F0702030302020204" pitchFamily="66" charset="0"/>
              </a:rPr>
              <a:t>гетерозиготы</a:t>
            </a:r>
            <a:r>
              <a:rPr lang="ru-RU" sz="2000" b="1" dirty="0" smtClean="0">
                <a:latin typeface="Comic Sans MS" panose="030F0702030302020204" pitchFamily="66" charset="0"/>
              </a:rPr>
              <a:t> по цвету глаз.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Генотипы бабушки и дедушки Р: 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♀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х 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♂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Генотип отца </a:t>
            </a:r>
            <a:r>
              <a:rPr lang="ru-RU" sz="2000" b="1" dirty="0" smtClean="0">
                <a:latin typeface="Comic Sans MS" panose="030F0702030302020204" pitchFamily="66" charset="0"/>
              </a:rPr>
              <a:t>-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Р: 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♀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ru-RU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х ♂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АаВв</a:t>
            </a: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Генотип  ребёнка: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либо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ааВВ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0537371" y="5762171"/>
            <a:ext cx="1349829" cy="8267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380" y="2554545"/>
            <a:ext cx="89717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Пояснение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 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- серое тело, а - черное тело</a:t>
            </a:r>
            <a:b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B -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длинные крылья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 - зачаточные крылья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Р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en-US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♀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//</a:t>
            </a:r>
            <a:r>
              <a:rPr lang="ru-RU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х </a:t>
            </a:r>
            <a:r>
              <a:rPr lang="en-US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♂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АВ//АВ  генотип </a:t>
            </a: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F1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-  АВ//</a:t>
            </a:r>
            <a:r>
              <a:rPr lang="ru-RU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endParaRPr lang="ru-RU" sz="20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 (</a:t>
            </a: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F1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 АВ//</a:t>
            </a:r>
            <a:r>
              <a:rPr lang="ru-RU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х  </a:t>
            </a:r>
            <a:r>
              <a:rPr lang="ru-RU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//</a:t>
            </a:r>
            <a:r>
              <a:rPr lang="ru-RU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ав</a:t>
            </a:r>
            <a:endParaRPr lang="ru-RU" sz="20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Гены окраски тела и длины крыльев наследуются сцеплено и расстояние между ними равно 19 </a:t>
            </a:r>
            <a:r>
              <a:rPr lang="ru-RU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морганид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(M). </a:t>
            </a:r>
            <a:endParaRPr lang="ru-RU" sz="20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Расстояние 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между генами 19 м показывает, что кроме </a:t>
            </a:r>
            <a:r>
              <a:rPr lang="ru-RU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некроссоверных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гамет есть </a:t>
            </a:r>
            <a:r>
              <a:rPr lang="ru-RU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кроссоверные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гаметы, их 19% 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Нормальные гаметы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А/В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40,5%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а/в – 40,5% 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Гаметы </a:t>
            </a:r>
            <a:r>
              <a:rPr lang="ru-RU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некроссоверные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:  (100% - 19%) : 2 = 40.5% по 40.5%. </a:t>
            </a:r>
          </a:p>
        </p:txBody>
      </p:sp>
      <p:pic>
        <p:nvPicPr>
          <p:cNvPr id="17" name="Picture 2" descr="https://thumbs.dreamstime.com/z/%D1%88%D0%B0%D1%80%D0%B6-%D0%BC%D1%83%D1%85%D1%8B-287243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 bwMode="auto">
          <a:xfrm>
            <a:off x="9002858" y="2313444"/>
            <a:ext cx="3095739" cy="41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2under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2under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2under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2under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1146970" y="2455817"/>
            <a:ext cx="1045029" cy="914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093" y="0"/>
            <a:ext cx="11638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    От </a:t>
            </a:r>
            <a:r>
              <a:rPr lang="ru-RU" sz="2000" b="1" dirty="0">
                <a:latin typeface="Comic Sans MS" panose="030F0702030302020204" pitchFamily="66" charset="0"/>
              </a:rPr>
              <a:t>скрещивания между гомозиготным серым длиннокрылым самцом дрозофилы и 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atin typeface="Comic Sans MS" panose="030F0702030302020204" pitchFamily="66" charset="0"/>
              </a:rPr>
              <a:t>черной самкой с зачаточными крыльями в F1 получено потомство с серым телом и длинными крыльями. </a:t>
            </a:r>
          </a:p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    Гены </a:t>
            </a:r>
            <a:r>
              <a:rPr lang="ru-RU" sz="2000" b="1" dirty="0">
                <a:latin typeface="Comic Sans MS" panose="030F0702030302020204" pitchFamily="66" charset="0"/>
              </a:rPr>
              <a:t>окраски тела и длины крыльев наследуются сцеплено и расстояние между ними равно 19 </a:t>
            </a:r>
            <a:r>
              <a:rPr lang="ru-RU" sz="2000" b="1" dirty="0" err="1">
                <a:latin typeface="Comic Sans MS" panose="030F0702030302020204" pitchFamily="66" charset="0"/>
              </a:rPr>
              <a:t>морганид</a:t>
            </a:r>
            <a:r>
              <a:rPr lang="ru-RU" sz="2000" b="1" dirty="0">
                <a:latin typeface="Comic Sans MS" panose="030F0702030302020204" pitchFamily="66" charset="0"/>
              </a:rPr>
              <a:t> (M</a:t>
            </a:r>
            <a:r>
              <a:rPr lang="ru-RU" sz="2000" b="1" dirty="0" smtClean="0">
                <a:latin typeface="Comic Sans MS" panose="030F0702030302020204" pitchFamily="66" charset="0"/>
              </a:rPr>
              <a:t>).</a:t>
            </a:r>
          </a:p>
          <a:p>
            <a:pPr algn="just"/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  </a:t>
            </a:r>
            <a:r>
              <a:rPr lang="ru-RU" sz="2000" b="1" dirty="0" smtClean="0">
                <a:latin typeface="Comic Sans MS" panose="030F0702030302020204" pitchFamily="66" charset="0"/>
              </a:rPr>
              <a:t>Какова </a:t>
            </a:r>
            <a:r>
              <a:rPr lang="ru-RU" sz="2000" b="1" dirty="0">
                <a:latin typeface="Comic Sans MS" panose="030F0702030302020204" pitchFamily="66" charset="0"/>
              </a:rPr>
              <a:t>вероятность в % появления черных мух с длинными крыльями при скрещивании самки дрозофилы из поколения F1 с черным самцом, имеющим зачаточные крылья.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926" y="5222744"/>
            <a:ext cx="3410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Рекомбинантные гаметы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А/в – 9.5%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а/В</a:t>
            </a:r>
            <a:r>
              <a:rPr lang="ru-RU" sz="2000" b="1" dirty="0" smtClean="0">
                <a:solidFill>
                  <a:srgbClr val="424242"/>
                </a:solidFill>
                <a:latin typeface="Comic Sans MS" panose="030F0702030302020204" pitchFamily="66" charset="0"/>
              </a:rPr>
              <a:t> – 9.5%</a:t>
            </a:r>
            <a:endParaRPr lang="ru-RU" sz="2000" b="1" dirty="0">
              <a:solidFill>
                <a:srgbClr val="424242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2369" y="2300662"/>
            <a:ext cx="3282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Ответ: вероятность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 % появления черных мух с длинными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крыльями равна – 9.5%.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1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2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2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1063045" y="5251261"/>
            <a:ext cx="1020696" cy="77942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66675"/>
            <a:ext cx="11732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    У </a:t>
            </a:r>
            <a:r>
              <a:rPr lang="ru-RU" sz="2000" b="1" dirty="0">
                <a:latin typeface="Comic Sans MS" panose="030F0702030302020204" pitchFamily="66" charset="0"/>
              </a:rPr>
              <a:t>томатов ген </a:t>
            </a:r>
            <a:r>
              <a:rPr lang="ru-RU" sz="2000" b="1" dirty="0" smtClean="0">
                <a:latin typeface="Comic Sans MS" panose="030F0702030302020204" pitchFamily="66" charset="0"/>
              </a:rPr>
              <a:t>A -</a:t>
            </a:r>
            <a:r>
              <a:rPr lang="ru-RU" sz="2000" b="1" dirty="0">
                <a:latin typeface="Comic Sans MS" panose="030F0702030302020204" pitchFamily="66" charset="0"/>
              </a:rPr>
              <a:t> определяет высокий рост стебля, а ген </a:t>
            </a:r>
            <a:r>
              <a:rPr lang="ru-RU" sz="2000" b="1" dirty="0" smtClean="0">
                <a:latin typeface="Comic Sans MS" panose="030F0702030302020204" pitchFamily="66" charset="0"/>
              </a:rPr>
              <a:t>a – </a:t>
            </a:r>
            <a:r>
              <a:rPr lang="ru-RU" sz="2000" b="1" dirty="0">
                <a:latin typeface="Comic Sans MS" panose="030F0702030302020204" pitchFamily="66" charset="0"/>
              </a:rPr>
              <a:t>карликовость. </a:t>
            </a:r>
            <a:r>
              <a:rPr lang="ru-RU" sz="2000" b="1" dirty="0" smtClean="0">
                <a:latin typeface="Comic Sans MS" panose="030F0702030302020204" pitchFamily="66" charset="0"/>
              </a:rPr>
              <a:t>Ген</a:t>
            </a:r>
            <a:r>
              <a:rPr lang="ru-RU" sz="2000" b="1" dirty="0">
                <a:latin typeface="Comic Sans MS" panose="030F0702030302020204" pitchFamily="66" charset="0"/>
              </a:rPr>
              <a:t> </a:t>
            </a:r>
            <a:r>
              <a:rPr lang="ru-RU" sz="2000" b="1" dirty="0" smtClean="0">
                <a:latin typeface="Comic Sans MS" panose="030F0702030302020204" pitchFamily="66" charset="0"/>
              </a:rPr>
              <a:t>B -</a:t>
            </a:r>
            <a:r>
              <a:rPr lang="ru-RU" sz="2000" b="1" dirty="0">
                <a:latin typeface="Comic Sans MS" panose="030F0702030302020204" pitchFamily="66" charset="0"/>
              </a:rPr>
              <a:t> детерминирует шаровидную форму плодов, а ген </a:t>
            </a:r>
            <a:r>
              <a:rPr lang="ru-RU" sz="2000" b="1" dirty="0" smtClean="0">
                <a:latin typeface="Comic Sans MS" panose="030F0702030302020204" pitchFamily="66" charset="0"/>
              </a:rPr>
              <a:t>в</a:t>
            </a:r>
            <a:r>
              <a:rPr lang="ru-RU" sz="2000" b="1" dirty="0">
                <a:latin typeface="Comic Sans MS" panose="030F0702030302020204" pitchFamily="66" charset="0"/>
              </a:rPr>
              <a:t> – грушевидную их форму. Гены высоты стебля и формы плодов сцеплены и находятся на расстоянии 20 M. 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   </a:t>
            </a:r>
            <a:r>
              <a:rPr lang="ru-RU" sz="2000" b="1" dirty="0" smtClean="0">
                <a:latin typeface="Comic Sans MS" panose="030F0702030302020204" pitchFamily="66" charset="0"/>
              </a:rPr>
              <a:t>Скрестили </a:t>
            </a:r>
            <a:r>
              <a:rPr lang="ru-RU" sz="2000" b="1" dirty="0">
                <a:latin typeface="Comic Sans MS" panose="030F0702030302020204" pitchFamily="66" charset="0"/>
              </a:rPr>
              <a:t>гетерозиготное по обоим признакам растение с карликовым растением, имеющем грушевидные плоды. 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   </a:t>
            </a:r>
            <a:r>
              <a:rPr lang="ru-RU" sz="2000" b="1" dirty="0" smtClean="0">
                <a:latin typeface="Comic Sans MS" panose="030F0702030302020204" pitchFamily="66" charset="0"/>
              </a:rPr>
              <a:t>Какие </a:t>
            </a:r>
            <a:r>
              <a:rPr lang="ru-RU" sz="2000" b="1" dirty="0">
                <a:latin typeface="Comic Sans MS" panose="030F0702030302020204" pitchFamily="66" charset="0"/>
              </a:rPr>
              <a:t>генотипы, и в каком процентном соотношении можно получить в результате данного скрещивания?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138" y="2832981"/>
            <a:ext cx="11389255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  Пояснение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algn="just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Р </a:t>
            </a:r>
            <a:r>
              <a:rPr lang="en-US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♀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A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В//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a b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х</a:t>
            </a:r>
            <a:r>
              <a:rPr lang="en-US" sz="2000" b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ав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//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ав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algn="just"/>
            <a:r>
              <a:rPr lang="en-US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 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некроссоверные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АВ; 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80%</a:t>
            </a:r>
          </a:p>
          <a:p>
            <a:pPr lvl="0" algn="just"/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 – 40%</a:t>
            </a:r>
          </a:p>
          <a:p>
            <a:pPr lvl="0" algn="just"/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40%</a:t>
            </a:r>
            <a:r>
              <a:rPr lang="en-US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кроссоверные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; 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20%</a:t>
            </a:r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10%</a:t>
            </a:r>
          </a:p>
          <a:p>
            <a:pPr lvl="0" algn="just"/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10%</a:t>
            </a:r>
            <a:endParaRPr lang="en-US" sz="2800" b="1" baseline="-30000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just"/>
            <a:r>
              <a:rPr lang="en-US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F1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генотипы: АВ//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40%   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//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40%</a:t>
            </a:r>
          </a:p>
          <a:p>
            <a:pPr lvl="0" algn="just"/>
            <a:r>
              <a:rPr lang="ru-RU" sz="2800" b="1" baseline="-30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//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10%   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//</a:t>
            </a:r>
            <a:r>
              <a:rPr lang="ru-RU" sz="2800" b="1" baseline="-300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10</a:t>
            </a:r>
            <a:r>
              <a:rPr lang="ru-RU" sz="2800" b="1" baseline="-30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%</a:t>
            </a:r>
            <a:endParaRPr lang="ru-RU" sz="2800" b="1" baseline="-30000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just"/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Ответ: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 генотипы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Aa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В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b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и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aabb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составляют по 40 %; генотипы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Aabb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и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aaBb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–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по 10 %.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076" name="Picture 4" descr="Десять причин постоянно есть помидоры | Новости | Всеукраинская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53" y="1750685"/>
            <a:ext cx="5370286" cy="37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1877</Words>
  <Application>Microsoft Office PowerPoint</Application>
  <PresentationFormat>Широкоэкранный</PresentationFormat>
  <Paragraphs>286</Paragraphs>
  <Slides>19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OpenSans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 семье родился голубоглазый темноволосый ребёнок, похожий на отца, мать кареглазая темноволосая, бабушка по материнской линии голубоглазая темноволосая, дедушка- кареглазый светловолосый, а бабушка и дедушка по отцовской линии кареглазые темноволосые.    Составить генотип родственников. Карие глаза и тёмные волосы доминантный признак.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SCHOOL43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Лариса</cp:lastModifiedBy>
  <cp:revision>111</cp:revision>
  <dcterms:created xsi:type="dcterms:W3CDTF">2018-02-10T07:41:04Z</dcterms:created>
  <dcterms:modified xsi:type="dcterms:W3CDTF">2020-08-10T05:23:44Z</dcterms:modified>
</cp:coreProperties>
</file>