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72" r:id="rId8"/>
    <p:sldId id="262" r:id="rId9"/>
    <p:sldId id="263" r:id="rId10"/>
    <p:sldId id="264" r:id="rId11"/>
    <p:sldId id="266" r:id="rId12"/>
    <p:sldId id="267" r:id="rId13"/>
    <p:sldId id="268" r:id="rId14"/>
    <p:sldId id="271" r:id="rId15"/>
    <p:sldId id="265" r:id="rId16"/>
    <p:sldId id="270" r:id="rId17"/>
    <p:sldId id="26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253ABD-EFD7-4E48-94A6-B69F6DDF04CB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BAF27B-33E4-4FFF-B08D-D7135B4A2B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798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AF27B-33E4-4FFF-B08D-D7135B4A2B8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358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7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9.wdp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10.jpe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17.jpeg"/><Relationship Id="rId18" Type="http://schemas.microsoft.com/office/2007/relationships/hdphoto" Target="../media/hdphoto10.wdp"/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12" Type="http://schemas.microsoft.com/office/2007/relationships/hdphoto" Target="../media/hdphoto7.wdp"/><Relationship Id="rId17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6" Type="http://schemas.microsoft.com/office/2007/relationships/hdphoto" Target="../media/hdphoto9.wdp"/><Relationship Id="rId20" Type="http://schemas.microsoft.com/office/2007/relationships/hdphoto" Target="../media/hdphoto11.wdp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11" Type="http://schemas.openxmlformats.org/officeDocument/2006/relationships/image" Target="../media/image16.jpeg"/><Relationship Id="rId5" Type="http://schemas.openxmlformats.org/officeDocument/2006/relationships/image" Target="../media/image13.png"/><Relationship Id="rId15" Type="http://schemas.openxmlformats.org/officeDocument/2006/relationships/image" Target="../media/image18.jpeg"/><Relationship Id="rId10" Type="http://schemas.microsoft.com/office/2007/relationships/hdphoto" Target="../media/hdphoto6.wdp"/><Relationship Id="rId19" Type="http://schemas.openxmlformats.org/officeDocument/2006/relationships/image" Target="../media/image20.jpeg"/><Relationship Id="rId4" Type="http://schemas.microsoft.com/office/2007/relationships/hdphoto" Target="../media/hdphoto3.wdp"/><Relationship Id="rId9" Type="http://schemas.openxmlformats.org/officeDocument/2006/relationships/image" Target="../media/image15.jpeg"/><Relationship Id="rId14" Type="http://schemas.microsoft.com/office/2007/relationships/hdphoto" Target="../media/hdphoto8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disk.yandex.ru/i/oAiEOI2XI2rfv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3" Type="http://schemas.microsoft.com/office/2007/relationships/hdphoto" Target="../media/hdphoto13.wdp"/><Relationship Id="rId7" Type="http://schemas.openxmlformats.org/officeDocument/2006/relationships/image" Target="../media/image26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4.wdp"/><Relationship Id="rId11" Type="http://schemas.openxmlformats.org/officeDocument/2006/relationships/image" Target="../media/image30.jpg"/><Relationship Id="rId5" Type="http://schemas.openxmlformats.org/officeDocument/2006/relationships/image" Target="../media/image25.jpeg"/><Relationship Id="rId10" Type="http://schemas.openxmlformats.org/officeDocument/2006/relationships/image" Target="../media/image29.jpg"/><Relationship Id="rId4" Type="http://schemas.openxmlformats.org/officeDocument/2006/relationships/image" Target="../media/image24.jpg"/><Relationship Id="rId9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5232" y="1678161"/>
            <a:ext cx="7338392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Болото </a:t>
            </a:r>
          </a:p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 его обитатели         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4005064"/>
            <a:ext cx="39808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Лойко И.Н., учитель биологии и химии МБОУ г. Иркутска </a:t>
            </a: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СОШ №10 им. П.А.Пономарева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89527" y="908720"/>
            <a:ext cx="597311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ОКРУЖАЮЩИЙ МИР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432487"/>
            <a:ext cx="4242048" cy="28209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515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780928"/>
            <a:ext cx="4432472" cy="368632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186011" y="5382216"/>
            <a:ext cx="528862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Самое прожорливое</a:t>
            </a:r>
          </a:p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Насекомое - стрекоза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2469" y="645716"/>
            <a:ext cx="77190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Стрекозы - одни из самых древних насекомых. Фасеточные глаза стрекоз состоят из маленьких глазков, которых насчитывается </a:t>
            </a:r>
            <a:r>
              <a:rPr lang="ru-RU" b="1" dirty="0">
                <a:solidFill>
                  <a:srgbClr val="FF0000"/>
                </a:solidFill>
              </a:rPr>
              <a:t>от 10 до 30 </a:t>
            </a:r>
            <a:r>
              <a:rPr lang="ru-RU" b="1" dirty="0" smtClean="0">
                <a:solidFill>
                  <a:srgbClr val="FF0000"/>
                </a:solidFill>
              </a:rPr>
              <a:t>тысяч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Они замечают добычу на расстоянии </a:t>
            </a:r>
            <a:r>
              <a:rPr lang="ru-RU" b="1" dirty="0">
                <a:solidFill>
                  <a:srgbClr val="FF0000"/>
                </a:solidFill>
              </a:rPr>
              <a:t>8 м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. Их глаза одновременно видят все, что происходит впереди, сзади и по бокам. Она то замирает в воздухе, то резко взмывает вверх или летит со скоростью автомобиля - </a:t>
            </a:r>
            <a:r>
              <a:rPr lang="ru-RU" b="1" dirty="0">
                <a:solidFill>
                  <a:srgbClr val="FF0000"/>
                </a:solidFill>
              </a:rPr>
              <a:t>90 км/ч.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Способна летать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без отдыха в течение нескольких часов.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42732" y="2715885"/>
            <a:ext cx="399593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Во время полета стрекозы производят </a:t>
            </a:r>
            <a:r>
              <a:rPr lang="ru-RU" b="1" dirty="0">
                <a:solidFill>
                  <a:srgbClr val="FF0000"/>
                </a:solidFill>
              </a:rPr>
              <a:t>крыльями 100-150 взмахов в секунду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. Жертвами стрекозы чаще всего становятся вредные для человека насекомые, например мухи. Стрекоза в состоянии съесть </a:t>
            </a:r>
            <a:r>
              <a:rPr lang="ru-RU" b="1" dirty="0">
                <a:solidFill>
                  <a:srgbClr val="FF0000"/>
                </a:solidFill>
              </a:rPr>
              <a:t>до 40, а то и больше мух в день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487901" y="47359"/>
            <a:ext cx="16946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Стрекоза</a:t>
            </a:r>
            <a:endParaRPr lang="ru-RU" sz="24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3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764704"/>
            <a:ext cx="7141290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124020" y="47359"/>
            <a:ext cx="24224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Глаз стрекозы</a:t>
            </a:r>
            <a:endParaRPr lang="ru-RU" sz="24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13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30434" y="47359"/>
            <a:ext cx="24096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Знаете ли Вы?</a:t>
            </a:r>
            <a:endParaRPr lang="ru-RU" sz="24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450538"/>
            <a:ext cx="49685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У болота есть свой дух-хранитель, хозяин. Славяне называли его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болотняником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. Его жена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болотяница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, наполовину девушка, наполовину лягушка, сидит в кувшинке и горько плачет. Кто её утешит, того она утопит.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196" name="Picture 4" descr="http://img1.liveinternet.ru/images/attach/c/3/76/26/76026079_large_vodyano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85" y="2097979"/>
            <a:ext cx="3999625" cy="41475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774368"/>
            <a:ext cx="2691292" cy="39461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83969" y="4699228"/>
            <a:ext cx="44122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 Кикимора болотная -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злой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, болотный дух. Близкая подруга лешего 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. Любит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  наряжаться в меха 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и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вплетает в волосы лесные и болотные растения.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Ворует детей.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36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0" r="25758"/>
          <a:stretch/>
        </p:blipFill>
        <p:spPr>
          <a:xfrm>
            <a:off x="539552" y="998418"/>
            <a:ext cx="3310182" cy="437644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130434" y="47359"/>
            <a:ext cx="24096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Знаете ли Вы?</a:t>
            </a:r>
            <a:endParaRPr lang="ru-RU" sz="24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79912" y="832147"/>
            <a:ext cx="496855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В недрах болот удерживается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 11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500 км3 пресной воды. Это в пять раз больше, чем во всех реках мира (2 100 км3), и почти половина объема воды Байкала (23 000 км³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)!</a:t>
            </a:r>
          </a:p>
          <a:p>
            <a:pPr marL="342900" indent="-342900">
              <a:buFont typeface="+mj-lt"/>
              <a:buAutoNum type="arabicPeriod"/>
            </a:pP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Первые болота на нашей планете возникли около 400 млн лет назад. 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Болота — это еще и аккумуляторы солнечной энергии. Она спрессовывается там в виде торфа.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3953" y="5771960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chemeClr val="accent1">
                    <a:lumMod val="50000"/>
                  </a:schemeClr>
                </a:solidFill>
              </a:rPr>
              <a:t>Тельматолог – ученый, изучающий болота.</a:t>
            </a:r>
            <a:endParaRPr lang="ru-RU" sz="2400" b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96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148064" y="74302"/>
            <a:ext cx="24096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Знаете ли Вы?</a:t>
            </a:r>
            <a:endParaRPr lang="ru-RU" sz="24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991" y="2831603"/>
            <a:ext cx="5174101" cy="3581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04" y="404663"/>
            <a:ext cx="2728925" cy="4105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378221" y="620688"/>
            <a:ext cx="52676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Нашла подтверждение легенда </a:t>
            </a:r>
            <a:r>
              <a:rPr lang="ru-RU" b="1" dirty="0">
                <a:solidFill>
                  <a:srgbClr val="FF0000"/>
                </a:solidFill>
              </a:rPr>
              <a:t>о смелом русском крестьянине Иване Сусанине,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который завел польское войско в болото и тем самым спас Россию от разорения.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Археологи обнаружили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сотни человеческих останков и 40 нательных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крестов солдат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войска Речи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Посполитой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08781" y="4489920"/>
            <a:ext cx="3312369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Один из крестиков выполнен в традиции православной церкви и, скорее всего, украшал грудь героического сельчанина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Так болото выдало людям еще одну свою тайну.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119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433797"/>
            <a:ext cx="3056803" cy="407573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779912" y="1124744"/>
            <a:ext cx="47645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Все обходят это место,</a:t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Здесь земля как будто тесто</a:t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Здесь осока, кочки, мхи</a:t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Нет опоры для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ноги (…?)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 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99" b="13775"/>
          <a:stretch/>
        </p:blipFill>
        <p:spPr bwMode="auto">
          <a:xfrm>
            <a:off x="611560" y="3284983"/>
            <a:ext cx="8043728" cy="3148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472672" y="2823319"/>
            <a:ext cx="213391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кроссворд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15125" y="760449"/>
            <a:ext cx="309411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Отгадай загадку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24397" y="47359"/>
            <a:ext cx="20217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Отгадай-ка</a:t>
            </a:r>
            <a:endParaRPr lang="ru-RU" sz="24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65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ВНИМАНИЕ!</a:t>
            </a:r>
            <a:br>
              <a:rPr lang="ru-RU" b="1" dirty="0" smtClean="0"/>
            </a:br>
            <a:r>
              <a:rPr lang="ru-RU" b="1" dirty="0" smtClean="0"/>
              <a:t>ПРАВИЛЬНЫЕ</a:t>
            </a:r>
            <a:br>
              <a:rPr lang="ru-RU" b="1" dirty="0" smtClean="0"/>
            </a:br>
            <a:r>
              <a:rPr lang="ru-RU" b="1" dirty="0" smtClean="0"/>
              <a:t>ОТВЕТЫ!</a:t>
            </a:r>
            <a:endParaRPr lang="ru-RU" b="1" dirty="0"/>
          </a:p>
        </p:txBody>
      </p:sp>
      <p:pic>
        <p:nvPicPr>
          <p:cNvPr id="4" name="Picture 2" descr="C:\Users\Uzer\Desktop\болото\Boloto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17032"/>
            <a:ext cx="3589323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70434" y="299623"/>
            <a:ext cx="38715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1. БОЛОТО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7091" y="3441774"/>
            <a:ext cx="7665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2.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84" y="1183978"/>
            <a:ext cx="3803958" cy="2389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5261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602976"/>
            <a:ext cx="1905000" cy="14287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71600" y="1916832"/>
            <a:ext cx="7416824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</a:t>
            </a:r>
          </a:p>
          <a:p>
            <a:pPr algn="ctr"/>
            <a:r>
              <a:rPr lang="ru-RU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</a:t>
            </a:r>
          </a:p>
          <a:p>
            <a:pPr algn="ctr"/>
            <a: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Внимание!</a:t>
            </a:r>
            <a:endParaRPr lang="ru-RU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92"/>
          <a:stretch/>
        </p:blipFill>
        <p:spPr>
          <a:xfrm>
            <a:off x="762000" y="4941168"/>
            <a:ext cx="7620000" cy="12255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47" b="35106"/>
          <a:stretch/>
        </p:blipFill>
        <p:spPr>
          <a:xfrm>
            <a:off x="736492" y="764704"/>
            <a:ext cx="7620000" cy="1353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5948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4597" y="764704"/>
            <a:ext cx="75425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Я целый час болотом занялся.</a:t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Там белоус торчит, как щетка жесткий;</a:t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Там точно пруд зеленый разлился;</a:t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Лягушка,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</a:rPr>
              <a:t>взгромоздясь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, как на подмостки,</a:t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На старый пень, торчащий из воды,</a:t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На солнце нежится и дремлет... 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(А.Н.Майков)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852936"/>
            <a:ext cx="4896544" cy="364028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503854" y="87015"/>
            <a:ext cx="17011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Из поэзии</a:t>
            </a:r>
            <a:endParaRPr lang="ru-RU" sz="24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Lyagushki-pticy-i-drugi-zvuki-na-bolote(muzofon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08304" y="3429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66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5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884312"/>
            <a:ext cx="7416824" cy="5577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39552" y="404664"/>
            <a:ext cx="3816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Болото, Васильев Ф. А., Русский музей, 1872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292080" y="47359"/>
            <a:ext cx="22733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Из искусства</a:t>
            </a:r>
            <a:endParaRPr lang="ru-RU" sz="24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Zvuki-Prirody-Na-bolote(muzofon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47664" y="111441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32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34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764704"/>
            <a:ext cx="77048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>
                <a:solidFill>
                  <a:schemeClr val="accent1">
                    <a:lumMod val="50000"/>
                  </a:schemeClr>
                </a:solidFill>
              </a:rPr>
              <a:t>Болото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– природное сообщество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Образуются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болота в низинах,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где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скапливается и застаивается вода,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а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также на месте бывших озёр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при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их зарастании.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21797" y="47359"/>
            <a:ext cx="31357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Что такое </a:t>
            </a:r>
            <a:r>
              <a:rPr lang="ru-RU" sz="24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болото?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35468" y="2412177"/>
            <a:ext cx="467307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Образование болот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034360" y="3092907"/>
            <a:ext cx="32496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заболачивание почвы 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4810577" y="3092907"/>
            <a:ext cx="31470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зарастание  водоёмов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739836"/>
            <a:ext cx="3708412" cy="24290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633" y="3739835"/>
            <a:ext cx="3797807" cy="2417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Выгнутая влево стрелка 10"/>
          <p:cNvSpPr/>
          <p:nvPr/>
        </p:nvSpPr>
        <p:spPr>
          <a:xfrm>
            <a:off x="683568" y="2803862"/>
            <a:ext cx="1152128" cy="1132537"/>
          </a:xfrm>
          <a:prstGeom prst="curved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Выгнутая вправо стрелка 11"/>
          <p:cNvSpPr/>
          <p:nvPr/>
        </p:nvSpPr>
        <p:spPr>
          <a:xfrm>
            <a:off x="7268582" y="2780928"/>
            <a:ext cx="1263858" cy="1132537"/>
          </a:xfrm>
          <a:prstGeom prst="curved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934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88024" y="46029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Виды болот</a:t>
            </a:r>
            <a:endParaRPr lang="ru-RU" sz="24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76" y="449517"/>
            <a:ext cx="3602415" cy="2405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769733" y="2751591"/>
            <a:ext cx="212910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низинное</a:t>
            </a:r>
            <a:endParaRPr lang="ru-RU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743585"/>
            <a:ext cx="3850280" cy="5185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6356843" y="5840955"/>
            <a:ext cx="217559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верховое</a:t>
            </a:r>
            <a:endParaRPr lang="ru-RU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74" name="Picture 2" descr="http://vitbichi.vitebsk.biz/foto/35/1989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49"/>
          <a:stretch/>
        </p:blipFill>
        <p:spPr bwMode="auto">
          <a:xfrm>
            <a:off x="769733" y="3480402"/>
            <a:ext cx="3446821" cy="23770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887798" y="5802223"/>
            <a:ext cx="276069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переходное</a:t>
            </a:r>
            <a:endParaRPr lang="ru-RU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276860"/>
            <a:ext cx="2381250" cy="1724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2526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43780" y="47359"/>
            <a:ext cx="26965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Растительность</a:t>
            </a:r>
            <a:endParaRPr lang="ru-RU" sz="24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122" name="Picture 2" descr="http://upload.wikimedia.org/wikipedia/commons/thumb/a/a7/Blokkebaer.jpg/170px-Blokkebaer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52397"/>
            <a:ext cx="1870591" cy="13204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upload.wikimedia.org/wikipedia/commons/thumb/6/6a/Cowberry.jpg/200px-Cowberry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59" y="1856234"/>
            <a:ext cx="1905000" cy="1428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im7-tub-ru.yandex.net/i?id=489427335-61-72&amp;n=21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64" y="3296983"/>
            <a:ext cx="1905000" cy="1428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img-fotki.yandex.ru/get/53/olg1994.8/0_16240_e488a525_XL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86" y="4797152"/>
            <a:ext cx="1887796" cy="14158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ttp://upload.wikimedia.org/wikipedia/commons/thumb/4/4b/Drosera_intermedia0.jpg/220px-Drosera_intermedia0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178" y="836712"/>
            <a:ext cx="2325457" cy="17440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Sphagnum fallax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116" y="2780928"/>
            <a:ext cx="2301579" cy="15372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http://img0.liveinternet.ru/images/attach/c/4/78/857/78857276_3347825_BAGYLNIK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180" y="4543022"/>
            <a:ext cx="2301579" cy="16768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0" name="Picture 20" descr="Осока мохнатая"/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243197"/>
            <a:ext cx="2524125" cy="18954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2" name="Picture 22" descr="http://img-fotki.yandex.ru/get/4907/ekoasio.2/0_4d370_a8203196_XL"/>
          <p:cNvPicPr>
            <a:picLocks noChangeAspect="1" noChangeArrowheads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420" y="791809"/>
            <a:ext cx="2327253" cy="32581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60812" y="1588150"/>
            <a:ext cx="1524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голубика</a:t>
            </a:r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011923" y="3100318"/>
            <a:ext cx="1524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брусника</a:t>
            </a:r>
            <a:endParaRPr lang="ru-RU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041042" y="4541067"/>
            <a:ext cx="1524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клюква</a:t>
            </a:r>
            <a:endParaRPr lang="ru-RU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070880" y="6104128"/>
            <a:ext cx="1524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морошка</a:t>
            </a:r>
            <a:endParaRPr lang="ru-RU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547972" y="3518266"/>
            <a:ext cx="1524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пушица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74546" y="6028333"/>
            <a:ext cx="1524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осока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04178" y="2422865"/>
            <a:ext cx="1524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росянка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16116" y="4173690"/>
            <a:ext cx="1524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сфагнум</a:t>
            </a:r>
            <a:endParaRPr lang="ru-RU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6204180" y="6124015"/>
            <a:ext cx="1524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багульник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01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88024" y="46029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Росянка (видео)</a:t>
            </a:r>
            <a:endParaRPr lang="ru-RU" sz="24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5877272"/>
            <a:ext cx="4677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hlinkClick r:id="rId2"/>
              </a:rPr>
              <a:t>https://</a:t>
            </a:r>
            <a:r>
              <a:rPr lang="en-US" b="1" dirty="0" smtClean="0">
                <a:hlinkClick r:id="rId2"/>
              </a:rPr>
              <a:t>disk.yandex.ru/i/oAiEOI2XI2rfvg</a:t>
            </a:r>
            <a:r>
              <a:rPr lang="ru-RU" b="1" dirty="0" smtClean="0"/>
              <a:t>  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455" y="936970"/>
            <a:ext cx="6912768" cy="492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89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34200" y="47359"/>
            <a:ext cx="18020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Животные</a:t>
            </a:r>
            <a:endParaRPr lang="ru-RU" sz="24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764704"/>
            <a:ext cx="74168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Европейская болотная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черепаха.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Различные виды жаб, лягушек.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Комары, клещи и прочие насекомые.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Лоси, еноты, выдры, норки, ондатры.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Птицы (журавли, куропатки, цапли, кулики, чибисы, утки, камышницы и проч.)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936" y="3073028"/>
            <a:ext cx="5652120" cy="3315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2403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239" y="2186183"/>
            <a:ext cx="1574144" cy="199719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2625464"/>
            <a:ext cx="1987540" cy="1307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http://im7-tub-ru.yandex.net/i?id=328591673-15-72&amp;n=21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356992"/>
            <a:ext cx="2061349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476672"/>
            <a:ext cx="3295780" cy="2216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236086" y="2555612"/>
            <a:ext cx="1524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выдра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200" y="902002"/>
            <a:ext cx="1495425" cy="2057400"/>
          </a:xfrm>
          <a:prstGeom prst="rect">
            <a:avLst/>
          </a:prstGeom>
        </p:spPr>
      </p:pic>
      <p:pic>
        <p:nvPicPr>
          <p:cNvPr id="6146" name="Picture 2" descr="http://clipgo.ru/content/img/originals/20-08-10-dva0002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775978"/>
            <a:ext cx="2865511" cy="19028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68133" y="2508418"/>
            <a:ext cx="1524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комар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3841470"/>
            <a:ext cx="3295780" cy="24600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2233082" y="3472138"/>
            <a:ext cx="1524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медведь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043986" y="6116869"/>
            <a:ext cx="1524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цапля</a:t>
            </a:r>
            <a:endParaRPr lang="ru-RU" b="1" dirty="0"/>
          </a:p>
        </p:txBody>
      </p:sp>
      <p:sp>
        <p:nvSpPr>
          <p:cNvPr id="7" name="AutoShape 6" descr="http://www.floranimal.ru/gallery/big/274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http://www.floranimal.ru/gallery/big/2746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0" descr="http://www.floranimal.ru/gallery/big/2746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757311"/>
            <a:ext cx="3148287" cy="23595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5561593" y="3426839"/>
            <a:ext cx="1524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кулик</a:t>
            </a:r>
            <a:endParaRPr lang="ru-RU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434200" y="47359"/>
            <a:ext cx="18020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Животные</a:t>
            </a:r>
            <a:endParaRPr lang="ru-RU" sz="24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952425" y="2987660"/>
            <a:ext cx="1838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жук-плавунец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5627862" y="2987659"/>
            <a:ext cx="1524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водомерка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70206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579</TotalTime>
  <Words>442</Words>
  <Application>Microsoft Office PowerPoint</Application>
  <PresentationFormat>Экран (4:3)</PresentationFormat>
  <Paragraphs>75</Paragraphs>
  <Slides>17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Остин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ВНИМАНИЕ! ПРАВИЛЬНЫЕ ОТВЕТЫ!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Uzer</dc:creator>
  <cp:lastModifiedBy>Учитель</cp:lastModifiedBy>
  <cp:revision>97</cp:revision>
  <dcterms:created xsi:type="dcterms:W3CDTF">2013-04-15T07:48:09Z</dcterms:created>
  <dcterms:modified xsi:type="dcterms:W3CDTF">2024-03-11T14:33:58Z</dcterms:modified>
</cp:coreProperties>
</file>