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1" r:id="rId2"/>
    <p:sldId id="274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FF3399"/>
    <a:srgbClr val="009900"/>
    <a:srgbClr val="FF0066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t="-10000" r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428604"/>
            <a:ext cx="72152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  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Презентация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к уроку по учебному предмету «Физическая культура» в 8-ом классе 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на тему: 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«Самоконтроль при занятиях физическими упражнениями»</a:t>
            </a: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7686" y="5643578"/>
            <a:ext cx="46682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Автор: </a:t>
            </a:r>
            <a:r>
              <a:rPr lang="ru-RU" sz="2400" b="1" dirty="0" smtClean="0">
                <a:latin typeface="Monotype Corsiva" pitchFamily="66" charset="0"/>
              </a:rPr>
              <a:t>Боровская Лариса Михайловна</a:t>
            </a:r>
          </a:p>
          <a:p>
            <a:r>
              <a:rPr lang="ru-RU" sz="2400" b="1" dirty="0" smtClean="0">
                <a:latin typeface="Monotype Corsiva" pitchFamily="66" charset="0"/>
              </a:rPr>
              <a:t>учитель физической культуры</a:t>
            </a:r>
          </a:p>
          <a:p>
            <a:r>
              <a:rPr lang="ru-RU" sz="2400" b="1" dirty="0" smtClean="0">
                <a:latin typeface="Monotype Corsiva" pitchFamily="66" charset="0"/>
              </a:rPr>
              <a:t>МАОУ СОШ № 213 «Открытие»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5" name="Рисунок 4" descr="и-ущий-че-овек-3740429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7212" t="9285" r="2644" b="14596"/>
          <a:stretch>
            <a:fillRect/>
          </a:stretch>
        </p:blipFill>
        <p:spPr>
          <a:xfrm>
            <a:off x="0" y="2643182"/>
            <a:ext cx="4306189" cy="3857628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5214942" y="2786058"/>
            <a:ext cx="3725294" cy="2428892"/>
            <a:chOff x="5214942" y="2786058"/>
            <a:chExt cx="3725294" cy="2428892"/>
          </a:xfrm>
        </p:grpSpPr>
        <p:pic>
          <p:nvPicPr>
            <p:cNvPr id="9" name="Рисунок 8" descr="1512009340_1881.bloknot_i_ruchka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14942" y="2786058"/>
              <a:ext cx="3725294" cy="2428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20208967">
              <a:off x="5733501" y="3727593"/>
              <a:ext cx="9236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Mistral" pitchFamily="66" charset="0"/>
                </a:rPr>
                <a:t>25 апреля</a:t>
              </a:r>
            </a:p>
            <a:p>
              <a:r>
                <a:rPr lang="ru-RU" dirty="0" err="1" smtClean="0">
                  <a:latin typeface="Mistral" pitchFamily="66" charset="0"/>
                </a:rPr>
                <a:t>чсс</a:t>
              </a:r>
              <a:r>
                <a:rPr lang="ru-RU" dirty="0" smtClean="0">
                  <a:latin typeface="Mistral" pitchFamily="66" charset="0"/>
                </a:rPr>
                <a:t> = 102</a:t>
              </a:r>
              <a:endParaRPr lang="ru-RU" dirty="0">
                <a:latin typeface="Mistral" pitchFamily="66" charset="0"/>
              </a:endParaRPr>
            </a:p>
          </p:txBody>
        </p:sp>
      </p:grpSp>
      <p:pic>
        <p:nvPicPr>
          <p:cNvPr id="8" name="Рисунок 7" descr="Рисунок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1470" y="-24"/>
            <a:ext cx="2038485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0"/>
            <a:ext cx="8624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</a:rPr>
              <a:t>Показатель жизненной    ёмкости лёгких (ЖЕЛ)</a:t>
            </a:r>
            <a:endParaRPr lang="ru-RU" sz="3200" b="1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571480"/>
            <a:ext cx="45720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 smtClean="0"/>
              <a:t>измеряется  с помощью специально прибора  </a:t>
            </a:r>
            <a:r>
              <a:rPr lang="ru-RU" sz="2300" b="1" dirty="0" smtClean="0">
                <a:solidFill>
                  <a:srgbClr val="C00000"/>
                </a:solidFill>
              </a:rPr>
              <a:t>спирометра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1500174"/>
            <a:ext cx="14287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/>
              <a:t>Частота дыхания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4546" y="1500174"/>
            <a:ext cx="236635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00" dirty="0" smtClean="0"/>
              <a:t>в покое</a:t>
            </a:r>
          </a:p>
          <a:p>
            <a:pPr algn="ctr"/>
            <a:r>
              <a:rPr lang="ru-RU" sz="2300" dirty="0" smtClean="0"/>
              <a:t>14-16 раз в 1 мин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1538" y="2428868"/>
            <a:ext cx="33920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dirty="0" smtClean="0"/>
              <a:t>при физической нагрузке</a:t>
            </a:r>
          </a:p>
          <a:p>
            <a:r>
              <a:rPr lang="ru-RU" sz="2300" dirty="0" smtClean="0"/>
              <a:t>увеличивается в 2-3 раза</a:t>
            </a:r>
          </a:p>
        </p:txBody>
      </p:sp>
      <p:cxnSp>
        <p:nvCxnSpPr>
          <p:cNvPr id="11" name="Прямая со стрелкой 10"/>
          <p:cNvCxnSpPr>
            <a:stCxn id="7" idx="3"/>
            <a:endCxn id="8" idx="1"/>
          </p:cNvCxnSpPr>
          <p:nvPr/>
        </p:nvCxnSpPr>
        <p:spPr>
          <a:xfrm>
            <a:off x="1857356" y="1900284"/>
            <a:ext cx="357190" cy="1588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7" idx="3"/>
            <a:endCxn id="9" idx="0"/>
          </p:cNvCxnSpPr>
          <p:nvPr/>
        </p:nvCxnSpPr>
        <p:spPr>
          <a:xfrm>
            <a:off x="1857356" y="1900284"/>
            <a:ext cx="910223" cy="528584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5720" y="3357562"/>
            <a:ext cx="428628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i="1" dirty="0" smtClean="0"/>
              <a:t>После нагрузки частота дыхания возвращается </a:t>
            </a:r>
            <a:r>
              <a:rPr lang="ru-RU" sz="2300" i="1" dirty="0" smtClean="0">
                <a:solidFill>
                  <a:srgbClr val="C00000"/>
                </a:solidFill>
              </a:rPr>
              <a:t>к норме </a:t>
            </a:r>
          </a:p>
          <a:p>
            <a:pPr algn="ctr"/>
            <a:r>
              <a:rPr lang="ru-RU" sz="2300" i="1" dirty="0" smtClean="0"/>
              <a:t>через 8-10 мин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2910" y="4500570"/>
            <a:ext cx="33575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i="1" dirty="0" smtClean="0">
                <a:solidFill>
                  <a:srgbClr val="C00000"/>
                </a:solidFill>
              </a:rPr>
              <a:t>Дыхательный цикл </a:t>
            </a:r>
            <a:r>
              <a:rPr lang="ru-RU" sz="2300" i="1" dirty="0" smtClean="0"/>
              <a:t>– </a:t>
            </a:r>
          </a:p>
          <a:p>
            <a:pPr algn="ctr"/>
            <a:r>
              <a:rPr lang="ru-RU" sz="2300" i="1" dirty="0" smtClean="0"/>
              <a:t>один вдох и один выдох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720" y="5357826"/>
            <a:ext cx="442915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i="1" dirty="0" smtClean="0"/>
              <a:t>Частоту дыхания до нагрузки и после нагрузки подсчитывают </a:t>
            </a:r>
            <a:r>
              <a:rPr lang="ru-RU" sz="2300" i="1" dirty="0" smtClean="0">
                <a:solidFill>
                  <a:srgbClr val="C00000"/>
                </a:solidFill>
              </a:rPr>
              <a:t>за 30 сек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28596" y="3284536"/>
            <a:ext cx="4000528" cy="1588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4786314" y="500042"/>
            <a:ext cx="2571768" cy="785818"/>
            <a:chOff x="5143504" y="500042"/>
            <a:chExt cx="2143140" cy="785818"/>
          </a:xfrm>
        </p:grpSpPr>
        <p:sp>
          <p:nvSpPr>
            <p:cNvPr id="23" name="Прямоугольник с одним вырезанным скругленным углом 22"/>
            <p:cNvSpPr/>
            <p:nvPr/>
          </p:nvSpPr>
          <p:spPr>
            <a:xfrm>
              <a:off x="5357818" y="857232"/>
              <a:ext cx="1928826" cy="428628"/>
            </a:xfrm>
            <a:prstGeom prst="snipRoundRect">
              <a:avLst>
                <a:gd name="adj1" fmla="val 16667"/>
                <a:gd name="adj2" fmla="val 50000"/>
              </a:avLst>
            </a:prstGeom>
            <a:solidFill>
              <a:srgbClr val="FFFF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Проверь себя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24" name="Рисунок 23" descr="news-sc569-vaznoe2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43504" y="500042"/>
              <a:ext cx="530845" cy="785818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4929190" y="1285860"/>
            <a:ext cx="371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Проба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 задержкой дыхания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15206" y="3000372"/>
            <a:ext cx="147361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00" dirty="0" smtClean="0"/>
              <a:t>на выдохе</a:t>
            </a:r>
          </a:p>
          <a:p>
            <a:pPr algn="ctr"/>
            <a:r>
              <a:rPr lang="ru-RU" sz="2300" dirty="0" smtClean="0"/>
              <a:t>40-60 сек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00628" y="3000372"/>
            <a:ext cx="134684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00" dirty="0" smtClean="0"/>
              <a:t>на вдохе</a:t>
            </a:r>
          </a:p>
          <a:p>
            <a:pPr algn="ctr"/>
            <a:r>
              <a:rPr lang="ru-RU" sz="2300" dirty="0" smtClean="0"/>
              <a:t>40-90 сек</a:t>
            </a:r>
          </a:p>
        </p:txBody>
      </p:sp>
      <p:cxnSp>
        <p:nvCxnSpPr>
          <p:cNvPr id="29" name="Прямая со стрелкой 28"/>
          <p:cNvCxnSpPr>
            <a:stCxn id="34" idx="2"/>
            <a:endCxn id="27" idx="3"/>
          </p:cNvCxnSpPr>
          <p:nvPr/>
        </p:nvCxnSpPr>
        <p:spPr>
          <a:xfrm rot="5400000">
            <a:off x="6352152" y="2941903"/>
            <a:ext cx="453900" cy="463259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34" idx="2"/>
            <a:endCxn id="26" idx="1"/>
          </p:cNvCxnSpPr>
          <p:nvPr/>
        </p:nvCxnSpPr>
        <p:spPr>
          <a:xfrm rot="16200000" flipH="1">
            <a:off x="6786018" y="2971294"/>
            <a:ext cx="453900" cy="404475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643438" y="2500306"/>
            <a:ext cx="433458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00" b="1" i="1" dirty="0" smtClean="0"/>
              <a:t>показатель хорошего здоровья</a:t>
            </a:r>
          </a:p>
        </p:txBody>
      </p:sp>
      <p:cxnSp>
        <p:nvCxnSpPr>
          <p:cNvPr id="43" name="Прямая со стрелкой 42"/>
          <p:cNvCxnSpPr>
            <a:stCxn id="25" idx="2"/>
            <a:endCxn id="34" idx="0"/>
          </p:cNvCxnSpPr>
          <p:nvPr/>
        </p:nvCxnSpPr>
        <p:spPr>
          <a:xfrm rot="16200000" flipH="1">
            <a:off x="6668485" y="2358059"/>
            <a:ext cx="260339" cy="241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6" name="Рисунок 45" descr="kak-bystro-ne-ik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607" y="3786190"/>
            <a:ext cx="4048673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0"/>
            <a:ext cx="7551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</a:rPr>
              <a:t>Частота сердечных        сокращений (ЧСС)</a:t>
            </a:r>
            <a:endParaRPr lang="ru-RU" sz="3200" b="1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500042"/>
            <a:ext cx="42862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/>
              <a:t>показатель состояния </a:t>
            </a:r>
          </a:p>
          <a:p>
            <a:pPr algn="ctr"/>
            <a:r>
              <a:rPr lang="ru-RU" sz="2300" b="1" dirty="0" err="1" smtClean="0"/>
              <a:t>сердечно-сосудистой</a:t>
            </a:r>
            <a:r>
              <a:rPr lang="ru-RU" sz="2300" b="1" dirty="0" smtClean="0"/>
              <a:t> системы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662" y="1571612"/>
            <a:ext cx="31869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00" b="1" i="1" dirty="0" smtClean="0"/>
              <a:t>ЧСС (пульс) </a:t>
            </a:r>
          </a:p>
          <a:p>
            <a:pPr algn="ctr"/>
            <a:r>
              <a:rPr lang="ru-RU" sz="2300" i="1" dirty="0" smtClean="0"/>
              <a:t>можно подсчитывать: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2500306"/>
            <a:ext cx="4286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 тремя пальцами на запястье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большим и указательным пальцами на шее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кончиками пальцев на виске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ладонью к груди в области сердца</a:t>
            </a:r>
            <a:endParaRPr lang="ru-RU" sz="2000" dirty="0"/>
          </a:p>
        </p:txBody>
      </p:sp>
      <p:pic>
        <p:nvPicPr>
          <p:cNvPr id="6" name="Рисунок 5" descr="image00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EDEEF0"/>
              </a:clrFrom>
              <a:clrTo>
                <a:srgbClr val="EDEEF0">
                  <a:alpha val="0"/>
                </a:srgbClr>
              </a:clrTo>
            </a:clrChange>
            <a:lum bright="10000"/>
          </a:blip>
          <a:srcRect b="18918"/>
          <a:stretch>
            <a:fillRect/>
          </a:stretch>
        </p:blipFill>
        <p:spPr>
          <a:xfrm>
            <a:off x="0" y="4325560"/>
            <a:ext cx="4482334" cy="18895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29190" y="500042"/>
            <a:ext cx="35719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i="1" dirty="0" smtClean="0"/>
              <a:t>Чем физическая нагрузка больше, тем пульс чаще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3438" y="1285860"/>
            <a:ext cx="4429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100-120</a:t>
            </a:r>
            <a:r>
              <a:rPr lang="ru-RU" sz="2000" dirty="0" smtClean="0"/>
              <a:t> уд./мин - легкая нагрузка</a:t>
            </a:r>
          </a:p>
          <a:p>
            <a:r>
              <a:rPr lang="ru-RU" sz="2000" b="1" dirty="0" smtClean="0"/>
              <a:t>130-150</a:t>
            </a:r>
            <a:r>
              <a:rPr lang="ru-RU" sz="2000" dirty="0" smtClean="0"/>
              <a:t> уд./мин  - средняя нагрузка</a:t>
            </a:r>
          </a:p>
          <a:p>
            <a:r>
              <a:rPr lang="ru-RU" sz="2000" b="1" dirty="0" smtClean="0"/>
              <a:t>160-190 и более </a:t>
            </a:r>
            <a:r>
              <a:rPr lang="ru-RU" sz="2000" dirty="0" smtClean="0"/>
              <a:t>уд./мин  - при интенсивных скоростных упражнениях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3504" y="2786058"/>
            <a:ext cx="314327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i="1" dirty="0" smtClean="0"/>
              <a:t>После нагрузки пульс восстанавливается </a:t>
            </a:r>
          </a:p>
          <a:p>
            <a:pPr algn="ctr"/>
            <a:r>
              <a:rPr lang="ru-RU" sz="2300" b="1" i="1" dirty="0" smtClean="0"/>
              <a:t>через 5-10 мин</a:t>
            </a:r>
          </a:p>
        </p:txBody>
      </p:sp>
      <p:pic>
        <p:nvPicPr>
          <p:cNvPr id="10" name="Рисунок 9" descr="1492002754_4046352_-1024x768.jpg"/>
          <p:cNvPicPr>
            <a:picLocks noChangeAspect="1"/>
          </p:cNvPicPr>
          <p:nvPr/>
        </p:nvPicPr>
        <p:blipFill>
          <a:blip r:embed="rId3"/>
          <a:srcRect t="5128" b="7692"/>
          <a:stretch>
            <a:fillRect/>
          </a:stretch>
        </p:blipFill>
        <p:spPr>
          <a:xfrm>
            <a:off x="5000628" y="3929066"/>
            <a:ext cx="371477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2132" y="0"/>
            <a:ext cx="2571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Подсчет пульса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786314" y="571480"/>
          <a:ext cx="4064000" cy="5831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16000"/>
                <a:gridCol w="1016000"/>
                <a:gridCol w="1016000"/>
                <a:gridCol w="1016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пульс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пульс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за 10 с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за 1 мин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за 10 с</a:t>
                      </a: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за 1 мин</a:t>
                      </a: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60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23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138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11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66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24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144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72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25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150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78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26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156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14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84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27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162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15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90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28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168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16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96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29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174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17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102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30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180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18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108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31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186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19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114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32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192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120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33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198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21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126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34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204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22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132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35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210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214282" y="428604"/>
            <a:ext cx="2571768" cy="785818"/>
            <a:chOff x="5143504" y="500042"/>
            <a:chExt cx="2143140" cy="785818"/>
          </a:xfrm>
        </p:grpSpPr>
        <p:sp>
          <p:nvSpPr>
            <p:cNvPr id="5" name="Прямоугольник с одним вырезанным скругленным углом 4"/>
            <p:cNvSpPr/>
            <p:nvPr/>
          </p:nvSpPr>
          <p:spPr>
            <a:xfrm>
              <a:off x="5357818" y="857232"/>
              <a:ext cx="1928826" cy="428628"/>
            </a:xfrm>
            <a:prstGeom prst="snipRoundRect">
              <a:avLst>
                <a:gd name="adj1" fmla="val 16667"/>
                <a:gd name="adj2" fmla="val 50000"/>
              </a:avLst>
            </a:prstGeom>
            <a:solidFill>
              <a:srgbClr val="FFFF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Проверь себя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6" name="Рисунок 5" descr="news-sc569-vaznoe2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43504" y="500042"/>
              <a:ext cx="530845" cy="785818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714348" y="142852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Проба с приседаниями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1285860"/>
            <a:ext cx="435771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i="1" dirty="0" smtClean="0"/>
              <a:t>Вначале измерить пульс, затем выполните 20 приседаний в темпе – 1 приседание в секунду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1538" y="2500306"/>
            <a:ext cx="289111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i="1" dirty="0" smtClean="0"/>
              <a:t>Восстановление ЧСС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720" y="2857496"/>
            <a:ext cx="442915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300" dirty="0" smtClean="0"/>
              <a:t> 3 мин - хорошее </a:t>
            </a:r>
          </a:p>
          <a:p>
            <a:pPr>
              <a:buFont typeface="Wingdings" pitchFamily="2" charset="2"/>
              <a:buChar char="ü"/>
            </a:pPr>
            <a:r>
              <a:rPr lang="ru-RU" sz="2300" dirty="0" smtClean="0"/>
              <a:t> 4-5 мин - удовлетворительное </a:t>
            </a:r>
          </a:p>
          <a:p>
            <a:pPr>
              <a:buFont typeface="Wingdings" pitchFamily="2" charset="2"/>
              <a:buChar char="ü"/>
            </a:pPr>
            <a:r>
              <a:rPr lang="ru-RU" sz="2300" dirty="0" smtClean="0"/>
              <a:t> 6 мин - неудовлетворительное</a:t>
            </a:r>
            <a:endParaRPr lang="ru-RU" sz="2300" dirty="0"/>
          </a:p>
        </p:txBody>
      </p:sp>
      <p:pic>
        <p:nvPicPr>
          <p:cNvPr id="13" name="Рисунок 12" descr="prisedan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3064" b="3065"/>
          <a:stretch>
            <a:fillRect/>
          </a:stretch>
        </p:blipFill>
        <p:spPr>
          <a:xfrm>
            <a:off x="500034" y="3938512"/>
            <a:ext cx="3929090" cy="2532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0"/>
            <a:ext cx="7829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</a:rPr>
              <a:t>Показатели физической подготовленности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58" y="1142984"/>
            <a:ext cx="217559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i="1" dirty="0" smtClean="0"/>
              <a:t>Подтягивание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8558" y="1500174"/>
            <a:ext cx="3599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юноши - на высокой перекладине</a:t>
            </a:r>
          </a:p>
          <a:p>
            <a:r>
              <a:rPr lang="ru-RU" dirty="0" smtClean="0"/>
              <a:t>девушки – на низкой перекладине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2071678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При каждом подтягивании подбородок должен быть выше уровня перекладины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2928934"/>
            <a:ext cx="34503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i="1" dirty="0" smtClean="0"/>
              <a:t>Прыжок в длину с места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3357562"/>
            <a:ext cx="4357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Прыгнуть вперед и приземлиться на обе ноги. Результат определяется по ближней к линии старта отметки следа с точностью до 5 см. Выполняется 3 попытки, зачет – по лучшей из них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5072074"/>
            <a:ext cx="283443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i="1" dirty="0" smtClean="0"/>
              <a:t>Бег в течение 6 мин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14282" y="214290"/>
            <a:ext cx="2571768" cy="785818"/>
            <a:chOff x="5143504" y="500042"/>
            <a:chExt cx="2143140" cy="785818"/>
          </a:xfrm>
        </p:grpSpPr>
        <p:sp>
          <p:nvSpPr>
            <p:cNvPr id="10" name="Прямоугольник с одним вырезанным скругленным углом 9"/>
            <p:cNvSpPr/>
            <p:nvPr/>
          </p:nvSpPr>
          <p:spPr>
            <a:xfrm>
              <a:off x="5357818" y="857232"/>
              <a:ext cx="1928826" cy="428628"/>
            </a:xfrm>
            <a:prstGeom prst="snipRoundRect">
              <a:avLst>
                <a:gd name="adj1" fmla="val 16667"/>
                <a:gd name="adj2" fmla="val 50000"/>
              </a:avLst>
            </a:prstGeom>
            <a:solidFill>
              <a:srgbClr val="FFFF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Проверь себя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11" name="Рисунок 10" descr="news-sc569-vaznoe2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43504" y="500042"/>
              <a:ext cx="530845" cy="785818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85720" y="5429264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Выносливость определяется по количеству метров, которое вы пробежали за это время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86314" y="428604"/>
            <a:ext cx="291317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i="1" dirty="0" smtClean="0"/>
              <a:t>Выпрыгивание вверх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3470" y="785794"/>
            <a:ext cx="44291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Показывает силу ног. Стоя боком к стене, поднять руку и сделать отметку на стене. Затем выпрыгнуть вверх и постараться коснуться рукой стенки на максимальной высоте, также сделав отметку на стене. Высота прыжка определяется по разности отметок до и после прыжка (в см). Из трех попыток учитывается лучший результат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83355" y="3357562"/>
            <a:ext cx="126028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i="1" dirty="0" smtClean="0"/>
              <a:t>Бег 60 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3438" y="3786190"/>
            <a:ext cx="4429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Характеризует скоростные возможности. Определяется время бега в секундах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86314" y="4697236"/>
            <a:ext cx="196720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i="1" dirty="0" smtClean="0"/>
              <a:t>Наклон перед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43438" y="5023506"/>
            <a:ext cx="45005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Характеризует уровень гибкости. Стоя на краю скамейки и выполняя наклон вперед, замерить (см)насколько ниже плоскости, на которой вы стоите, опускаются пальцы вытянутых рук.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1428736"/>
          <a:ext cx="8643998" cy="4876800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428627"/>
                <a:gridCol w="3539495"/>
                <a:gridCol w="773248"/>
                <a:gridCol w="775067"/>
                <a:gridCol w="773248"/>
                <a:gridCol w="775067"/>
                <a:gridCol w="773248"/>
                <a:gridCol w="805998"/>
              </a:tblGrid>
              <a:tr h="285756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</a:rPr>
                        <a:t>№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242" marR="45242" marT="0" marB="0" anchor="ctr">
                    <a:solidFill>
                      <a:srgbClr val="0000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</a:rPr>
                        <a:t>Наименование 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</a:rPr>
                        <a:t>норматива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242" marR="45242" marT="0" marB="0" anchor="ctr">
                    <a:solidFill>
                      <a:srgbClr val="0000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</a:rPr>
                        <a:t>Мальчики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242" marR="45242" marT="0" marB="0" anchor="ctr">
                    <a:solidFill>
                      <a:srgbClr val="0000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ase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base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</a:rPr>
                        <a:t>Девочки</a:t>
                      </a:r>
                      <a:endParaRPr lang="ru-RU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242" marR="45242" marT="0" marB="0" anchor="ctr">
                    <a:solidFill>
                      <a:srgbClr val="0000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base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base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pPr algn="ctr" rtl="0" fontAlgn="base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base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</a:rPr>
                        <a:t>«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</a:rPr>
                        <a:t>5»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242" marR="45242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</a:rPr>
                        <a:t>«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</a:rPr>
                        <a:t>4»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242" marR="45242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</a:rPr>
                        <a:t>«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</a:rPr>
                        <a:t>3»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242" marR="45242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</a:rPr>
                        <a:t>«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</a:rPr>
                        <a:t>5»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242" marR="45242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</a:rPr>
                        <a:t>«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</a:rPr>
                        <a:t>4»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242" marR="45242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</a:rPr>
                        <a:t>«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</a:rPr>
                        <a:t>3»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242" marR="45242" marT="0" marB="0">
                    <a:solidFill>
                      <a:srgbClr val="0000CC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u="none" strike="noStrike" dirty="0" smtClean="0"/>
                        <a:t>1</a:t>
                      </a:r>
                      <a:r>
                        <a:rPr lang="ru-RU" sz="2000" u="none" strike="noStrike" dirty="0"/>
                        <a:t>.</a:t>
                      </a:r>
                      <a:endParaRPr lang="ru-RU" sz="20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u="none" strike="noStrike" dirty="0" smtClean="0"/>
                        <a:t>Бег </a:t>
                      </a:r>
                      <a:r>
                        <a:rPr lang="ru-RU" sz="2000" u="none" strike="noStrike" dirty="0"/>
                        <a:t>30 м. (с)</a:t>
                      </a:r>
                      <a:endParaRPr lang="ru-RU" sz="20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4.9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5.1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5.5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5.2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5.4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5.8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</a:tr>
              <a:tr h="28575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u="none" strike="noStrike" dirty="0" smtClean="0"/>
                        <a:t>2</a:t>
                      </a:r>
                      <a:r>
                        <a:rPr lang="ru-RU" sz="2000" u="none" strike="noStrike" dirty="0"/>
                        <a:t>.</a:t>
                      </a:r>
                      <a:endParaRPr lang="ru-RU" sz="20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u="none" strike="noStrike" dirty="0" smtClean="0"/>
                        <a:t>Бег </a:t>
                      </a:r>
                      <a:r>
                        <a:rPr lang="ru-RU" sz="2000" u="none" strike="noStrike" dirty="0"/>
                        <a:t>60 м. (с)</a:t>
                      </a:r>
                      <a:endParaRPr lang="ru-RU" sz="20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9.0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9.7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10.5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9.7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10.2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10.7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</a:tr>
              <a:tr h="28575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u="none" strike="noStrike" dirty="0" smtClean="0"/>
                        <a:t>3</a:t>
                      </a:r>
                      <a:r>
                        <a:rPr lang="ru-RU" sz="2000" u="none" strike="noStrike" dirty="0"/>
                        <a:t>.</a:t>
                      </a:r>
                      <a:endParaRPr lang="ru-RU" sz="20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u="none" strike="noStrike" dirty="0" smtClean="0"/>
                        <a:t>Бег </a:t>
                      </a:r>
                      <a:r>
                        <a:rPr lang="ru-RU" sz="2000" u="none" strike="noStrike" dirty="0"/>
                        <a:t>1500м.(м), 1000м.(</a:t>
                      </a:r>
                      <a:r>
                        <a:rPr lang="ru-RU" sz="2000" u="none" strike="noStrike" dirty="0" err="1"/>
                        <a:t>д</a:t>
                      </a:r>
                      <a:r>
                        <a:rPr lang="ru-RU" sz="2000" u="none" strike="noStrike" dirty="0" smtClean="0"/>
                        <a:t>)</a:t>
                      </a:r>
                      <a:r>
                        <a:rPr lang="ru-RU" sz="2000" u="none" strike="noStrike" baseline="0" dirty="0" smtClean="0"/>
                        <a:t> </a:t>
                      </a:r>
                      <a:r>
                        <a:rPr lang="ru-RU" sz="2000" u="none" strike="noStrike" dirty="0" smtClean="0"/>
                        <a:t>(</a:t>
                      </a:r>
                      <a:r>
                        <a:rPr lang="ru-RU" sz="2000" u="none" strike="noStrike" dirty="0"/>
                        <a:t>мин.)</a:t>
                      </a:r>
                      <a:endParaRPr lang="ru-RU" sz="20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6.00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6.25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7.05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4.15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4.45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5.30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</a:tr>
              <a:tr h="28575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u="none" strike="noStrike" dirty="0" smtClean="0"/>
                        <a:t>4</a:t>
                      </a:r>
                      <a:r>
                        <a:rPr lang="ru-RU" sz="2000" u="none" strike="noStrike" dirty="0"/>
                        <a:t>.</a:t>
                      </a:r>
                      <a:endParaRPr lang="ru-RU" sz="20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u="none" strike="noStrike" dirty="0" smtClean="0"/>
                        <a:t>Бег </a:t>
                      </a:r>
                      <a:r>
                        <a:rPr lang="ru-RU" sz="2000" u="none" strike="noStrike" dirty="0"/>
                        <a:t>2000м. (мин.)</a:t>
                      </a:r>
                      <a:endParaRPr lang="ru-RU" sz="20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10.00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10.40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11.40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11.00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12.40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13.30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</a:tr>
              <a:tr h="28575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u="none" strike="noStrike" dirty="0" smtClean="0"/>
                        <a:t>5</a:t>
                      </a:r>
                      <a:r>
                        <a:rPr lang="ru-RU" sz="2000" u="none" strike="noStrike" dirty="0"/>
                        <a:t>.</a:t>
                      </a:r>
                      <a:endParaRPr lang="ru-RU" sz="20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u="none" strike="noStrike" dirty="0" smtClean="0"/>
                        <a:t>Отжимание </a:t>
                      </a:r>
                      <a:r>
                        <a:rPr lang="ru-RU" sz="2000" u="none" strike="noStrike" dirty="0"/>
                        <a:t>в упоре лёжа (кол.)</a:t>
                      </a:r>
                      <a:endParaRPr lang="ru-RU" sz="20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25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20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15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10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7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5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</a:tr>
              <a:tr h="28575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u="none" strike="noStrike" dirty="0" smtClean="0"/>
                        <a:t>6</a:t>
                      </a:r>
                      <a:r>
                        <a:rPr lang="ru-RU" sz="2000" u="none" strike="noStrike" dirty="0"/>
                        <a:t>.</a:t>
                      </a:r>
                      <a:endParaRPr lang="ru-RU" sz="20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u="none" strike="noStrike" dirty="0" smtClean="0"/>
                        <a:t>Прыжки </a:t>
                      </a:r>
                      <a:r>
                        <a:rPr lang="ru-RU" sz="2000" u="none" strike="noStrike" dirty="0"/>
                        <a:t>на скакалке (кол./мин.)</a:t>
                      </a:r>
                      <a:endParaRPr lang="ru-RU" sz="20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115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105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90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130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120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105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</a:tr>
              <a:tr h="44606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u="none" strike="noStrike" dirty="0" smtClean="0"/>
                        <a:t>7</a:t>
                      </a:r>
                      <a:r>
                        <a:rPr lang="ru-RU" sz="2000" u="none" strike="noStrike" dirty="0"/>
                        <a:t>.</a:t>
                      </a:r>
                      <a:endParaRPr lang="ru-RU" sz="20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u="none" strike="noStrike" dirty="0" smtClean="0"/>
                        <a:t>Челночный </a:t>
                      </a:r>
                      <a:r>
                        <a:rPr lang="ru-RU" sz="2000" u="none" strike="noStrike" dirty="0"/>
                        <a:t>бег 3х10м. (с.)</a:t>
                      </a:r>
                      <a:endParaRPr lang="ru-RU" sz="2000" dirty="0"/>
                    </a:p>
                    <a:p>
                      <a:pPr algn="l" rtl="0" fontAlgn="t"/>
                      <a:r>
                        <a:rPr lang="ru-RU" sz="2000" u="none" strike="noStrike" dirty="0"/>
                        <a:t>                               10х5м.(с.)</a:t>
                      </a:r>
                      <a:endParaRPr lang="ru-RU" sz="20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7.8</a:t>
                      </a:r>
                      <a:endParaRPr lang="ru-RU" sz="2000" b="1" dirty="0"/>
                    </a:p>
                    <a:p>
                      <a:pPr algn="ctr" rtl="0" fontAlgn="t"/>
                      <a:r>
                        <a:rPr lang="ru-RU" sz="2000" b="1" u="none" strike="noStrike" dirty="0"/>
                        <a:t>17.4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8.3</a:t>
                      </a:r>
                      <a:endParaRPr lang="ru-RU" sz="2000" b="1" dirty="0"/>
                    </a:p>
                    <a:p>
                      <a:pPr algn="ctr" rtl="0" fontAlgn="t"/>
                      <a:r>
                        <a:rPr lang="ru-RU" sz="2000" b="1" u="none" strike="noStrike" dirty="0"/>
                        <a:t>18.4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8.9</a:t>
                      </a:r>
                      <a:endParaRPr lang="ru-RU" sz="2000" b="1" dirty="0"/>
                    </a:p>
                    <a:p>
                      <a:pPr algn="ctr" rtl="0" fontAlgn="t"/>
                      <a:r>
                        <a:rPr lang="ru-RU" sz="2000" b="1" u="none" strike="noStrike" dirty="0"/>
                        <a:t>20.4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8.0</a:t>
                      </a:r>
                      <a:endParaRPr lang="ru-RU" sz="2000" b="1" dirty="0"/>
                    </a:p>
                    <a:p>
                      <a:pPr algn="ctr" rtl="0" fontAlgn="t"/>
                      <a:r>
                        <a:rPr lang="ru-RU" sz="2000" b="1" u="none" strike="noStrike" dirty="0"/>
                        <a:t>18.0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8.6</a:t>
                      </a:r>
                      <a:endParaRPr lang="ru-RU" sz="2000" b="1" dirty="0"/>
                    </a:p>
                    <a:p>
                      <a:pPr algn="ctr" rtl="0" fontAlgn="t"/>
                      <a:r>
                        <a:rPr lang="ru-RU" sz="2000" b="1" u="none" strike="noStrike" dirty="0"/>
                        <a:t>19.0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9.5</a:t>
                      </a:r>
                      <a:endParaRPr lang="ru-RU" sz="2000" b="1" dirty="0"/>
                    </a:p>
                    <a:p>
                      <a:pPr algn="ctr" rtl="0" fontAlgn="t"/>
                      <a:r>
                        <a:rPr lang="ru-RU" sz="2000" b="1" u="none" strike="noStrike" dirty="0"/>
                        <a:t>21.0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</a:tr>
              <a:tr h="26832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u="none" strike="noStrike" dirty="0" smtClean="0"/>
                        <a:t>8</a:t>
                      </a:r>
                      <a:r>
                        <a:rPr lang="ru-RU" sz="2000" u="none" strike="noStrike" dirty="0"/>
                        <a:t>.</a:t>
                      </a:r>
                      <a:endParaRPr lang="ru-RU" sz="20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u="none" strike="noStrike" dirty="0" smtClean="0"/>
                        <a:t>Прыжки </a:t>
                      </a:r>
                      <a:r>
                        <a:rPr lang="ru-RU" sz="2000" u="none" strike="noStrike" dirty="0"/>
                        <a:t>в длину с места (см.)</a:t>
                      </a:r>
                      <a:endParaRPr lang="ru-RU" sz="20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190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180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165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175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160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150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</a:tr>
              <a:tr h="49792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u="none" strike="noStrike" dirty="0" smtClean="0"/>
                        <a:t>9</a:t>
                      </a:r>
                      <a:r>
                        <a:rPr lang="ru-RU" sz="2000" u="none" strike="noStrike" dirty="0"/>
                        <a:t>.</a:t>
                      </a:r>
                      <a:endParaRPr lang="ru-RU" sz="20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u="none" strike="noStrike" dirty="0" smtClean="0"/>
                        <a:t>Пресс </a:t>
                      </a:r>
                      <a:r>
                        <a:rPr lang="ru-RU" sz="2000" u="none" strike="noStrike" dirty="0"/>
                        <a:t>30с. (кол.)</a:t>
                      </a:r>
                      <a:endParaRPr lang="ru-RU" sz="2000" dirty="0"/>
                    </a:p>
                    <a:p>
                      <a:pPr algn="l" rtl="0" fontAlgn="t"/>
                      <a:r>
                        <a:rPr lang="ru-RU" sz="2000" u="none" strike="noStrike" dirty="0"/>
                        <a:t>             1 мин. (кол.)</a:t>
                      </a:r>
                      <a:endParaRPr lang="ru-RU" sz="20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25</a:t>
                      </a:r>
                      <a:endParaRPr lang="ru-RU" sz="2000" b="1" dirty="0"/>
                    </a:p>
                    <a:p>
                      <a:pPr algn="ctr" rtl="0" fontAlgn="t"/>
                      <a:r>
                        <a:rPr lang="ru-RU" sz="2000" b="1" u="none" strike="noStrike" dirty="0"/>
                        <a:t>40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20</a:t>
                      </a:r>
                      <a:endParaRPr lang="ru-RU" sz="2000" b="1" dirty="0"/>
                    </a:p>
                    <a:p>
                      <a:pPr algn="ctr" rtl="0" fontAlgn="t"/>
                      <a:r>
                        <a:rPr lang="ru-RU" sz="2000" b="1" u="none" strike="noStrike" dirty="0"/>
                        <a:t>35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15</a:t>
                      </a:r>
                      <a:endParaRPr lang="ru-RU" sz="2000" b="1" dirty="0"/>
                    </a:p>
                    <a:p>
                      <a:pPr algn="ctr" rtl="0" fontAlgn="t"/>
                      <a:r>
                        <a:rPr lang="ru-RU" sz="2000" b="1" u="none" strike="noStrike" dirty="0"/>
                        <a:t>30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24</a:t>
                      </a:r>
                      <a:endParaRPr lang="ru-RU" sz="2000" b="1" dirty="0"/>
                    </a:p>
                    <a:p>
                      <a:pPr algn="ctr" rtl="0" fontAlgn="t"/>
                      <a:r>
                        <a:rPr lang="ru-RU" sz="2000" b="1" u="none" strike="noStrike" dirty="0"/>
                        <a:t>35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19</a:t>
                      </a:r>
                      <a:endParaRPr lang="ru-RU" sz="2000" b="1" dirty="0"/>
                    </a:p>
                    <a:p>
                      <a:pPr algn="ctr" rtl="0" fontAlgn="t"/>
                      <a:r>
                        <a:rPr lang="ru-RU" sz="2000" b="1" u="none" strike="noStrike" dirty="0"/>
                        <a:t>30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14</a:t>
                      </a:r>
                      <a:endParaRPr lang="ru-RU" sz="2000" b="1" dirty="0"/>
                    </a:p>
                    <a:p>
                      <a:pPr algn="ctr" rtl="0" fontAlgn="t"/>
                      <a:r>
                        <a:rPr lang="ru-RU" sz="2000" b="1" u="none" strike="noStrike" dirty="0"/>
                        <a:t>27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</a:tr>
              <a:tr h="49792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u="none" strike="noStrike" dirty="0" smtClean="0"/>
                        <a:t>10</a:t>
                      </a:r>
                      <a:r>
                        <a:rPr lang="ru-RU" sz="2000" u="none" strike="noStrike" dirty="0"/>
                        <a:t>.</a:t>
                      </a:r>
                      <a:endParaRPr lang="ru-RU" sz="20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u="none" strike="noStrike" dirty="0" smtClean="0"/>
                        <a:t>Подтягивание </a:t>
                      </a:r>
                      <a:r>
                        <a:rPr lang="ru-RU" sz="2000" u="none" strike="noStrike" dirty="0"/>
                        <a:t>М-вис (кол.)</a:t>
                      </a:r>
                      <a:endParaRPr lang="ru-RU" sz="2000" dirty="0"/>
                    </a:p>
                    <a:p>
                      <a:pPr algn="l" rtl="0" fontAlgn="t"/>
                      <a:r>
                        <a:rPr lang="ru-RU" sz="2000" u="none" strike="noStrike" dirty="0"/>
                        <a:t>                             Д-низ. Вис (кол.)</a:t>
                      </a:r>
                      <a:endParaRPr lang="ru-RU" sz="20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9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7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5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17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13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/>
                        <a:t>9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42" marR="45242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71604" y="214290"/>
            <a:ext cx="563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</a:rPr>
              <a:t>Контрольные        нормативы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</a:rPr>
              <a:t>                              8 класс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85720" y="428604"/>
            <a:ext cx="2571768" cy="785818"/>
            <a:chOff x="5143504" y="500042"/>
            <a:chExt cx="2143140" cy="785818"/>
          </a:xfrm>
        </p:grpSpPr>
        <p:sp>
          <p:nvSpPr>
            <p:cNvPr id="7" name="Прямоугольник с одним вырезанным скругленным углом 6"/>
            <p:cNvSpPr/>
            <p:nvPr/>
          </p:nvSpPr>
          <p:spPr>
            <a:xfrm>
              <a:off x="5357818" y="857232"/>
              <a:ext cx="1928826" cy="428628"/>
            </a:xfrm>
            <a:prstGeom prst="snipRoundRect">
              <a:avLst>
                <a:gd name="adj1" fmla="val 16667"/>
                <a:gd name="adj2" fmla="val 50000"/>
              </a:avLst>
            </a:prstGeom>
            <a:solidFill>
              <a:srgbClr val="FFFF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Проверь себя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8" name="Рисунок 7" descr="news-sc569-vaznoe2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43504" y="500042"/>
              <a:ext cx="530845" cy="7858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1142984"/>
          <a:ext cx="8715435" cy="5167256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292957"/>
                <a:gridCol w="1421555"/>
                <a:gridCol w="1500198"/>
                <a:gridCol w="1143008"/>
                <a:gridCol w="1643074"/>
                <a:gridCol w="1469581"/>
                <a:gridCol w="1245062"/>
              </a:tblGrid>
              <a:tr h="14706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№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4452" marR="14452" marT="14452" marB="14452" anchor="ctr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</a:txBody>
                  <a:tcPr marL="14452" marR="14452" marT="14452" marB="14452" anchor="ctr"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Дата</a:t>
                      </a:r>
                    </a:p>
                  </a:txBody>
                  <a:tcPr marL="14452" marR="14452" marT="14452" marB="14452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20.09</a:t>
                      </a:r>
                    </a:p>
                  </a:txBody>
                  <a:tcPr marL="14452" marR="14452" marT="14452" marB="14452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21.09</a:t>
                      </a:r>
                    </a:p>
                  </a:txBody>
                  <a:tcPr marL="14452" marR="14452" marT="14452" marB="14452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22.09</a:t>
                      </a:r>
                    </a:p>
                  </a:txBody>
                  <a:tcPr marL="14452" marR="14452" marT="14452" marB="14452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23.09</a:t>
                      </a:r>
                    </a:p>
                  </a:txBody>
                  <a:tcPr marL="14452" marR="14452" marT="14452" marB="14452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24.09</a:t>
                      </a:r>
                    </a:p>
                  </a:txBody>
                  <a:tcPr marL="14452" marR="14452" marT="14452" marB="14452" anchor="ctr">
                    <a:solidFill>
                      <a:srgbClr val="FFFF00"/>
                    </a:solidFill>
                  </a:tcPr>
                </a:tc>
              </a:tr>
              <a:tr h="433688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Самочувствие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Хорошее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Хорошее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Небольшая усталость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Вялость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Удовлетворительно</a:t>
                      </a:r>
                    </a:p>
                  </a:txBody>
                  <a:tcPr marL="14452" marR="14452" marT="14452" marB="14452" anchor="ctr"/>
                </a:tc>
              </a:tr>
              <a:tr h="331637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Сон, ч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8, крепкий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8, крепкий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7, беспокойный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8, беспокойный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8, спокойный</a:t>
                      </a:r>
                    </a:p>
                  </a:txBody>
                  <a:tcPr marL="14452" marR="14452" marT="14452" marB="14452" anchor="ctr"/>
                </a:tc>
              </a:tr>
              <a:tr h="361787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Аппетит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Хороший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Хороший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Удовлетворительный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Удовлетворительный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Хороший</a:t>
                      </a:r>
                    </a:p>
                  </a:txBody>
                  <a:tcPr marL="14452" marR="14452" marT="14452" marB="14452" anchor="ctr"/>
                </a:tc>
              </a:tr>
              <a:tr h="1181569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Пульс уд/мин.,</a:t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лежа</a:t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стоя</a:t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разница</a:t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до тренировки</a:t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после тренировки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62</a:t>
                      </a:r>
                      <a:br>
                        <a:rPr lang="ru-RU" sz="1200">
                          <a:solidFill>
                            <a:schemeClr val="tx1"/>
                          </a:solidFill>
                        </a:rPr>
                      </a:br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72</a:t>
                      </a:r>
                      <a:br>
                        <a:rPr lang="ru-RU" sz="1200">
                          <a:solidFill>
                            <a:schemeClr val="tx1"/>
                          </a:solidFill>
                        </a:rPr>
                      </a:br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10</a:t>
                      </a:r>
                      <a:br>
                        <a:rPr lang="ru-RU" sz="1200">
                          <a:solidFill>
                            <a:schemeClr val="tx1"/>
                          </a:solidFill>
                        </a:rPr>
                      </a:br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10</a:t>
                      </a:r>
                      <a:br>
                        <a:rPr lang="ru-RU" sz="1200">
                          <a:solidFill>
                            <a:schemeClr val="tx1"/>
                          </a:solidFill>
                        </a:rPr>
                      </a:br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62</a:t>
                      </a:r>
                      <a:br>
                        <a:rPr lang="ru-RU" sz="1200">
                          <a:solidFill>
                            <a:schemeClr val="tx1"/>
                          </a:solidFill>
                        </a:rPr>
                      </a:br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72</a:t>
                      </a:r>
                      <a:br>
                        <a:rPr lang="ru-RU" sz="1200">
                          <a:solidFill>
                            <a:schemeClr val="tx1"/>
                          </a:solidFill>
                        </a:rPr>
                      </a:br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10</a:t>
                      </a:r>
                      <a:br>
                        <a:rPr lang="ru-RU" sz="1200">
                          <a:solidFill>
                            <a:schemeClr val="tx1"/>
                          </a:solidFill>
                        </a:rPr>
                      </a:br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–</a:t>
                      </a:r>
                      <a:br>
                        <a:rPr lang="ru-RU" sz="1200">
                          <a:solidFill>
                            <a:schemeClr val="tx1"/>
                          </a:solidFill>
                        </a:rPr>
                      </a:br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–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68</a:t>
                      </a:r>
                      <a:br>
                        <a:rPr lang="ru-RU" sz="1200">
                          <a:solidFill>
                            <a:schemeClr val="tx1"/>
                          </a:solidFill>
                        </a:rPr>
                      </a:br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82</a:t>
                      </a:r>
                      <a:br>
                        <a:rPr lang="ru-RU" sz="1200">
                          <a:solidFill>
                            <a:schemeClr val="tx1"/>
                          </a:solidFill>
                        </a:rPr>
                      </a:br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14</a:t>
                      </a:r>
                      <a:br>
                        <a:rPr lang="ru-RU" sz="1200">
                          <a:solidFill>
                            <a:schemeClr val="tx1"/>
                          </a:solidFill>
                        </a:rPr>
                      </a:br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15</a:t>
                      </a:r>
                      <a:br>
                        <a:rPr lang="ru-RU" sz="1200">
                          <a:solidFill>
                            <a:schemeClr val="tx1"/>
                          </a:solidFill>
                        </a:rPr>
                      </a:br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66</a:t>
                      </a:r>
                      <a:br>
                        <a:rPr lang="ru-RU" sz="1200">
                          <a:solidFill>
                            <a:schemeClr val="tx1"/>
                          </a:solidFill>
                        </a:rPr>
                      </a:br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79</a:t>
                      </a:r>
                      <a:br>
                        <a:rPr lang="ru-RU" sz="1200">
                          <a:solidFill>
                            <a:schemeClr val="tx1"/>
                          </a:solidFill>
                        </a:rPr>
                      </a:br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13</a:t>
                      </a:r>
                      <a:br>
                        <a:rPr lang="ru-RU" sz="1200">
                          <a:solidFill>
                            <a:schemeClr val="tx1"/>
                          </a:solidFill>
                        </a:rPr>
                      </a:br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–</a:t>
                      </a:r>
                      <a:br>
                        <a:rPr lang="ru-RU" sz="1200">
                          <a:solidFill>
                            <a:schemeClr val="tx1"/>
                          </a:solidFill>
                        </a:rPr>
                      </a:br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–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65</a:t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77</a:t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12</a:t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12</a:t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14452" marR="14452" marT="14452" marB="14452" anchor="ctr"/>
                </a:tc>
              </a:tr>
              <a:tr h="147063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Вес, кг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65,0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64,5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65,5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64,7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64,2</a:t>
                      </a:r>
                    </a:p>
                  </a:txBody>
                  <a:tcPr marL="14452" marR="14452" marT="14452" marB="14452" anchor="ctr"/>
                </a:tc>
              </a:tr>
              <a:tr h="788348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Тренировочные нагрузки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Ускорения 8х30 м, бег 100 м, темповый бег 6х200 м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Нет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Ускорения 8х30 м, бег 100 м, равномер-ный бег (12 мин.)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Нет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Спец. упр. бегуна, ускорения 10х30 м, кросс (15 мин.)</a:t>
                      </a:r>
                    </a:p>
                  </a:txBody>
                  <a:tcPr marL="14452" marR="14452" marT="14452" marB="14452" anchor="ctr"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Нарушения режима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Нет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Нарушение питания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Нет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Нет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Нет</a:t>
                      </a:r>
                    </a:p>
                  </a:txBody>
                  <a:tcPr marL="14452" marR="14452" marT="14452" marB="14452" anchor="ctr"/>
                </a:tc>
              </a:tr>
              <a:tr h="422588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Болевые ощущения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Нет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Нет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Тупая боль в области печени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Небольшая боль в правом боку после бега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Нет</a:t>
                      </a:r>
                    </a:p>
                  </a:txBody>
                  <a:tcPr marL="14452" marR="14452" marT="14452" marB="14452" anchor="ctr"/>
                </a:tc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Спортивные результаты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Бег 100 м (14,2 с)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Нет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Бег 100 м (14,8 с)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Нет</a:t>
                      </a:r>
                    </a:p>
                  </a:txBody>
                  <a:tcPr marL="14452" marR="14452" marT="14452" marB="14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Бег (14,5 с)</a:t>
                      </a:r>
                    </a:p>
                  </a:txBody>
                  <a:tcPr marL="14452" marR="14452" marT="14452" marB="14452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42976" y="357166"/>
            <a:ext cx="7599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Примерная форма        дневника самоконтроля</a:t>
            </a:r>
          </a:p>
        </p:txBody>
      </p:sp>
      <p:pic>
        <p:nvPicPr>
          <p:cNvPr id="4" name="Рисунок 3" descr="fewghbhrjes-768x1068_581072e10fcd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214290"/>
            <a:ext cx="672656" cy="935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293835">
            <a:off x="374819" y="614731"/>
            <a:ext cx="4211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Segoe Print" pitchFamily="2" charset="0"/>
              </a:rPr>
              <a:t>Домашнее</a:t>
            </a:r>
            <a:r>
              <a:rPr lang="ru-RU" sz="3200" b="1" dirty="0" smtClean="0">
                <a:latin typeface="Segoe Print" pitchFamily="2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Segoe Print" pitchFamily="2" charset="0"/>
              </a:rPr>
              <a:t>задание</a:t>
            </a:r>
          </a:p>
        </p:txBody>
      </p:sp>
      <p:sp>
        <p:nvSpPr>
          <p:cNvPr id="5" name="TextBox 4"/>
          <p:cNvSpPr txBox="1"/>
          <p:nvPr/>
        </p:nvSpPr>
        <p:spPr>
          <a:xfrm rot="21348531">
            <a:off x="1195627" y="2341122"/>
            <a:ext cx="3521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Segoe Print" pitchFamily="2" charset="0"/>
              </a:rPr>
              <a:t>Заполнить дневник самоконтроля.</a:t>
            </a:r>
          </a:p>
        </p:txBody>
      </p:sp>
      <p:pic>
        <p:nvPicPr>
          <p:cNvPr id="6" name="Рисунок 5" descr="500_F_79872531_YceOvXwqkwWlQGabBdFbnN593S56pQt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135" b="6081"/>
          <a:stretch>
            <a:fillRect/>
          </a:stretch>
        </p:blipFill>
        <p:spPr>
          <a:xfrm>
            <a:off x="500034" y="4000504"/>
            <a:ext cx="3675833" cy="2309812"/>
          </a:xfrm>
          <a:prstGeom prst="rect">
            <a:avLst/>
          </a:prstGeom>
        </p:spPr>
      </p:pic>
      <p:pic>
        <p:nvPicPr>
          <p:cNvPr id="7" name="Рисунок 6" descr="670647-37693cfc748049e45d87b8c7d8b9aac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00" t="10500" r="20499" b="9999"/>
          <a:stretch>
            <a:fillRect/>
          </a:stretch>
        </p:blipFill>
        <p:spPr>
          <a:xfrm>
            <a:off x="4714876" y="214290"/>
            <a:ext cx="2428892" cy="2798506"/>
          </a:xfrm>
          <a:prstGeom prst="rect">
            <a:avLst/>
          </a:prstGeom>
        </p:spPr>
      </p:pic>
      <p:pic>
        <p:nvPicPr>
          <p:cNvPr id="8" name="Рисунок 7" descr="fewghbhrjes-768x1068_581072e10fcd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1643050"/>
            <a:ext cx="1284244" cy="1785902"/>
          </a:xfrm>
          <a:prstGeom prst="rect">
            <a:avLst/>
          </a:prstGeom>
        </p:spPr>
      </p:pic>
      <p:pic>
        <p:nvPicPr>
          <p:cNvPr id="9" name="Рисунок 8" descr="fatigu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702" y="3143248"/>
            <a:ext cx="2071702" cy="2651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50ae9a517eb6c468ae884e0d6d22c0d6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09134">
            <a:off x="4675224" y="1174770"/>
            <a:ext cx="3369581" cy="33695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14876" y="5721510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«Физическая культура. 8-9 классы» В.И. Лях (</a:t>
            </a:r>
            <a:r>
              <a:rPr lang="ru-RU" sz="2000" b="1" dirty="0" smtClean="0"/>
              <a:t>параграф 5, ст. 25 )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14290"/>
            <a:ext cx="2857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Используемая литература</a:t>
            </a:r>
            <a:endParaRPr lang="ru-RU" sz="2400" b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071546"/>
            <a:ext cx="45720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i="1" dirty="0" smtClean="0"/>
              <a:t>Физическая культура. 8-9 классы: учеб. для  общеобразовательных организаций / В.И.  Лях. – 5-е изд. – М.: Просвещение, 2017.  - 256 с.</a:t>
            </a:r>
          </a:p>
        </p:txBody>
      </p:sp>
      <p:pic>
        <p:nvPicPr>
          <p:cNvPr id="4" name="Рисунок 3" descr="10059667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643182"/>
            <a:ext cx="2928958" cy="3720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57752" y="214290"/>
            <a:ext cx="40005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300" dirty="0" smtClean="0"/>
              <a:t>Спорт становится средством воспитания тогда, когда он - любимое занятие каждого.</a:t>
            </a:r>
            <a:br>
              <a:rPr lang="ru-RU" sz="2300" dirty="0" smtClean="0"/>
            </a:br>
            <a:r>
              <a:rPr lang="ru-RU" sz="2300" i="1" dirty="0" smtClean="0">
                <a:solidFill>
                  <a:srgbClr val="0000CC"/>
                </a:solidFill>
              </a:rPr>
              <a:t>Василий Сухомлинский</a:t>
            </a:r>
            <a:r>
              <a:rPr lang="ru-RU" sz="2300" i="1" dirty="0" smtClean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4213405"/>
            <a:ext cx="428628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300" dirty="0" smtClean="0"/>
              <a:t>Физические упражнения могут заменить множество лекарств, но ни одно лекарство в мире не может заменить физические упражнения.</a:t>
            </a:r>
            <a:br>
              <a:rPr lang="ru-RU" sz="2300" dirty="0" smtClean="0"/>
            </a:br>
            <a:r>
              <a:rPr lang="ru-RU" sz="2300" i="1" dirty="0" err="1" smtClean="0">
                <a:solidFill>
                  <a:srgbClr val="0000CC"/>
                </a:solidFill>
              </a:rPr>
              <a:t>Анджело</a:t>
            </a:r>
            <a:r>
              <a:rPr lang="ru-RU" sz="2300" i="1" dirty="0" smtClean="0">
                <a:solidFill>
                  <a:srgbClr val="0000CC"/>
                </a:solidFill>
              </a:rPr>
              <a:t> </a:t>
            </a:r>
            <a:r>
              <a:rPr lang="ru-RU" sz="2300" i="1" dirty="0" err="1" smtClean="0">
                <a:solidFill>
                  <a:srgbClr val="0000CC"/>
                </a:solidFill>
              </a:rPr>
              <a:t>Моссо</a:t>
            </a:r>
            <a:endParaRPr lang="ru-RU" sz="2300" i="1" dirty="0" smtClean="0">
              <a:solidFill>
                <a:srgbClr val="0000CC"/>
              </a:solidFill>
            </a:endParaRPr>
          </a:p>
        </p:txBody>
      </p:sp>
      <p:pic>
        <p:nvPicPr>
          <p:cNvPr id="7" name="Рисунок 6" descr="1913589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584517"/>
            <a:ext cx="3033162" cy="2773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ushup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428604"/>
            <a:ext cx="2336874" cy="2643206"/>
          </a:xfrm>
          <a:prstGeom prst="rect">
            <a:avLst/>
          </a:prstGeom>
        </p:spPr>
      </p:pic>
      <p:pic>
        <p:nvPicPr>
          <p:cNvPr id="4" name="Рисунок 3" descr="the-running-clipart-1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579"/>
          <a:stretch>
            <a:fillRect/>
          </a:stretch>
        </p:blipFill>
        <p:spPr>
          <a:xfrm>
            <a:off x="5214942" y="2857496"/>
            <a:ext cx="3289307" cy="35004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781234">
            <a:off x="641750" y="2745453"/>
            <a:ext cx="40238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Объясните связь между картинками</a:t>
            </a:r>
            <a:endParaRPr lang="ru-RU" sz="3200" b="1" dirty="0" smtClean="0">
              <a:solidFill>
                <a:srgbClr val="0000CC"/>
              </a:solidFill>
            </a:endParaRPr>
          </a:p>
        </p:txBody>
      </p:sp>
      <p:pic>
        <p:nvPicPr>
          <p:cNvPr id="12" name="Рисунок 11" descr="711648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504" y="500042"/>
            <a:ext cx="3050733" cy="1714512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857224" y="4264110"/>
            <a:ext cx="3000396" cy="1965260"/>
            <a:chOff x="1142976" y="4264110"/>
            <a:chExt cx="3000396" cy="1965260"/>
          </a:xfrm>
        </p:grpSpPr>
        <p:pic>
          <p:nvPicPr>
            <p:cNvPr id="14" name="Рисунок 13" descr="diabet126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2976" y="4264110"/>
              <a:ext cx="3000396" cy="1965260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 rot="20694469">
              <a:off x="1229292" y="5325694"/>
              <a:ext cx="13825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  <a:latin typeface="Mistral" pitchFamily="66" charset="0"/>
                </a:rPr>
                <a:t>25 апреля</a:t>
              </a:r>
            </a:p>
            <a:p>
              <a:r>
                <a:rPr lang="ru-RU" b="1" dirty="0" err="1" smtClean="0">
                  <a:solidFill>
                    <a:srgbClr val="C00000"/>
                  </a:solidFill>
                  <a:latin typeface="Mistral" pitchFamily="66" charset="0"/>
                </a:rPr>
                <a:t>чсс</a:t>
              </a:r>
              <a:r>
                <a:rPr lang="ru-RU" b="1" dirty="0" smtClean="0">
                  <a:solidFill>
                    <a:srgbClr val="C00000"/>
                  </a:solidFill>
                  <a:latin typeface="Mistral" pitchFamily="66" charset="0"/>
                </a:rPr>
                <a:t> = 102</a:t>
              </a:r>
              <a:endParaRPr lang="ru-RU" b="1" dirty="0">
                <a:solidFill>
                  <a:srgbClr val="C00000"/>
                </a:solidFill>
                <a:latin typeface="Mistral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45280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Самоконтроль</a:t>
            </a:r>
          </a:p>
          <a:p>
            <a:pPr algn="ctr"/>
            <a:r>
              <a:rPr lang="ru-RU" sz="2400" dirty="0" smtClean="0">
                <a:solidFill>
                  <a:srgbClr val="0000CC"/>
                </a:solidFill>
              </a:rPr>
              <a:t>это регулярное самонаблюдение</a:t>
            </a:r>
            <a:endParaRPr lang="ru-RU" sz="2400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357298"/>
            <a:ext cx="45720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300" dirty="0" smtClean="0"/>
              <a:t> за состоянием своего здоровья</a:t>
            </a:r>
          </a:p>
          <a:p>
            <a:pPr>
              <a:buFont typeface="Wingdings" pitchFamily="2" charset="2"/>
              <a:buChar char="ü"/>
            </a:pPr>
            <a:r>
              <a:rPr lang="ru-RU" sz="2300" dirty="0" smtClean="0"/>
              <a:t> физического развития</a:t>
            </a:r>
          </a:p>
          <a:p>
            <a:pPr>
              <a:buFont typeface="Wingdings" pitchFamily="2" charset="2"/>
              <a:buChar char="ü"/>
            </a:pPr>
            <a:r>
              <a:rPr lang="ru-RU" sz="2300" dirty="0" smtClean="0"/>
              <a:t> самочувствия</a:t>
            </a:r>
          </a:p>
          <a:p>
            <a:pPr>
              <a:buFont typeface="Wingdings" pitchFamily="2" charset="2"/>
              <a:buChar char="ü"/>
            </a:pPr>
            <a:r>
              <a:rPr lang="ru-RU" sz="2300" dirty="0" smtClean="0"/>
              <a:t> за переносимостью физических нагрузок при занятиях физической культурой и спортом</a:t>
            </a:r>
          </a:p>
        </p:txBody>
      </p:sp>
      <p:pic>
        <p:nvPicPr>
          <p:cNvPr id="8" name="Рисунок 7" descr="s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3601800"/>
            <a:ext cx="2143140" cy="25513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29256" y="214290"/>
            <a:ext cx="27306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Дневник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самоконтроля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72066" y="1357298"/>
            <a:ext cx="373557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300" dirty="0" smtClean="0"/>
              <a:t> дата</a:t>
            </a:r>
          </a:p>
          <a:p>
            <a:pPr>
              <a:buFont typeface="Wingdings" pitchFamily="2" charset="2"/>
              <a:buChar char="ü"/>
            </a:pPr>
            <a:r>
              <a:rPr lang="ru-RU" sz="2300" dirty="0" smtClean="0"/>
              <a:t> субъективные показатели</a:t>
            </a:r>
          </a:p>
          <a:p>
            <a:pPr>
              <a:buFont typeface="Wingdings" pitchFamily="2" charset="2"/>
              <a:buChar char="ü"/>
            </a:pPr>
            <a:r>
              <a:rPr lang="ru-RU" sz="2300" dirty="0" smtClean="0"/>
              <a:t> объективные показатели</a:t>
            </a:r>
          </a:p>
          <a:p>
            <a:pPr>
              <a:buFont typeface="Wingdings" pitchFamily="2" charset="2"/>
              <a:buChar char="ü"/>
            </a:pPr>
            <a:r>
              <a:rPr lang="ru-RU" sz="2300" dirty="0" smtClean="0"/>
              <a:t> физическая подготовка</a:t>
            </a:r>
          </a:p>
        </p:txBody>
      </p:sp>
      <p:pic>
        <p:nvPicPr>
          <p:cNvPr id="7" name="Рисунок 6" descr="nastavnik-i-trener-animatsionnaya-kartinka-00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3143248"/>
            <a:ext cx="2857500" cy="279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6282" y="857232"/>
            <a:ext cx="414340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</a:rPr>
              <a:t>Объективные</a:t>
            </a:r>
            <a:r>
              <a:rPr lang="ru-RU" sz="2300" dirty="0" smtClean="0">
                <a:solidFill>
                  <a:srgbClr val="0000CC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300" dirty="0" smtClean="0"/>
              <a:t>масса тела</a:t>
            </a:r>
          </a:p>
          <a:p>
            <a:pPr>
              <a:buFont typeface="Wingdings" pitchFamily="2" charset="2"/>
              <a:buChar char="ü"/>
            </a:pPr>
            <a:r>
              <a:rPr lang="ru-RU" sz="2300" dirty="0" smtClean="0"/>
              <a:t>ёмкость легких</a:t>
            </a:r>
          </a:p>
          <a:p>
            <a:pPr>
              <a:buFont typeface="Wingdings" pitchFamily="2" charset="2"/>
              <a:buChar char="ü"/>
            </a:pPr>
            <a:r>
              <a:rPr lang="ru-RU" sz="2300" dirty="0" smtClean="0"/>
              <a:t> частота дыхания и пульса</a:t>
            </a:r>
          </a:p>
          <a:p>
            <a:pPr>
              <a:buFont typeface="Wingdings" pitchFamily="2" charset="2"/>
              <a:buChar char="ü"/>
            </a:pPr>
            <a:r>
              <a:rPr lang="ru-RU" sz="2300" dirty="0" smtClean="0"/>
              <a:t> гибкость</a:t>
            </a:r>
          </a:p>
          <a:p>
            <a:pPr>
              <a:buFont typeface="Wingdings" pitchFamily="2" charset="2"/>
              <a:buChar char="ü"/>
            </a:pPr>
            <a:r>
              <a:rPr lang="ru-RU" sz="2300" dirty="0" smtClean="0"/>
              <a:t> быстрота</a:t>
            </a:r>
          </a:p>
          <a:p>
            <a:pPr>
              <a:buFont typeface="Wingdings" pitchFamily="2" charset="2"/>
              <a:buChar char="ü"/>
            </a:pPr>
            <a:r>
              <a:rPr lang="ru-RU" sz="2300" dirty="0" smtClean="0"/>
              <a:t> сила</a:t>
            </a:r>
          </a:p>
          <a:p>
            <a:pPr>
              <a:buFont typeface="Wingdings" pitchFamily="2" charset="2"/>
              <a:buChar char="ü"/>
            </a:pPr>
            <a:r>
              <a:rPr lang="ru-RU" sz="2300" dirty="0" smtClean="0"/>
              <a:t> выносливость</a:t>
            </a:r>
          </a:p>
        </p:txBody>
      </p:sp>
      <p:pic>
        <p:nvPicPr>
          <p:cNvPr id="4" name="Рисунок 3" descr="209.3-Uchashhennoe-serdtsebien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9" y="3714752"/>
            <a:ext cx="257176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7150048-saxo-photo-min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17" y="4214818"/>
            <a:ext cx="2071702" cy="21919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3108" y="214290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Показатели      </a:t>
            </a:r>
            <a:r>
              <a:rPr lang="ru-RU" sz="3200" b="1" dirty="0" smtClean="0">
                <a:solidFill>
                  <a:srgbClr val="C00000"/>
                </a:solidFill>
              </a:rPr>
              <a:t>самоконтроля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25" y="857232"/>
            <a:ext cx="414340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</a:rPr>
              <a:t>Субъективные</a:t>
            </a:r>
            <a:r>
              <a:rPr lang="ru-RU" sz="2300" dirty="0" smtClean="0">
                <a:solidFill>
                  <a:srgbClr val="0000CC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300" dirty="0" smtClean="0"/>
              <a:t>самочувствие</a:t>
            </a:r>
          </a:p>
          <a:p>
            <a:pPr>
              <a:buFont typeface="Wingdings" pitchFamily="2" charset="2"/>
              <a:buChar char="ü"/>
            </a:pPr>
            <a:r>
              <a:rPr lang="ru-RU" sz="2300" dirty="0" smtClean="0"/>
              <a:t>сон</a:t>
            </a:r>
            <a:endParaRPr lang="ru-RU" sz="2300" dirty="0" smtClean="0"/>
          </a:p>
          <a:p>
            <a:pPr>
              <a:buFont typeface="Wingdings" pitchFamily="2" charset="2"/>
              <a:buChar char="ü"/>
            </a:pPr>
            <a:r>
              <a:rPr lang="ru-RU" sz="2300" dirty="0" smtClean="0"/>
              <a:t> аппетит</a:t>
            </a:r>
          </a:p>
          <a:p>
            <a:pPr>
              <a:buFont typeface="Wingdings" pitchFamily="2" charset="2"/>
              <a:buChar char="ü"/>
            </a:pPr>
            <a:r>
              <a:rPr lang="ru-RU" sz="2300" dirty="0" smtClean="0"/>
              <a:t> болевые ощущения</a:t>
            </a:r>
          </a:p>
          <a:p>
            <a:pPr>
              <a:buFont typeface="Wingdings" pitchFamily="2" charset="2"/>
              <a:buChar char="ü"/>
            </a:pPr>
            <a:r>
              <a:rPr lang="ru-RU" sz="2300" dirty="0" smtClean="0"/>
              <a:t> переносимость физических нагрузок</a:t>
            </a:r>
          </a:p>
          <a:p>
            <a:pPr>
              <a:buFont typeface="Wingdings" pitchFamily="2" charset="2"/>
              <a:buChar char="ü"/>
            </a:pPr>
            <a:r>
              <a:rPr lang="ru-RU" sz="2300" dirty="0" smtClean="0"/>
              <a:t> режим</a:t>
            </a:r>
          </a:p>
        </p:txBody>
      </p:sp>
      <p:pic>
        <p:nvPicPr>
          <p:cNvPr id="8" name="Рисунок 7" descr="2e5d8dedc611ffed8df7b73a7820f4a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819" y="3429000"/>
            <a:ext cx="3123433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290"/>
            <a:ext cx="3714776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Самочувствие</a:t>
            </a:r>
          </a:p>
          <a:p>
            <a:pPr algn="ctr"/>
            <a:r>
              <a:rPr lang="ru-RU" sz="2300" dirty="0" smtClean="0"/>
              <a:t>отражает, как организм справляется с физическими нагрузками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14942" y="428604"/>
            <a:ext cx="128451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dirty="0" smtClean="0"/>
              <a:t>хорошее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57752" y="857232"/>
            <a:ext cx="278659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00" dirty="0" smtClean="0"/>
              <a:t>удовлетворительное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4942" y="1285860"/>
            <a:ext cx="106772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dirty="0" smtClean="0"/>
              <a:t>плохое</a:t>
            </a:r>
          </a:p>
        </p:txBody>
      </p:sp>
      <p:cxnSp>
        <p:nvCxnSpPr>
          <p:cNvPr id="7" name="Прямая со стрелкой 6"/>
          <p:cNvCxnSpPr>
            <a:stCxn id="2" idx="3"/>
            <a:endCxn id="3" idx="1"/>
          </p:cNvCxnSpPr>
          <p:nvPr/>
        </p:nvCxnSpPr>
        <p:spPr>
          <a:xfrm flipV="1">
            <a:off x="4286248" y="651742"/>
            <a:ext cx="928694" cy="35507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3"/>
            <a:endCxn id="4" idx="1"/>
          </p:cNvCxnSpPr>
          <p:nvPr/>
        </p:nvCxnSpPr>
        <p:spPr>
          <a:xfrm>
            <a:off x="4286248" y="1006815"/>
            <a:ext cx="571504" cy="7355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3"/>
            <a:endCxn id="5" idx="1"/>
          </p:cNvCxnSpPr>
          <p:nvPr/>
        </p:nvCxnSpPr>
        <p:spPr>
          <a:xfrm>
            <a:off x="4286248" y="1006815"/>
            <a:ext cx="928694" cy="50218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running-exercis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358082" y="0"/>
            <a:ext cx="1500199" cy="17859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57422" y="1785926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Внешние         признаки утомления</a:t>
            </a:r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214281" y="2285992"/>
          <a:ext cx="8715437" cy="421114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4153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77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262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860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5752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Признаки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Степень утомления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718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легкая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значительная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очень большая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867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Окраска кожи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 лица и туловища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небольшое покраснение</a:t>
                      </a:r>
                      <a:endParaRPr lang="ru-RU" sz="1400" b="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значительное</a:t>
                      </a:r>
                      <a:r>
                        <a:rPr lang="ru-RU" sz="1400" baseline="0" dirty="0" smtClean="0"/>
                        <a:t> покраснение</a:t>
                      </a:r>
                      <a:endParaRPr lang="ru-RU" sz="1400" b="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резкое покраснение, побледнение, появление синюшности губ</a:t>
                      </a:r>
                      <a:endParaRPr lang="ru-RU" sz="1400" b="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109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Потливость 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небольшая, чаще на лице</a:t>
                      </a:r>
                      <a:endParaRPr lang="ru-RU" sz="1400" b="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большая, голова и туловище</a:t>
                      </a:r>
                      <a:endParaRPr lang="ru-RU" sz="1400" b="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очень сильная,</a:t>
                      </a:r>
                      <a:r>
                        <a:rPr lang="ru-RU" sz="1400" baseline="0" dirty="0" smtClean="0"/>
                        <a:t> выступление соли</a:t>
                      </a:r>
                      <a:endParaRPr lang="ru-RU" sz="1400" b="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109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Дыхание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учащенное, ровное</a:t>
                      </a:r>
                      <a:endParaRPr lang="ru-RU" sz="1400" b="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значительно учащенное, периодически – через</a:t>
                      </a:r>
                      <a:r>
                        <a:rPr lang="ru-RU" sz="1400" baseline="0" dirty="0" smtClean="0"/>
                        <a:t> рот</a:t>
                      </a:r>
                      <a:endParaRPr lang="ru-RU" sz="1400" b="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резко учащенное, поверхностное, появление одышки</a:t>
                      </a:r>
                      <a:endParaRPr lang="ru-RU" sz="1400" b="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109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Движения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 нарушены</a:t>
                      </a:r>
                      <a:endParaRPr lang="ru-RU" sz="1400" b="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неуверенные</a:t>
                      </a:r>
                      <a:endParaRPr lang="ru-RU" sz="1400" b="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покачивания, нарушение</a:t>
                      </a:r>
                      <a:r>
                        <a:rPr lang="ru-RU" sz="1400" baseline="0" dirty="0" smtClean="0"/>
                        <a:t> координации движений, дрожание конечностей</a:t>
                      </a:r>
                      <a:endParaRPr lang="ru-RU" sz="1400" b="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109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Внимание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безошибочное</a:t>
                      </a:r>
                      <a:endParaRPr lang="ru-RU" sz="1400" b="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неточность выполнение команд</a:t>
                      </a:r>
                      <a:endParaRPr lang="ru-RU" sz="1400" b="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замедленное выполнение заданий, часто на повторную команду</a:t>
                      </a:r>
                      <a:endParaRPr lang="ru-RU" sz="1400" b="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6" y="3143248"/>
            <a:ext cx="3032470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57158" y="1428736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</a:rPr>
              <a:t>Сон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214290"/>
            <a:ext cx="16674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dirty="0" smtClean="0"/>
              <a:t>бессонница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7290" y="571480"/>
            <a:ext cx="212782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dirty="0" smtClean="0"/>
              <a:t>поверхностный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43174" y="1071546"/>
            <a:ext cx="188288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dirty="0" smtClean="0"/>
              <a:t>беспокойный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43174" y="1571612"/>
            <a:ext cx="188333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dirty="0" smtClean="0"/>
              <a:t>недосыпание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00232" y="2071678"/>
            <a:ext cx="261251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dirty="0" smtClean="0"/>
              <a:t>трудное засыпание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720" y="2571744"/>
            <a:ext cx="327685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dirty="0" smtClean="0"/>
              <a:t>повышенная сонливость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348" y="4929198"/>
            <a:ext cx="35004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i="1" dirty="0" smtClean="0"/>
              <a:t>В дневнике отмечаются показатели сна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5929330"/>
            <a:ext cx="269823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300" dirty="0" smtClean="0"/>
              <a:t>продолжительность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71802" y="5929330"/>
            <a:ext cx="117327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300" dirty="0" smtClean="0"/>
              <a:t>глубина</a:t>
            </a:r>
          </a:p>
        </p:txBody>
      </p:sp>
      <p:cxnSp>
        <p:nvCxnSpPr>
          <p:cNvPr id="15" name="Прямая со стрелкой 14"/>
          <p:cNvCxnSpPr>
            <a:stCxn id="4" idx="3"/>
            <a:endCxn id="5" idx="2"/>
          </p:cNvCxnSpPr>
          <p:nvPr/>
        </p:nvCxnSpPr>
        <p:spPr>
          <a:xfrm flipH="1" flipV="1">
            <a:off x="1262318" y="660566"/>
            <a:ext cx="222072" cy="11221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3"/>
            <a:endCxn id="6" idx="2"/>
          </p:cNvCxnSpPr>
          <p:nvPr/>
        </p:nvCxnSpPr>
        <p:spPr>
          <a:xfrm flipV="1">
            <a:off x="1484390" y="1017756"/>
            <a:ext cx="936814" cy="7649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3"/>
            <a:endCxn id="7" idx="1"/>
          </p:cNvCxnSpPr>
          <p:nvPr/>
        </p:nvCxnSpPr>
        <p:spPr>
          <a:xfrm flipV="1">
            <a:off x="1484390" y="1294684"/>
            <a:ext cx="1158784" cy="4879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3"/>
            <a:endCxn id="8" idx="1"/>
          </p:cNvCxnSpPr>
          <p:nvPr/>
        </p:nvCxnSpPr>
        <p:spPr>
          <a:xfrm>
            <a:off x="1484390" y="1782679"/>
            <a:ext cx="1158784" cy="120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4" idx="3"/>
            <a:endCxn id="9" idx="1"/>
          </p:cNvCxnSpPr>
          <p:nvPr/>
        </p:nvCxnSpPr>
        <p:spPr>
          <a:xfrm>
            <a:off x="1484390" y="1782679"/>
            <a:ext cx="515842" cy="5121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4" idx="3"/>
            <a:endCxn id="10" idx="0"/>
          </p:cNvCxnSpPr>
          <p:nvPr/>
        </p:nvCxnSpPr>
        <p:spPr>
          <a:xfrm>
            <a:off x="1484390" y="1782679"/>
            <a:ext cx="439760" cy="789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1" idx="2"/>
            <a:endCxn id="12" idx="0"/>
          </p:cNvCxnSpPr>
          <p:nvPr/>
        </p:nvCxnSpPr>
        <p:spPr>
          <a:xfrm rot="5400000">
            <a:off x="1949754" y="5414504"/>
            <a:ext cx="199913" cy="829739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1" idx="2"/>
            <a:endCxn id="13" idx="0"/>
          </p:cNvCxnSpPr>
          <p:nvPr/>
        </p:nvCxnSpPr>
        <p:spPr>
          <a:xfrm rot="16200000" flipH="1">
            <a:off x="2961552" y="5232444"/>
            <a:ext cx="199913" cy="1193858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31" name="Рисунок 30" descr="38f598d69abb11ddd0242340139677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000372"/>
            <a:ext cx="3587591" cy="2019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756729" y="1055734"/>
            <a:ext cx="19867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00CC"/>
                </a:solidFill>
              </a:rPr>
              <a:t>Аппетит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0148" y="190039"/>
            <a:ext cx="130696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dirty="0"/>
              <a:t>хороший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7551" y="556087"/>
            <a:ext cx="283949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dirty="0"/>
              <a:t>удовлетворительный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43586" y="992443"/>
            <a:ext cx="182748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300"/>
            </a:lvl1pPr>
          </a:lstStyle>
          <a:p>
            <a:r>
              <a:rPr lang="ru-RU" dirty="0"/>
              <a:t>пониженный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8096" y="1464941"/>
            <a:ext cx="107895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dirty="0"/>
              <a:t>плохой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68365" y="1977890"/>
            <a:ext cx="267970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dirty="0"/>
              <a:t>отсутствие</a:t>
            </a:r>
            <a:r>
              <a:rPr lang="ru-RU" dirty="0" smtClean="0"/>
              <a:t> </a:t>
            </a:r>
            <a:r>
              <a:rPr lang="ru-RU" sz="2300" dirty="0"/>
              <a:t>аппетита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17551" y="2428455"/>
            <a:ext cx="244278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dirty="0"/>
              <a:t>отвращение к еде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40017" y="2799664"/>
            <a:ext cx="270586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dirty="0"/>
              <a:t>повышенная жажда</a:t>
            </a:r>
          </a:p>
        </p:txBody>
      </p:sp>
      <p:cxnSp>
        <p:nvCxnSpPr>
          <p:cNvPr id="27" name="Прямая со стрелкой 26"/>
          <p:cNvCxnSpPr>
            <a:stCxn id="2" idx="0"/>
            <a:endCxn id="3" idx="2"/>
          </p:cNvCxnSpPr>
          <p:nvPr/>
        </p:nvCxnSpPr>
        <p:spPr>
          <a:xfrm flipV="1">
            <a:off x="5750110" y="636315"/>
            <a:ext cx="43519" cy="4194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4" idx="1"/>
          </p:cNvCxnSpPr>
          <p:nvPr/>
        </p:nvCxnSpPr>
        <p:spPr>
          <a:xfrm flipV="1">
            <a:off x="5750110" y="779225"/>
            <a:ext cx="267441" cy="2765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" idx="3"/>
            <a:endCxn id="16" idx="1"/>
          </p:cNvCxnSpPr>
          <p:nvPr/>
        </p:nvCxnSpPr>
        <p:spPr>
          <a:xfrm flipV="1">
            <a:off x="6743491" y="1215581"/>
            <a:ext cx="400095" cy="19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2" idx="3"/>
            <a:endCxn id="18" idx="1"/>
          </p:cNvCxnSpPr>
          <p:nvPr/>
        </p:nvCxnSpPr>
        <p:spPr>
          <a:xfrm>
            <a:off x="6743491" y="1409677"/>
            <a:ext cx="1034605" cy="2784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2" idx="2"/>
            <a:endCxn id="20" idx="1"/>
          </p:cNvCxnSpPr>
          <p:nvPr/>
        </p:nvCxnSpPr>
        <p:spPr>
          <a:xfrm>
            <a:off x="5750110" y="1763620"/>
            <a:ext cx="518255" cy="4374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2" idx="2"/>
            <a:endCxn id="22" idx="1"/>
          </p:cNvCxnSpPr>
          <p:nvPr/>
        </p:nvCxnSpPr>
        <p:spPr>
          <a:xfrm>
            <a:off x="5750110" y="1763620"/>
            <a:ext cx="267441" cy="8879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2" idx="2"/>
          </p:cNvCxnSpPr>
          <p:nvPr/>
        </p:nvCxnSpPr>
        <p:spPr>
          <a:xfrm flipH="1">
            <a:off x="5529814" y="1763620"/>
            <a:ext cx="220296" cy="1111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153439" y="4813710"/>
            <a:ext cx="3703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Под влиянием занятий физическими упражнениями аппетит может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926579" y="5929330"/>
            <a:ext cx="200478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dirty="0"/>
              <a:t>увеличиваться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316742" y="5928640"/>
            <a:ext cx="148117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dirty="0"/>
              <a:t>снижаться</a:t>
            </a:r>
          </a:p>
        </p:txBody>
      </p:sp>
      <p:cxnSp>
        <p:nvCxnSpPr>
          <p:cNvPr id="51" name="Прямая со стрелкой 50"/>
          <p:cNvCxnSpPr>
            <a:stCxn id="47" idx="2"/>
            <a:endCxn id="48" idx="3"/>
          </p:cNvCxnSpPr>
          <p:nvPr/>
        </p:nvCxnSpPr>
        <p:spPr>
          <a:xfrm flipH="1">
            <a:off x="6931359" y="5829373"/>
            <a:ext cx="73884" cy="323095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47" idx="2"/>
            <a:endCxn id="49" idx="1"/>
          </p:cNvCxnSpPr>
          <p:nvPr/>
        </p:nvCxnSpPr>
        <p:spPr>
          <a:xfrm>
            <a:off x="7005243" y="5829373"/>
            <a:ext cx="311499" cy="322405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4624"/>
            <a:ext cx="3763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00CC"/>
                </a:solidFill>
              </a:rPr>
              <a:t>Болевые ощущения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72" r="28934"/>
          <a:stretch/>
        </p:blipFill>
        <p:spPr>
          <a:xfrm>
            <a:off x="428596" y="571480"/>
            <a:ext cx="1714512" cy="1901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70" y="1500174"/>
            <a:ext cx="2423914" cy="1613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gidrocefaliya-golovnogo-mozga-1-e1482315702540.jpg"/>
          <p:cNvPicPr>
            <a:picLocks noChangeAspect="1"/>
          </p:cNvPicPr>
          <p:nvPr/>
        </p:nvPicPr>
        <p:blipFill>
          <a:blip r:embed="rId4"/>
          <a:srcRect l="19047" r="2381"/>
          <a:stretch>
            <a:fillRect/>
          </a:stretch>
        </p:blipFill>
        <p:spPr>
          <a:xfrm>
            <a:off x="285720" y="2857496"/>
            <a:ext cx="2221224" cy="188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Stock_000034696976Small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84" y="4000504"/>
            <a:ext cx="2433444" cy="1619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2428868"/>
            <a:ext cx="194700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dirty="0" smtClean="0"/>
              <a:t>боль в сердце</a:t>
            </a:r>
            <a:endParaRPr lang="ru-RU" sz="2300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5000636"/>
            <a:ext cx="197143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dirty="0" smtClean="0"/>
              <a:t>боль в животе</a:t>
            </a:r>
            <a:endParaRPr lang="ru-RU" sz="2300" dirty="0"/>
          </a:p>
        </p:txBody>
      </p:sp>
      <p:sp>
        <p:nvSpPr>
          <p:cNvPr id="6" name="TextBox 5"/>
          <p:cNvSpPr txBox="1"/>
          <p:nvPr/>
        </p:nvSpPr>
        <p:spPr>
          <a:xfrm>
            <a:off x="2000232" y="3286124"/>
            <a:ext cx="198182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dirty="0" smtClean="0"/>
              <a:t>головная боль</a:t>
            </a:r>
            <a:endParaRPr lang="ru-RU" sz="2300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5643578"/>
            <a:ext cx="38576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i="1" dirty="0" smtClean="0"/>
              <a:t>В дневнике отмечаются все неприятные ощущения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57356" y="857232"/>
            <a:ext cx="209538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dirty="0" smtClean="0"/>
              <a:t>боль в мышцах</a:t>
            </a:r>
            <a:endParaRPr lang="ru-RU" sz="2300" dirty="0"/>
          </a:p>
        </p:txBody>
      </p:sp>
      <p:sp>
        <p:nvSpPr>
          <p:cNvPr id="14" name="TextBox 13"/>
          <p:cNvSpPr txBox="1"/>
          <p:nvPr/>
        </p:nvSpPr>
        <p:spPr>
          <a:xfrm>
            <a:off x="5272746" y="71414"/>
            <a:ext cx="3014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</a:rPr>
              <a:t>Потоотделение </a:t>
            </a:r>
            <a:endParaRPr lang="ru-RU" sz="3200" b="1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4876" y="5411616"/>
            <a:ext cx="140455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dirty="0" smtClean="0"/>
              <a:t>обильное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00628" y="5911682"/>
            <a:ext cx="129811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dirty="0" smtClean="0"/>
              <a:t>большое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29388" y="5983120"/>
            <a:ext cx="122578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dirty="0" smtClean="0"/>
              <a:t>среднее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43768" y="5554492"/>
            <a:ext cx="177458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dirty="0" smtClean="0"/>
              <a:t>пониженное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86314" y="1285860"/>
            <a:ext cx="15090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solidFill>
                  <a:srgbClr val="C00000"/>
                </a:solidFill>
              </a:rPr>
              <a:t>зависит от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29388" y="714356"/>
            <a:ext cx="23574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 smtClean="0"/>
              <a:t>индивидуальных особенностей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43438" y="2000240"/>
            <a:ext cx="20002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 smtClean="0"/>
              <a:t>типа телосложения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00826" y="1571612"/>
            <a:ext cx="23574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 smtClean="0"/>
              <a:t>уровня тренированности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29190" y="4393836"/>
            <a:ext cx="385765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i="1" dirty="0" smtClean="0"/>
              <a:t>В дневнике записывается степень потоотделения во время тренировки</a:t>
            </a:r>
          </a:p>
        </p:txBody>
      </p:sp>
      <p:cxnSp>
        <p:nvCxnSpPr>
          <p:cNvPr id="25" name="Прямая со стрелкой 24"/>
          <p:cNvCxnSpPr>
            <a:stCxn id="19" idx="3"/>
            <a:endCxn id="20" idx="1"/>
          </p:cNvCxnSpPr>
          <p:nvPr/>
        </p:nvCxnSpPr>
        <p:spPr>
          <a:xfrm flipV="1">
            <a:off x="6295381" y="1114466"/>
            <a:ext cx="134007" cy="394532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9" idx="3"/>
            <a:endCxn id="22" idx="1"/>
          </p:cNvCxnSpPr>
          <p:nvPr/>
        </p:nvCxnSpPr>
        <p:spPr>
          <a:xfrm>
            <a:off x="6295381" y="1508998"/>
            <a:ext cx="205445" cy="462724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9" idx="3"/>
            <a:endCxn id="21" idx="0"/>
          </p:cNvCxnSpPr>
          <p:nvPr/>
        </p:nvCxnSpPr>
        <p:spPr>
          <a:xfrm flipH="1">
            <a:off x="5643570" y="1508998"/>
            <a:ext cx="651811" cy="491242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23" idx="2"/>
            <a:endCxn id="15" idx="3"/>
          </p:cNvCxnSpPr>
          <p:nvPr/>
        </p:nvCxnSpPr>
        <p:spPr>
          <a:xfrm rot="5400000">
            <a:off x="6445344" y="5222082"/>
            <a:ext cx="86756" cy="738588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23" idx="2"/>
            <a:endCxn id="16" idx="0"/>
          </p:cNvCxnSpPr>
          <p:nvPr/>
        </p:nvCxnSpPr>
        <p:spPr>
          <a:xfrm rot="5400000">
            <a:off x="6072008" y="5125674"/>
            <a:ext cx="363684" cy="1208332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23" idx="2"/>
            <a:endCxn id="17" idx="0"/>
          </p:cNvCxnSpPr>
          <p:nvPr/>
        </p:nvCxnSpPr>
        <p:spPr>
          <a:xfrm rot="16200000" flipH="1">
            <a:off x="6732587" y="5673426"/>
            <a:ext cx="435122" cy="184265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23" idx="2"/>
            <a:endCxn id="18" idx="1"/>
          </p:cNvCxnSpPr>
          <p:nvPr/>
        </p:nvCxnSpPr>
        <p:spPr>
          <a:xfrm rot="16200000" flipH="1">
            <a:off x="6886076" y="5519938"/>
            <a:ext cx="229632" cy="285752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46" name="Рисунок 45" descr="131710297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132" y="2714620"/>
            <a:ext cx="2714644" cy="1809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9010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642918"/>
            <a:ext cx="160621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00" b="1" dirty="0" smtClean="0"/>
              <a:t>Масса тела</a:t>
            </a:r>
            <a:endParaRPr lang="ru-RU" sz="23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14414" y="1071546"/>
            <a:ext cx="272908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важный показатель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1428736"/>
            <a:ext cx="45720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300" dirty="0" smtClean="0"/>
              <a:t> интенсивности обмена веществ</a:t>
            </a:r>
          </a:p>
          <a:p>
            <a:pPr>
              <a:buFont typeface="Wingdings" pitchFamily="2" charset="2"/>
              <a:buChar char="ü"/>
            </a:pPr>
            <a:r>
              <a:rPr lang="ru-RU" sz="2300" dirty="0" smtClean="0"/>
              <a:t> правильного питания</a:t>
            </a:r>
          </a:p>
          <a:p>
            <a:pPr>
              <a:buFont typeface="Wingdings" pitchFamily="2" charset="2"/>
              <a:buChar char="ü"/>
            </a:pPr>
            <a:r>
              <a:rPr lang="ru-RU" sz="2300" dirty="0" smtClean="0"/>
              <a:t> эффективности тренировочных занятий </a:t>
            </a:r>
          </a:p>
        </p:txBody>
      </p:sp>
      <p:pic>
        <p:nvPicPr>
          <p:cNvPr id="7" name="Рисунок 6" descr="man-body-mass-index-bmi-categories-underweight-normal-weight-overweight-obese-obesity-extreme-obesity-showing-their-order-d-71808574.jpg"/>
          <p:cNvPicPr>
            <a:picLocks noChangeAspect="1"/>
          </p:cNvPicPr>
          <p:nvPr/>
        </p:nvPicPr>
        <p:blipFill>
          <a:blip r:embed="rId2"/>
          <a:srcRect l="3019" t="2083" b="13541"/>
          <a:stretch>
            <a:fillRect/>
          </a:stretch>
        </p:blipFill>
        <p:spPr>
          <a:xfrm>
            <a:off x="428596" y="2928934"/>
            <a:ext cx="3929090" cy="2587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71472" y="0"/>
            <a:ext cx="6251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</a:rPr>
              <a:t>Антропометрические         данные</a:t>
            </a:r>
            <a:endParaRPr lang="ru-RU" sz="3200" b="1" dirty="0">
              <a:solidFill>
                <a:srgbClr val="0000CC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72330" y="500042"/>
            <a:ext cx="107593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00" b="1" dirty="0" smtClean="0"/>
              <a:t>Длина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00562" y="3143248"/>
            <a:ext cx="400052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00" dirty="0" smtClean="0"/>
              <a:t>грудной клетки </a:t>
            </a:r>
          </a:p>
          <a:p>
            <a:pPr algn="ctr"/>
            <a:r>
              <a:rPr lang="ru-RU" sz="2300" dirty="0" smtClean="0"/>
              <a:t>(в покое, при вдохе и выдохе)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29586" y="1785926"/>
            <a:ext cx="90762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dirty="0" smtClean="0"/>
              <a:t>талии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43834" y="2714620"/>
            <a:ext cx="12858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 smtClean="0"/>
              <a:t>плеча (бицепс)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929586" y="2214554"/>
            <a:ext cx="94686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00" dirty="0" smtClean="0"/>
              <a:t>бедра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00760" y="1000108"/>
            <a:ext cx="29289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 smtClean="0"/>
              <a:t>голени </a:t>
            </a:r>
          </a:p>
          <a:p>
            <a:pPr algn="ctr"/>
            <a:r>
              <a:rPr lang="ru-RU" sz="2300" dirty="0" smtClean="0"/>
              <a:t>(икроножная мышца)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786314" y="2214554"/>
            <a:ext cx="174618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300" b="1" dirty="0" smtClean="0"/>
              <a:t>Окружность</a:t>
            </a:r>
          </a:p>
        </p:txBody>
      </p:sp>
      <p:cxnSp>
        <p:nvCxnSpPr>
          <p:cNvPr id="34" name="Прямая со стрелкой 33"/>
          <p:cNvCxnSpPr>
            <a:stCxn id="8" idx="2"/>
            <a:endCxn id="2" idx="3"/>
          </p:cNvCxnSpPr>
          <p:nvPr/>
        </p:nvCxnSpPr>
        <p:spPr>
          <a:xfrm rot="5400000">
            <a:off x="3368193" y="537272"/>
            <a:ext cx="281281" cy="3762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8" idx="2"/>
            <a:endCxn id="25" idx="1"/>
          </p:cNvCxnSpPr>
          <p:nvPr/>
        </p:nvCxnSpPr>
        <p:spPr>
          <a:xfrm rot="16200000" flipH="1">
            <a:off x="5315451" y="-1033700"/>
            <a:ext cx="138405" cy="33753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8" idx="2"/>
            <a:endCxn id="32" idx="0"/>
          </p:cNvCxnSpPr>
          <p:nvPr/>
        </p:nvCxnSpPr>
        <p:spPr>
          <a:xfrm rot="16200000" flipH="1">
            <a:off x="3863302" y="418449"/>
            <a:ext cx="1629779" cy="19624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32" idx="3"/>
            <a:endCxn id="31" idx="2"/>
          </p:cNvCxnSpPr>
          <p:nvPr/>
        </p:nvCxnSpPr>
        <p:spPr>
          <a:xfrm flipV="1">
            <a:off x="6532498" y="1800327"/>
            <a:ext cx="932741" cy="637365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32" idx="3"/>
            <a:endCxn id="28" idx="1"/>
          </p:cNvCxnSpPr>
          <p:nvPr/>
        </p:nvCxnSpPr>
        <p:spPr>
          <a:xfrm flipV="1">
            <a:off x="6532498" y="2009064"/>
            <a:ext cx="1397088" cy="428628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32" idx="3"/>
            <a:endCxn id="30" idx="1"/>
          </p:cNvCxnSpPr>
          <p:nvPr/>
        </p:nvCxnSpPr>
        <p:spPr>
          <a:xfrm>
            <a:off x="6532498" y="2437692"/>
            <a:ext cx="1397088" cy="1588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32" idx="3"/>
            <a:endCxn id="29" idx="1"/>
          </p:cNvCxnSpPr>
          <p:nvPr/>
        </p:nvCxnSpPr>
        <p:spPr>
          <a:xfrm>
            <a:off x="6532498" y="2437692"/>
            <a:ext cx="1111336" cy="677038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32" idx="3"/>
            <a:endCxn id="26" idx="0"/>
          </p:cNvCxnSpPr>
          <p:nvPr/>
        </p:nvCxnSpPr>
        <p:spPr>
          <a:xfrm flipH="1">
            <a:off x="6500827" y="2437692"/>
            <a:ext cx="31671" cy="705556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58" name="Группа 57"/>
          <p:cNvGrpSpPr/>
          <p:nvPr/>
        </p:nvGrpSpPr>
        <p:grpSpPr>
          <a:xfrm>
            <a:off x="4714876" y="4286256"/>
            <a:ext cx="2571768" cy="785818"/>
            <a:chOff x="5143504" y="500042"/>
            <a:chExt cx="2143140" cy="785818"/>
          </a:xfrm>
        </p:grpSpPr>
        <p:sp>
          <p:nvSpPr>
            <p:cNvPr id="59" name="Прямоугольник с одним вырезанным скругленным углом 58"/>
            <p:cNvSpPr/>
            <p:nvPr/>
          </p:nvSpPr>
          <p:spPr>
            <a:xfrm>
              <a:off x="5357818" y="857232"/>
              <a:ext cx="1928826" cy="428628"/>
            </a:xfrm>
            <a:prstGeom prst="snipRoundRect">
              <a:avLst>
                <a:gd name="adj1" fmla="val 16667"/>
                <a:gd name="adj2" fmla="val 50000"/>
              </a:avLst>
            </a:prstGeom>
            <a:solidFill>
              <a:srgbClr val="FFFF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Проверь себя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60" name="Рисунок 59" descr="news-sc569-vaznoe2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43504" y="500042"/>
              <a:ext cx="530845" cy="785818"/>
            </a:xfrm>
            <a:prstGeom prst="rect">
              <a:avLst/>
            </a:prstGeom>
          </p:spPr>
        </p:pic>
      </p:grpSp>
      <p:sp>
        <p:nvSpPr>
          <p:cNvPr id="61" name="TextBox 60"/>
          <p:cNvSpPr txBox="1"/>
          <p:nvPr/>
        </p:nvSpPr>
        <p:spPr>
          <a:xfrm>
            <a:off x="4643438" y="5072074"/>
            <a:ext cx="421484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i="1" dirty="0" smtClean="0"/>
              <a:t>Измерь и запиши свои антропометрические данные в дневник самоконтроля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85720" y="214290"/>
            <a:ext cx="2571768" cy="785818"/>
            <a:chOff x="5143504" y="500042"/>
            <a:chExt cx="2143140" cy="785818"/>
          </a:xfrm>
        </p:grpSpPr>
        <p:sp>
          <p:nvSpPr>
            <p:cNvPr id="3" name="Прямоугольник с одним вырезанным скругленным углом 2"/>
            <p:cNvSpPr/>
            <p:nvPr/>
          </p:nvSpPr>
          <p:spPr>
            <a:xfrm>
              <a:off x="5357818" y="857232"/>
              <a:ext cx="1928826" cy="428628"/>
            </a:xfrm>
            <a:prstGeom prst="snipRoundRect">
              <a:avLst>
                <a:gd name="adj1" fmla="val 16667"/>
                <a:gd name="adj2" fmla="val 50000"/>
              </a:avLst>
            </a:prstGeom>
            <a:solidFill>
              <a:srgbClr val="FFFF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Проверь себя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4" name="Рисунок 3" descr="news-sc569-vaznoe2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43504" y="500042"/>
              <a:ext cx="530845" cy="785818"/>
            </a:xfrm>
            <a:prstGeom prst="rect">
              <a:avLst/>
            </a:prstGeom>
          </p:spPr>
        </p:pic>
      </p:grp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214422"/>
          <a:ext cx="8572558" cy="170021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17083"/>
                <a:gridCol w="799137"/>
                <a:gridCol w="581191"/>
                <a:gridCol w="726488"/>
                <a:gridCol w="653839"/>
                <a:gridCol w="799137"/>
                <a:gridCol w="726488"/>
                <a:gridCol w="726488"/>
                <a:gridCol w="653839"/>
                <a:gridCol w="1017083"/>
                <a:gridCol w="871785"/>
              </a:tblGrid>
              <a:tr h="392909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Возраст </a:t>
                      </a:r>
                      <a:endParaRPr lang="ru-RU" dirty="0"/>
                    </a:p>
                  </a:txBody>
                  <a:tcPr anchor="ctr"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 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90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н</a:t>
                      </a:r>
                      <a:r>
                        <a:rPr lang="ru-RU" b="1" dirty="0" smtClean="0"/>
                        <a:t>/среднего</a:t>
                      </a:r>
                      <a:endParaRPr lang="ru-RU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средний</a:t>
                      </a:r>
                      <a:endParaRPr lang="ru-RU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в/среднего</a:t>
                      </a:r>
                      <a:endParaRPr lang="ru-RU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высокий</a:t>
                      </a:r>
                      <a:endParaRPr lang="ru-RU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очень высокий</a:t>
                      </a:r>
                      <a:endParaRPr lang="ru-RU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14 лет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152,3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156,2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42,8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167,7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56,6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172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63,4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›</a:t>
                      </a:r>
                      <a:r>
                        <a:rPr lang="ru-RU" sz="2400" b="1" baseline="0" dirty="0" smtClean="0"/>
                        <a:t> </a:t>
                      </a:r>
                      <a:r>
                        <a:rPr lang="ru-RU" sz="1800" b="1" baseline="0" dirty="0" smtClean="0"/>
                        <a:t>176,7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› </a:t>
                      </a:r>
                      <a:r>
                        <a:rPr lang="ru-RU" sz="1800" b="1" dirty="0" smtClean="0"/>
                        <a:t>73,2</a:t>
                      </a:r>
                      <a:endParaRPr lang="ru-RU" sz="1800" b="1" dirty="0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15 лет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158,6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162,5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48,3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173,5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62,8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177,6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›</a:t>
                      </a:r>
                      <a:r>
                        <a:rPr lang="ru-RU" sz="2400" b="1" baseline="0" dirty="0" smtClean="0"/>
                        <a:t> </a:t>
                      </a:r>
                      <a:r>
                        <a:rPr lang="ru-RU" sz="1800" b="1" baseline="0" dirty="0" smtClean="0"/>
                        <a:t>181,6</a:t>
                      </a:r>
                      <a:endParaRPr lang="ru-RU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›</a:t>
                      </a:r>
                      <a:r>
                        <a:rPr lang="ru-RU" sz="1800" b="1" dirty="0" smtClean="0"/>
                        <a:t> 80,1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00232" y="0"/>
            <a:ext cx="4811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Росто-весовые       показатели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29190" y="691202"/>
            <a:ext cx="1457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</a:rPr>
              <a:t>Юноши </a:t>
            </a:r>
            <a:endParaRPr lang="ru-RU" sz="2800" b="1" dirty="0">
              <a:solidFill>
                <a:srgbClr val="0000CC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57158" y="4657740"/>
          <a:ext cx="8429684" cy="170021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17083"/>
                <a:gridCol w="840305"/>
                <a:gridCol w="642942"/>
                <a:gridCol w="714380"/>
                <a:gridCol w="642942"/>
                <a:gridCol w="719223"/>
                <a:gridCol w="638099"/>
                <a:gridCol w="714380"/>
                <a:gridCol w="714380"/>
                <a:gridCol w="1000132"/>
                <a:gridCol w="785818"/>
              </a:tblGrid>
              <a:tr h="392909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Возраст </a:t>
                      </a:r>
                      <a:endParaRPr lang="ru-RU" dirty="0"/>
                    </a:p>
                  </a:txBody>
                  <a:tcPr anchor="ctr"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 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90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н</a:t>
                      </a:r>
                      <a:r>
                        <a:rPr lang="ru-RU" b="1" dirty="0" smtClean="0"/>
                        <a:t>/среднего</a:t>
                      </a:r>
                      <a:endParaRPr lang="ru-RU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средний</a:t>
                      </a:r>
                      <a:endParaRPr lang="ru-RU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в/среднего</a:t>
                      </a:r>
                      <a:endParaRPr lang="ru-RU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высокий</a:t>
                      </a:r>
                      <a:endParaRPr lang="ru-RU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очень высокий</a:t>
                      </a:r>
                      <a:endParaRPr lang="ru-RU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14 лет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152,6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43,8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155,4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48,2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163,6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58,0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167,2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64,0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›</a:t>
                      </a:r>
                      <a:r>
                        <a:rPr lang="ru-RU" sz="2400" b="1" baseline="0" dirty="0" smtClean="0"/>
                        <a:t> </a:t>
                      </a:r>
                      <a:r>
                        <a:rPr lang="ru-RU" sz="1800" b="1" baseline="0" dirty="0" smtClean="0"/>
                        <a:t>171,2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› </a:t>
                      </a:r>
                      <a:r>
                        <a:rPr lang="ru-RU" sz="1800" b="1" dirty="0" smtClean="0"/>
                        <a:t>72,2</a:t>
                      </a:r>
                      <a:endParaRPr lang="ru-RU" sz="1800" b="1" dirty="0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15 лет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154,4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46,8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157,2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50,6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166,0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60,4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169,2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66,5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›</a:t>
                      </a:r>
                      <a:r>
                        <a:rPr lang="ru-RU" sz="2400" b="1" baseline="0" dirty="0" smtClean="0"/>
                        <a:t> </a:t>
                      </a:r>
                      <a:r>
                        <a:rPr lang="ru-RU" sz="1800" b="1" baseline="0" dirty="0" smtClean="0"/>
                        <a:t>173,2</a:t>
                      </a:r>
                      <a:endParaRPr lang="ru-RU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›</a:t>
                      </a:r>
                      <a:r>
                        <a:rPr lang="ru-RU" sz="1800" b="1" dirty="0" smtClean="0"/>
                        <a:t> 74,9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000628" y="4120226"/>
            <a:ext cx="1685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</a:rPr>
              <a:t>Девушки </a:t>
            </a:r>
            <a:endParaRPr lang="ru-RU" sz="2800" b="1" dirty="0">
              <a:solidFill>
                <a:srgbClr val="0000CC"/>
              </a:solidFill>
            </a:endParaRPr>
          </a:p>
        </p:txBody>
      </p:sp>
      <p:pic>
        <p:nvPicPr>
          <p:cNvPr id="15" name="Рисунок 14" descr="0_4f80e_1165acd8_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805" y="2968093"/>
            <a:ext cx="2209475" cy="1603915"/>
          </a:xfrm>
          <a:prstGeom prst="rect">
            <a:avLst/>
          </a:prstGeom>
        </p:spPr>
      </p:pic>
      <p:pic>
        <p:nvPicPr>
          <p:cNvPr id="16" name="Рисунок 15" descr="grow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356" y="2928934"/>
            <a:ext cx="1714512" cy="1997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1292</Words>
  <Application>Microsoft Office PowerPoint</Application>
  <PresentationFormat>Экран (4:3)</PresentationFormat>
  <Paragraphs>490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100</cp:revision>
  <dcterms:created xsi:type="dcterms:W3CDTF">2018-02-05T15:03:38Z</dcterms:created>
  <dcterms:modified xsi:type="dcterms:W3CDTF">2018-02-09T15:46:14Z</dcterms:modified>
</cp:coreProperties>
</file>