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0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0" r:id="rId10"/>
    <p:sldId id="282" r:id="rId11"/>
    <p:sldId id="268" r:id="rId12"/>
    <p:sldId id="266" r:id="rId13"/>
    <p:sldId id="277" r:id="rId14"/>
    <p:sldId id="278" r:id="rId15"/>
    <p:sldId id="279" r:id="rId16"/>
    <p:sldId id="280" r:id="rId17"/>
    <p:sldId id="267" r:id="rId18"/>
    <p:sldId id="276" r:id="rId19"/>
    <p:sldId id="270" r:id="rId20"/>
    <p:sldId id="281" r:id="rId21"/>
    <p:sldId id="271" r:id="rId22"/>
    <p:sldId id="272" r:id="rId23"/>
    <p:sldId id="273" r:id="rId24"/>
    <p:sldId id="284" r:id="rId25"/>
    <p:sldId id="283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00CC"/>
    <a:srgbClr val="00CC00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9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762CE9-9120-43D5-9347-0CED1BA86398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CE2358-D4EB-4386-8584-E7509025B628}">
      <dgm:prSet phldrT="[Текст]" custT="1"/>
      <dgm:spPr>
        <a:solidFill>
          <a:srgbClr val="FFFF00"/>
        </a:solidFill>
      </dgm:spPr>
      <dgm:t>
        <a:bodyPr/>
        <a:lstStyle/>
        <a:p>
          <a:pPr rtl="0"/>
          <a:r>
            <a:rPr lang="ru-RU" sz="2800" b="1" dirty="0">
              <a:solidFill>
                <a:srgbClr val="000000"/>
              </a:solidFill>
              <a:latin typeface="Arial Black" panose="020B0A04020102020204" pitchFamily="34" charset="0"/>
            </a:rPr>
            <a:t>Подача</a:t>
          </a:r>
          <a:endParaRPr lang="ru-RU" sz="2800" dirty="0">
            <a:solidFill>
              <a:srgbClr val="000000"/>
            </a:solidFill>
            <a:latin typeface="Arial Black" panose="020B0A04020102020204" pitchFamily="34" charset="0"/>
          </a:endParaRPr>
        </a:p>
      </dgm:t>
    </dgm:pt>
    <dgm:pt modelId="{033FBF6D-41E2-49B6-8B1E-18E225B358EE}" type="parTrans" cxnId="{E180792B-CFAE-4D02-B3F7-13C23E007260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27B51FD5-B600-492B-9A51-858A22C89F97}" type="sibTrans" cxnId="{E180792B-CFAE-4D02-B3F7-13C23E007260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5B46F9AE-4DF1-4BE3-A498-7ADA9BFF819D}">
      <dgm:prSet phldrT="[Текст]" custT="1"/>
      <dgm:spPr/>
      <dgm:t>
        <a:bodyPr/>
        <a:lstStyle/>
        <a:p>
          <a:pPr rtl="0"/>
          <a:r>
            <a:rPr lang="ru-RU" sz="2400" b="1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основная задача - введения мяча в игру, предельно затрудняя его приём и организацию последующих действий противников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E173EE-545E-46DC-8D4D-FA2B0F988127}" type="parTrans" cxnId="{8A998976-7A62-40F7-97B7-E9CDF57ADF47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655B08FC-B900-470A-B426-5DA5AE522604}" type="sibTrans" cxnId="{8A998976-7A62-40F7-97B7-E9CDF57ADF47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1D57411D-8B63-479B-8D48-0B588FE29B7B}">
      <dgm:prSet phldrT="[Текст]" custT="1"/>
      <dgm:spPr>
        <a:solidFill>
          <a:srgbClr val="FFC000"/>
        </a:solidFill>
      </dgm:spPr>
      <dgm:t>
        <a:bodyPr/>
        <a:lstStyle/>
        <a:p>
          <a:pPr rtl="0"/>
          <a:r>
            <a:rPr lang="ru-RU" sz="2800" b="1" dirty="0">
              <a:solidFill>
                <a:srgbClr val="000000"/>
              </a:solidFill>
              <a:latin typeface="Arial Black" panose="020B0A04020102020204" pitchFamily="34" charset="0"/>
              <a:ea typeface="+mn-ea"/>
              <a:cs typeface="+mn-cs"/>
            </a:rPr>
            <a:t>Передача </a:t>
          </a:r>
          <a:endParaRPr lang="ru-RU" sz="2800" dirty="0">
            <a:solidFill>
              <a:srgbClr val="000000"/>
            </a:solidFill>
            <a:latin typeface="Arial Black" panose="020B0A04020102020204" pitchFamily="34" charset="0"/>
          </a:endParaRPr>
        </a:p>
      </dgm:t>
    </dgm:pt>
    <dgm:pt modelId="{5AA1A9C3-8719-43FD-B3EB-1F91D317895B}" type="parTrans" cxnId="{44669A1A-48DF-42EE-9CEE-02B239376E83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38585B3B-3B83-46C6-BB04-56EE151C4B18}" type="sibTrans" cxnId="{44669A1A-48DF-42EE-9CEE-02B239376E83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27A9EF16-8667-4EE8-896D-938ECA49A550}">
      <dgm:prSet phldrT="[Текст]" custT="1"/>
      <dgm:spPr/>
      <dgm:t>
        <a:bodyPr/>
        <a:lstStyle/>
        <a:p>
          <a:pPr rtl="0"/>
          <a:r>
            <a:rPr lang="ru-RU" sz="2400" b="1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основная задача - создание наиболее благоприятных условий для выполнения завершающего удара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869EF7-72BB-4D68-8BCD-84A3A217F82B}" type="parTrans" cxnId="{A1095672-5516-49FD-99A3-C010F810BD0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00C5E90E-967B-4FF4-B3CD-FB29924F727B}" type="sibTrans" cxnId="{A1095672-5516-49FD-99A3-C010F810BD0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9FB30663-652A-4AE5-B027-C2C2276FF0E0}">
      <dgm:prSet phldrT="[Текст]" custT="1"/>
      <dgm:spPr/>
      <dgm:t>
        <a:bodyPr/>
        <a:lstStyle/>
        <a:p>
          <a:pPr rtl="0"/>
          <a:r>
            <a:rPr lang="ru-RU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для выполнения нападающего удара требуются хорошие условия: вертикальная передача, достаточная высота мяча и на определённом месте, возможность разбега для прыжка</a:t>
          </a:r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7CA212-C234-4A00-B6A4-ECC306C6A0BC}" type="parTrans" cxnId="{988D2222-5819-4E37-ABE9-5CC9D584C41A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EC1B41F2-3F58-4A0F-A6A6-23DDA8C4300E}" type="sibTrans" cxnId="{988D2222-5819-4E37-ABE9-5CC9D584C41A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774C822E-C031-49DF-AE4E-D6F4E32614F7}">
      <dgm:prSet phldrT="[Текст]" custT="1"/>
      <dgm:spPr>
        <a:solidFill>
          <a:srgbClr val="FFFF00"/>
        </a:solidFill>
      </dgm:spPr>
      <dgm:t>
        <a:bodyPr/>
        <a:lstStyle/>
        <a:p>
          <a:pPr rtl="0"/>
          <a:r>
            <a:rPr lang="ru-RU" sz="2800" b="1" dirty="0">
              <a:solidFill>
                <a:srgbClr val="000000"/>
              </a:solidFill>
              <a:latin typeface="Arial Black" panose="020B0A04020102020204" pitchFamily="34" charset="0"/>
            </a:rPr>
            <a:t>Нападающий удар</a:t>
          </a:r>
          <a:endParaRPr lang="ru-RU" sz="2800" dirty="0">
            <a:solidFill>
              <a:srgbClr val="000000"/>
            </a:solidFill>
            <a:latin typeface="Arial Black" panose="020B0A04020102020204" pitchFamily="34" charset="0"/>
          </a:endParaRPr>
        </a:p>
      </dgm:t>
    </dgm:pt>
    <dgm:pt modelId="{2EDD833F-1EB5-4FDF-8F73-8C569588CB23}" type="parTrans" cxnId="{C5F5A750-FA2E-45F7-A4AB-4805C8D485DB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0647D9ED-CF3D-4B90-8F86-A373C8A580B4}" type="sibTrans" cxnId="{C5F5A750-FA2E-45F7-A4AB-4805C8D485DB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146C8A80-DB7E-400B-808C-4AE790055C90}" type="pres">
      <dgm:prSet presAssocID="{2E762CE9-9120-43D5-9347-0CED1BA86398}" presName="linear" presStyleCnt="0">
        <dgm:presLayoutVars>
          <dgm:animLvl val="lvl"/>
          <dgm:resizeHandles val="exact"/>
        </dgm:presLayoutVars>
      </dgm:prSet>
      <dgm:spPr/>
    </dgm:pt>
    <dgm:pt modelId="{D448C727-3339-4BF6-B649-49C07E79F5E7}" type="pres">
      <dgm:prSet presAssocID="{36CE2358-D4EB-4386-8584-E7509025B628}" presName="parentText" presStyleLbl="node1" presStyleIdx="0" presStyleCnt="3" custScaleY="61122">
        <dgm:presLayoutVars>
          <dgm:chMax val="0"/>
          <dgm:bulletEnabled val="1"/>
        </dgm:presLayoutVars>
      </dgm:prSet>
      <dgm:spPr/>
    </dgm:pt>
    <dgm:pt modelId="{B0BAD8F1-9CED-4E8B-92AD-C2CBC2A35693}" type="pres">
      <dgm:prSet presAssocID="{36CE2358-D4EB-4386-8584-E7509025B628}" presName="childText" presStyleLbl="revTx" presStyleIdx="0" presStyleCnt="3">
        <dgm:presLayoutVars>
          <dgm:bulletEnabled val="1"/>
        </dgm:presLayoutVars>
      </dgm:prSet>
      <dgm:spPr/>
    </dgm:pt>
    <dgm:pt modelId="{C5E61DF2-4B35-42C8-A846-BA6BCC3A9FB9}" type="pres">
      <dgm:prSet presAssocID="{1D57411D-8B63-479B-8D48-0B588FE29B7B}" presName="parentText" presStyleLbl="node1" presStyleIdx="1" presStyleCnt="3" custScaleY="56730">
        <dgm:presLayoutVars>
          <dgm:chMax val="0"/>
          <dgm:bulletEnabled val="1"/>
        </dgm:presLayoutVars>
      </dgm:prSet>
      <dgm:spPr/>
    </dgm:pt>
    <dgm:pt modelId="{754097BF-9A5C-4FC8-AF6F-FBE133AC1012}" type="pres">
      <dgm:prSet presAssocID="{1D57411D-8B63-479B-8D48-0B588FE29B7B}" presName="childText" presStyleLbl="revTx" presStyleIdx="1" presStyleCnt="3">
        <dgm:presLayoutVars>
          <dgm:bulletEnabled val="1"/>
        </dgm:presLayoutVars>
      </dgm:prSet>
      <dgm:spPr/>
    </dgm:pt>
    <dgm:pt modelId="{0238FB2E-3E38-44B5-BB7F-A00BED0EE9FB}" type="pres">
      <dgm:prSet presAssocID="{774C822E-C031-49DF-AE4E-D6F4E32614F7}" presName="parentText" presStyleLbl="node1" presStyleIdx="2" presStyleCnt="3" custScaleY="59613">
        <dgm:presLayoutVars>
          <dgm:chMax val="0"/>
          <dgm:bulletEnabled val="1"/>
        </dgm:presLayoutVars>
      </dgm:prSet>
      <dgm:spPr/>
    </dgm:pt>
    <dgm:pt modelId="{2BB7029B-5B6B-480F-9F12-78727429340C}" type="pres">
      <dgm:prSet presAssocID="{774C822E-C031-49DF-AE4E-D6F4E32614F7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44669A1A-48DF-42EE-9CEE-02B239376E83}" srcId="{2E762CE9-9120-43D5-9347-0CED1BA86398}" destId="{1D57411D-8B63-479B-8D48-0B588FE29B7B}" srcOrd="1" destOrd="0" parTransId="{5AA1A9C3-8719-43FD-B3EB-1F91D317895B}" sibTransId="{38585B3B-3B83-46C6-BB04-56EE151C4B18}"/>
    <dgm:cxn modelId="{D97FE11E-6E97-424F-A429-9E4C21FFC08F}" type="presOf" srcId="{9FB30663-652A-4AE5-B027-C2C2276FF0E0}" destId="{2BB7029B-5B6B-480F-9F12-78727429340C}" srcOrd="0" destOrd="0" presId="urn:microsoft.com/office/officeart/2005/8/layout/vList2"/>
    <dgm:cxn modelId="{988D2222-5819-4E37-ABE9-5CC9D584C41A}" srcId="{774C822E-C031-49DF-AE4E-D6F4E32614F7}" destId="{9FB30663-652A-4AE5-B027-C2C2276FF0E0}" srcOrd="0" destOrd="0" parTransId="{097CA212-C234-4A00-B6A4-ECC306C6A0BC}" sibTransId="{EC1B41F2-3F58-4A0F-A6A6-23DDA8C4300E}"/>
    <dgm:cxn modelId="{E180792B-CFAE-4D02-B3F7-13C23E007260}" srcId="{2E762CE9-9120-43D5-9347-0CED1BA86398}" destId="{36CE2358-D4EB-4386-8584-E7509025B628}" srcOrd="0" destOrd="0" parTransId="{033FBF6D-41E2-49B6-8B1E-18E225B358EE}" sibTransId="{27B51FD5-B600-492B-9A51-858A22C89F97}"/>
    <dgm:cxn modelId="{2A915A40-2460-47C8-9B1B-D0C6E573B970}" type="presOf" srcId="{27A9EF16-8667-4EE8-896D-938ECA49A550}" destId="{754097BF-9A5C-4FC8-AF6F-FBE133AC1012}" srcOrd="0" destOrd="0" presId="urn:microsoft.com/office/officeart/2005/8/layout/vList2"/>
    <dgm:cxn modelId="{C5F5A750-FA2E-45F7-A4AB-4805C8D485DB}" srcId="{2E762CE9-9120-43D5-9347-0CED1BA86398}" destId="{774C822E-C031-49DF-AE4E-D6F4E32614F7}" srcOrd="2" destOrd="0" parTransId="{2EDD833F-1EB5-4FDF-8F73-8C569588CB23}" sibTransId="{0647D9ED-CF3D-4B90-8F86-A373C8A580B4}"/>
    <dgm:cxn modelId="{A1095672-5516-49FD-99A3-C010F810BD09}" srcId="{1D57411D-8B63-479B-8D48-0B588FE29B7B}" destId="{27A9EF16-8667-4EE8-896D-938ECA49A550}" srcOrd="0" destOrd="0" parTransId="{B9869EF7-72BB-4D68-8BCD-84A3A217F82B}" sibTransId="{00C5E90E-967B-4FF4-B3CD-FB29924F727B}"/>
    <dgm:cxn modelId="{8A998976-7A62-40F7-97B7-E9CDF57ADF47}" srcId="{36CE2358-D4EB-4386-8584-E7509025B628}" destId="{5B46F9AE-4DF1-4BE3-A498-7ADA9BFF819D}" srcOrd="0" destOrd="0" parTransId="{9AE173EE-545E-46DC-8D4D-FA2B0F988127}" sibTransId="{655B08FC-B900-470A-B426-5DA5AE522604}"/>
    <dgm:cxn modelId="{704E9396-3DBF-4D4D-A44F-FFE7819B0E7B}" type="presOf" srcId="{5B46F9AE-4DF1-4BE3-A498-7ADA9BFF819D}" destId="{B0BAD8F1-9CED-4E8B-92AD-C2CBC2A35693}" srcOrd="0" destOrd="0" presId="urn:microsoft.com/office/officeart/2005/8/layout/vList2"/>
    <dgm:cxn modelId="{BBFB81A3-A63D-49F6-BD79-994EA2F2C451}" type="presOf" srcId="{774C822E-C031-49DF-AE4E-D6F4E32614F7}" destId="{0238FB2E-3E38-44B5-BB7F-A00BED0EE9FB}" srcOrd="0" destOrd="0" presId="urn:microsoft.com/office/officeart/2005/8/layout/vList2"/>
    <dgm:cxn modelId="{E88231B8-D62A-4F26-B97C-2E78FE5C0D2C}" type="presOf" srcId="{1D57411D-8B63-479B-8D48-0B588FE29B7B}" destId="{C5E61DF2-4B35-42C8-A846-BA6BCC3A9FB9}" srcOrd="0" destOrd="0" presId="urn:microsoft.com/office/officeart/2005/8/layout/vList2"/>
    <dgm:cxn modelId="{7246B1C9-3EB4-455A-868A-78DCEF638853}" type="presOf" srcId="{2E762CE9-9120-43D5-9347-0CED1BA86398}" destId="{146C8A80-DB7E-400B-808C-4AE790055C90}" srcOrd="0" destOrd="0" presId="urn:microsoft.com/office/officeart/2005/8/layout/vList2"/>
    <dgm:cxn modelId="{F1033FE3-F10A-4FA1-B895-4F27E93999CE}" type="presOf" srcId="{36CE2358-D4EB-4386-8584-E7509025B628}" destId="{D448C727-3339-4BF6-B649-49C07E79F5E7}" srcOrd="0" destOrd="0" presId="urn:microsoft.com/office/officeart/2005/8/layout/vList2"/>
    <dgm:cxn modelId="{83680F9E-DD2E-4CCB-A74C-DB9E7A606A49}" type="presParOf" srcId="{146C8A80-DB7E-400B-808C-4AE790055C90}" destId="{D448C727-3339-4BF6-B649-49C07E79F5E7}" srcOrd="0" destOrd="0" presId="urn:microsoft.com/office/officeart/2005/8/layout/vList2"/>
    <dgm:cxn modelId="{9D4ADE3A-DAE2-4569-9879-456B2C099642}" type="presParOf" srcId="{146C8A80-DB7E-400B-808C-4AE790055C90}" destId="{B0BAD8F1-9CED-4E8B-92AD-C2CBC2A35693}" srcOrd="1" destOrd="0" presId="urn:microsoft.com/office/officeart/2005/8/layout/vList2"/>
    <dgm:cxn modelId="{02BB4946-07AC-4CE6-9FFC-320C59EB676D}" type="presParOf" srcId="{146C8A80-DB7E-400B-808C-4AE790055C90}" destId="{C5E61DF2-4B35-42C8-A846-BA6BCC3A9FB9}" srcOrd="2" destOrd="0" presId="urn:microsoft.com/office/officeart/2005/8/layout/vList2"/>
    <dgm:cxn modelId="{C7206E5E-376E-48DA-9CAF-273DF172E6CF}" type="presParOf" srcId="{146C8A80-DB7E-400B-808C-4AE790055C90}" destId="{754097BF-9A5C-4FC8-AF6F-FBE133AC1012}" srcOrd="3" destOrd="0" presId="urn:microsoft.com/office/officeart/2005/8/layout/vList2"/>
    <dgm:cxn modelId="{5D0593A9-43E4-4C64-B189-6E53FB1D56B3}" type="presParOf" srcId="{146C8A80-DB7E-400B-808C-4AE790055C90}" destId="{0238FB2E-3E38-44B5-BB7F-A00BED0EE9FB}" srcOrd="4" destOrd="0" presId="urn:microsoft.com/office/officeart/2005/8/layout/vList2"/>
    <dgm:cxn modelId="{FA36FAD4-8963-4792-9BD5-4BA74FEE6A8B}" type="presParOf" srcId="{146C8A80-DB7E-400B-808C-4AE790055C90}" destId="{2BB7029B-5B6B-480F-9F12-78727429340C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762CE9-9120-43D5-9347-0CED1BA86398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46F9AE-4DF1-4BE3-A498-7ADA9BFF819D}">
      <dgm:prSet phldrT="[Текст]" custT="1"/>
      <dgm:spPr/>
      <dgm:t>
        <a:bodyPr/>
        <a:lstStyle/>
        <a:p>
          <a:pPr rtl="0"/>
          <a:r>
            <a:rPr lang="ru-RU" sz="2400" b="1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основная задача –нужная передача мяча с возможным смягчением удара</a:t>
          </a:r>
        </a:p>
      </dgm:t>
    </dgm:pt>
    <dgm:pt modelId="{9AE173EE-545E-46DC-8D4D-FA2B0F988127}" type="parTrans" cxnId="{8A998976-7A62-40F7-97B7-E9CDF57ADF47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655B08FC-B900-470A-B426-5DA5AE522604}" type="sibTrans" cxnId="{8A998976-7A62-40F7-97B7-E9CDF57ADF47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1D57411D-8B63-479B-8D48-0B588FE29B7B}">
      <dgm:prSet phldrT="[Текст]" custT="1"/>
      <dgm:spPr>
        <a:solidFill>
          <a:srgbClr val="FFFF00"/>
        </a:solidFill>
      </dgm:spPr>
      <dgm:t>
        <a:bodyPr/>
        <a:lstStyle/>
        <a:p>
          <a:pPr rtl="0"/>
          <a:r>
            <a:rPr lang="ru-RU" sz="2800" b="1" dirty="0">
              <a:solidFill>
                <a:srgbClr val="000000"/>
              </a:solidFill>
              <a:latin typeface="Arial Black" panose="020B0A04020102020204" pitchFamily="34" charset="0"/>
              <a:ea typeface="+mn-ea"/>
              <a:cs typeface="+mn-cs"/>
            </a:rPr>
            <a:t>Страховка </a:t>
          </a:r>
          <a:endParaRPr lang="ru-RU" sz="2800" dirty="0">
            <a:solidFill>
              <a:srgbClr val="000000"/>
            </a:solidFill>
            <a:latin typeface="Arial Black" panose="020B0A04020102020204" pitchFamily="34" charset="0"/>
          </a:endParaRPr>
        </a:p>
      </dgm:t>
    </dgm:pt>
    <dgm:pt modelId="{5AA1A9C3-8719-43FD-B3EB-1F91D317895B}" type="parTrans" cxnId="{44669A1A-48DF-42EE-9CEE-02B239376E83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38585B3B-3B83-46C6-BB04-56EE151C4B18}" type="sibTrans" cxnId="{44669A1A-48DF-42EE-9CEE-02B239376E83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27A9EF16-8667-4EE8-896D-938ECA49A550}">
      <dgm:prSet phldrT="[Текст]" custT="1"/>
      <dgm:spPr/>
      <dgm:t>
        <a:bodyPr/>
        <a:lstStyle/>
        <a:p>
          <a:pPr rtl="0"/>
          <a:r>
            <a:rPr lang="ru-RU" sz="2400" b="1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основная задача - предвидение действий игроков команды противника</a:t>
          </a:r>
        </a:p>
      </dgm:t>
    </dgm:pt>
    <dgm:pt modelId="{B9869EF7-72BB-4D68-8BCD-84A3A217F82B}" type="parTrans" cxnId="{A1095672-5516-49FD-99A3-C010F810BD0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00C5E90E-967B-4FF4-B3CD-FB29924F727B}" type="sibTrans" cxnId="{A1095672-5516-49FD-99A3-C010F810BD09}">
      <dgm:prSet/>
      <dgm:spPr/>
      <dgm:t>
        <a:bodyPr/>
        <a:lstStyle/>
        <a:p>
          <a:endParaRPr lang="ru-RU">
            <a:latin typeface="+mj-lt"/>
          </a:endParaRPr>
        </a:p>
      </dgm:t>
    </dgm:pt>
    <dgm:pt modelId="{383F9080-643A-44E1-9ECE-0C29C99585C3}">
      <dgm:prSet phldrT="[Текст]" custT="1"/>
      <dgm:spPr/>
      <dgm:t>
        <a:bodyPr/>
        <a:lstStyle/>
        <a:p>
          <a:pPr rtl="0"/>
          <a:r>
            <a:rPr lang="ru-RU" sz="2400" b="1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основная задача – защита от нападающего удара противника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DF47CF-149A-410E-9C19-C0B625B95BC0}" type="parTrans" cxnId="{9FFEA4B4-C0CB-47EF-8DB8-83CDE8AF4C52}">
      <dgm:prSet/>
      <dgm:spPr/>
      <dgm:t>
        <a:bodyPr/>
        <a:lstStyle/>
        <a:p>
          <a:endParaRPr lang="ru-RU"/>
        </a:p>
      </dgm:t>
    </dgm:pt>
    <dgm:pt modelId="{31CC9DD6-902B-49A0-8F57-F8296988ADE1}" type="sibTrans" cxnId="{9FFEA4B4-C0CB-47EF-8DB8-83CDE8AF4C52}">
      <dgm:prSet/>
      <dgm:spPr/>
      <dgm:t>
        <a:bodyPr/>
        <a:lstStyle/>
        <a:p>
          <a:endParaRPr lang="ru-RU"/>
        </a:p>
      </dgm:t>
    </dgm:pt>
    <dgm:pt modelId="{263EECDA-4270-40F1-809B-0B71706296BB}">
      <dgm:prSet phldrT="[Текст]" custT="1"/>
      <dgm:spPr/>
      <dgm:t>
        <a:bodyPr/>
        <a:lstStyle/>
        <a:p>
          <a:pPr rtl="0"/>
          <a:r>
            <a:rPr lang="ru-RU" sz="2800" b="1" dirty="0">
              <a:solidFill>
                <a:srgbClr val="000000"/>
              </a:solidFill>
              <a:latin typeface="Arial Black" panose="020B0A04020102020204" pitchFamily="34" charset="0"/>
              <a:ea typeface="+mn-ea"/>
              <a:cs typeface="+mn-cs"/>
            </a:rPr>
            <a:t>Блокирование</a:t>
          </a:r>
        </a:p>
      </dgm:t>
    </dgm:pt>
    <dgm:pt modelId="{E0D6E23F-152B-4737-9911-2AB1237C07AD}" type="parTrans" cxnId="{68E0D8EF-7AE2-4C04-800D-B64733ED2C4B}">
      <dgm:prSet/>
      <dgm:spPr/>
      <dgm:t>
        <a:bodyPr/>
        <a:lstStyle/>
        <a:p>
          <a:endParaRPr lang="ru-RU"/>
        </a:p>
      </dgm:t>
    </dgm:pt>
    <dgm:pt modelId="{FD726BF0-E8FF-4E7A-9909-FE976F96B7AC}" type="sibTrans" cxnId="{68E0D8EF-7AE2-4C04-800D-B64733ED2C4B}">
      <dgm:prSet/>
      <dgm:spPr/>
      <dgm:t>
        <a:bodyPr/>
        <a:lstStyle/>
        <a:p>
          <a:endParaRPr lang="ru-RU"/>
        </a:p>
      </dgm:t>
    </dgm:pt>
    <dgm:pt modelId="{80F9CCB9-C981-4875-830D-FA0308A2FBE6}">
      <dgm:prSet phldrT="[Текст]" custT="1"/>
      <dgm:spPr>
        <a:solidFill>
          <a:srgbClr val="FFFF00"/>
        </a:solidFill>
      </dgm:spPr>
      <dgm:t>
        <a:bodyPr/>
        <a:lstStyle/>
        <a:p>
          <a:pPr rtl="0"/>
          <a:r>
            <a:rPr lang="ru-RU" sz="2800" b="1" dirty="0">
              <a:solidFill>
                <a:srgbClr val="000000"/>
              </a:solidFill>
              <a:latin typeface="Arial Black" panose="020B0A04020102020204" pitchFamily="34" charset="0"/>
              <a:ea typeface="+mn-ea"/>
              <a:cs typeface="+mn-cs"/>
            </a:rPr>
            <a:t>Приём мяча с подачи и от нападающего удара</a:t>
          </a:r>
        </a:p>
      </dgm:t>
    </dgm:pt>
    <dgm:pt modelId="{710F33EF-FBB5-4794-9DBE-7C27C5AAE67C}" type="sibTrans" cxnId="{EAF98C26-75F4-4174-A027-19DE64937830}">
      <dgm:prSet/>
      <dgm:spPr/>
      <dgm:t>
        <a:bodyPr/>
        <a:lstStyle/>
        <a:p>
          <a:endParaRPr lang="ru-RU"/>
        </a:p>
      </dgm:t>
    </dgm:pt>
    <dgm:pt modelId="{4BD98729-794F-4E76-A825-BFAC6EFEEA5C}" type="parTrans" cxnId="{EAF98C26-75F4-4174-A027-19DE64937830}">
      <dgm:prSet/>
      <dgm:spPr/>
      <dgm:t>
        <a:bodyPr/>
        <a:lstStyle/>
        <a:p>
          <a:endParaRPr lang="ru-RU"/>
        </a:p>
      </dgm:t>
    </dgm:pt>
    <dgm:pt modelId="{146C8A80-DB7E-400B-808C-4AE790055C90}" type="pres">
      <dgm:prSet presAssocID="{2E762CE9-9120-43D5-9347-0CED1BA86398}" presName="linear" presStyleCnt="0">
        <dgm:presLayoutVars>
          <dgm:animLvl val="lvl"/>
          <dgm:resizeHandles val="exact"/>
        </dgm:presLayoutVars>
      </dgm:prSet>
      <dgm:spPr/>
    </dgm:pt>
    <dgm:pt modelId="{A0FD510A-512A-4A20-9AAF-1D0B25213726}" type="pres">
      <dgm:prSet presAssocID="{80F9CCB9-C981-4875-830D-FA0308A2FBE6}" presName="parentText" presStyleLbl="node1" presStyleIdx="0" presStyleCnt="3" custScaleY="93352">
        <dgm:presLayoutVars>
          <dgm:chMax val="0"/>
          <dgm:bulletEnabled val="1"/>
        </dgm:presLayoutVars>
      </dgm:prSet>
      <dgm:spPr/>
    </dgm:pt>
    <dgm:pt modelId="{D531C169-FDFF-488C-833A-4DBB20F2E207}" type="pres">
      <dgm:prSet presAssocID="{80F9CCB9-C981-4875-830D-FA0308A2FBE6}" presName="childText" presStyleLbl="revTx" presStyleIdx="0" presStyleCnt="3">
        <dgm:presLayoutVars>
          <dgm:bulletEnabled val="1"/>
        </dgm:presLayoutVars>
      </dgm:prSet>
      <dgm:spPr/>
    </dgm:pt>
    <dgm:pt modelId="{82D32EE3-F2AB-4E2E-B1CA-A56174FCE259}" type="pres">
      <dgm:prSet presAssocID="{263EECDA-4270-40F1-809B-0B71706296BB}" presName="parentText" presStyleLbl="node1" presStyleIdx="1" presStyleCnt="3" custScaleY="91588" custLinFactNeighborX="0" custLinFactNeighborY="792">
        <dgm:presLayoutVars>
          <dgm:chMax val="0"/>
          <dgm:bulletEnabled val="1"/>
        </dgm:presLayoutVars>
      </dgm:prSet>
      <dgm:spPr/>
    </dgm:pt>
    <dgm:pt modelId="{FC4CE8E3-5ECA-4914-A7C4-5570DD0AEBE4}" type="pres">
      <dgm:prSet presAssocID="{263EECDA-4270-40F1-809B-0B71706296BB}" presName="childText" presStyleLbl="revTx" presStyleIdx="1" presStyleCnt="3">
        <dgm:presLayoutVars>
          <dgm:bulletEnabled val="1"/>
        </dgm:presLayoutVars>
      </dgm:prSet>
      <dgm:spPr/>
    </dgm:pt>
    <dgm:pt modelId="{C5E61DF2-4B35-42C8-A846-BA6BCC3A9FB9}" type="pres">
      <dgm:prSet presAssocID="{1D57411D-8B63-479B-8D48-0B588FE29B7B}" presName="parentText" presStyleLbl="node1" presStyleIdx="2" presStyleCnt="3" custScaleY="85485">
        <dgm:presLayoutVars>
          <dgm:chMax val="0"/>
          <dgm:bulletEnabled val="1"/>
        </dgm:presLayoutVars>
      </dgm:prSet>
      <dgm:spPr/>
    </dgm:pt>
    <dgm:pt modelId="{754097BF-9A5C-4FC8-AF6F-FBE133AC1012}" type="pres">
      <dgm:prSet presAssocID="{1D57411D-8B63-479B-8D48-0B588FE29B7B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44669A1A-48DF-42EE-9CEE-02B239376E83}" srcId="{2E762CE9-9120-43D5-9347-0CED1BA86398}" destId="{1D57411D-8B63-479B-8D48-0B588FE29B7B}" srcOrd="2" destOrd="0" parTransId="{5AA1A9C3-8719-43FD-B3EB-1F91D317895B}" sibTransId="{38585B3B-3B83-46C6-BB04-56EE151C4B18}"/>
    <dgm:cxn modelId="{EAF98C26-75F4-4174-A027-19DE64937830}" srcId="{2E762CE9-9120-43D5-9347-0CED1BA86398}" destId="{80F9CCB9-C981-4875-830D-FA0308A2FBE6}" srcOrd="0" destOrd="0" parTransId="{4BD98729-794F-4E76-A825-BFAC6EFEEA5C}" sibTransId="{710F33EF-FBB5-4794-9DBE-7C27C5AAE67C}"/>
    <dgm:cxn modelId="{3A742150-7713-4B57-87BC-90357ABAF759}" type="presOf" srcId="{80F9CCB9-C981-4875-830D-FA0308A2FBE6}" destId="{A0FD510A-512A-4A20-9AAF-1D0B25213726}" srcOrd="0" destOrd="0" presId="urn:microsoft.com/office/officeart/2005/8/layout/vList2"/>
    <dgm:cxn modelId="{A1095672-5516-49FD-99A3-C010F810BD09}" srcId="{1D57411D-8B63-479B-8D48-0B588FE29B7B}" destId="{27A9EF16-8667-4EE8-896D-938ECA49A550}" srcOrd="0" destOrd="0" parTransId="{B9869EF7-72BB-4D68-8BCD-84A3A217F82B}" sibTransId="{00C5E90E-967B-4FF4-B3CD-FB29924F727B}"/>
    <dgm:cxn modelId="{8A998976-7A62-40F7-97B7-E9CDF57ADF47}" srcId="{80F9CCB9-C981-4875-830D-FA0308A2FBE6}" destId="{5B46F9AE-4DF1-4BE3-A498-7ADA9BFF819D}" srcOrd="0" destOrd="0" parTransId="{9AE173EE-545E-46DC-8D4D-FA2B0F988127}" sibTransId="{655B08FC-B900-470A-B426-5DA5AE522604}"/>
    <dgm:cxn modelId="{36647C7B-2A85-4FD0-9B23-BEE32A035BA4}" type="presOf" srcId="{2E762CE9-9120-43D5-9347-0CED1BA86398}" destId="{146C8A80-DB7E-400B-808C-4AE790055C90}" srcOrd="0" destOrd="0" presId="urn:microsoft.com/office/officeart/2005/8/layout/vList2"/>
    <dgm:cxn modelId="{9FFEA4B4-C0CB-47EF-8DB8-83CDE8AF4C52}" srcId="{263EECDA-4270-40F1-809B-0B71706296BB}" destId="{383F9080-643A-44E1-9ECE-0C29C99585C3}" srcOrd="0" destOrd="0" parTransId="{04DF47CF-149A-410E-9C19-C0B625B95BC0}" sibTransId="{31CC9DD6-902B-49A0-8F57-F8296988ADE1}"/>
    <dgm:cxn modelId="{BE22D8C4-FC24-4C8E-9CEF-36919D2AC580}" type="presOf" srcId="{27A9EF16-8667-4EE8-896D-938ECA49A550}" destId="{754097BF-9A5C-4FC8-AF6F-FBE133AC1012}" srcOrd="0" destOrd="0" presId="urn:microsoft.com/office/officeart/2005/8/layout/vList2"/>
    <dgm:cxn modelId="{EEFE9BC9-B009-40C4-A3C9-6BED22A728C4}" type="presOf" srcId="{383F9080-643A-44E1-9ECE-0C29C99585C3}" destId="{FC4CE8E3-5ECA-4914-A7C4-5570DD0AEBE4}" srcOrd="0" destOrd="0" presId="urn:microsoft.com/office/officeart/2005/8/layout/vList2"/>
    <dgm:cxn modelId="{56C189E0-1B7F-4656-8E03-258060BC70C2}" type="presOf" srcId="{1D57411D-8B63-479B-8D48-0B588FE29B7B}" destId="{C5E61DF2-4B35-42C8-A846-BA6BCC3A9FB9}" srcOrd="0" destOrd="0" presId="urn:microsoft.com/office/officeart/2005/8/layout/vList2"/>
    <dgm:cxn modelId="{68E0D8EF-7AE2-4C04-800D-B64733ED2C4B}" srcId="{2E762CE9-9120-43D5-9347-0CED1BA86398}" destId="{263EECDA-4270-40F1-809B-0B71706296BB}" srcOrd="1" destOrd="0" parTransId="{E0D6E23F-152B-4737-9911-2AB1237C07AD}" sibTransId="{FD726BF0-E8FF-4E7A-9909-FE976F96B7AC}"/>
    <dgm:cxn modelId="{60255FF2-4D81-4AA8-A70D-8C66A3757DD5}" type="presOf" srcId="{5B46F9AE-4DF1-4BE3-A498-7ADA9BFF819D}" destId="{D531C169-FDFF-488C-833A-4DBB20F2E207}" srcOrd="0" destOrd="0" presId="urn:microsoft.com/office/officeart/2005/8/layout/vList2"/>
    <dgm:cxn modelId="{D520B2FD-297A-4803-BA11-B2179AAD5F8B}" type="presOf" srcId="{263EECDA-4270-40F1-809B-0B71706296BB}" destId="{82D32EE3-F2AB-4E2E-B1CA-A56174FCE259}" srcOrd="0" destOrd="0" presId="urn:microsoft.com/office/officeart/2005/8/layout/vList2"/>
    <dgm:cxn modelId="{3CB3C24A-EE54-47C5-A319-DA3B3F302576}" type="presParOf" srcId="{146C8A80-DB7E-400B-808C-4AE790055C90}" destId="{A0FD510A-512A-4A20-9AAF-1D0B25213726}" srcOrd="0" destOrd="0" presId="urn:microsoft.com/office/officeart/2005/8/layout/vList2"/>
    <dgm:cxn modelId="{9C75DF6F-F814-4C7C-9D07-CF413291BB9D}" type="presParOf" srcId="{146C8A80-DB7E-400B-808C-4AE790055C90}" destId="{D531C169-FDFF-488C-833A-4DBB20F2E207}" srcOrd="1" destOrd="0" presId="urn:microsoft.com/office/officeart/2005/8/layout/vList2"/>
    <dgm:cxn modelId="{6DC9B085-BB94-4B79-9569-858FDEEED415}" type="presParOf" srcId="{146C8A80-DB7E-400B-808C-4AE790055C90}" destId="{82D32EE3-F2AB-4E2E-B1CA-A56174FCE259}" srcOrd="2" destOrd="0" presId="urn:microsoft.com/office/officeart/2005/8/layout/vList2"/>
    <dgm:cxn modelId="{D5EC6D07-31F6-4407-B54C-CFF7A8CBBF97}" type="presParOf" srcId="{146C8A80-DB7E-400B-808C-4AE790055C90}" destId="{FC4CE8E3-5ECA-4914-A7C4-5570DD0AEBE4}" srcOrd="3" destOrd="0" presId="urn:microsoft.com/office/officeart/2005/8/layout/vList2"/>
    <dgm:cxn modelId="{486543CB-523B-48B2-AA1C-80E8B7AEB18A}" type="presParOf" srcId="{146C8A80-DB7E-400B-808C-4AE790055C90}" destId="{C5E61DF2-4B35-42C8-A846-BA6BCC3A9FB9}" srcOrd="4" destOrd="0" presId="urn:microsoft.com/office/officeart/2005/8/layout/vList2"/>
    <dgm:cxn modelId="{B4E71D65-218B-4E40-842C-ED6F4D331F2C}" type="presParOf" srcId="{146C8A80-DB7E-400B-808C-4AE790055C90}" destId="{754097BF-9A5C-4FC8-AF6F-FBE133AC1012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48C727-3339-4BF6-B649-49C07E79F5E7}">
      <dsp:nvSpPr>
        <dsp:cNvPr id="0" name=""/>
        <dsp:cNvSpPr/>
      </dsp:nvSpPr>
      <dsp:spPr>
        <a:xfrm>
          <a:off x="0" y="5120"/>
          <a:ext cx="11229975" cy="732290"/>
        </a:xfrm>
        <a:prstGeom prst="roundRect">
          <a:avLst/>
        </a:prstGeom>
        <a:solidFill>
          <a:srgbClr val="FFFF00"/>
        </a:soli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rgbClr val="000000"/>
              </a:solidFill>
              <a:latin typeface="Arial Black" panose="020B0A04020102020204" pitchFamily="34" charset="0"/>
            </a:rPr>
            <a:t>Подача</a:t>
          </a:r>
          <a:endParaRPr lang="ru-RU" sz="2800" kern="1200" dirty="0">
            <a:solidFill>
              <a:srgbClr val="000000"/>
            </a:solidFill>
            <a:latin typeface="Arial Black" panose="020B0A04020102020204" pitchFamily="34" charset="0"/>
          </a:endParaRPr>
        </a:p>
      </dsp:txBody>
      <dsp:txXfrm>
        <a:off x="35747" y="40867"/>
        <a:ext cx="11158481" cy="660796"/>
      </dsp:txXfrm>
    </dsp:sp>
    <dsp:sp modelId="{B0BAD8F1-9CED-4E8B-92AD-C2CBC2A35693}">
      <dsp:nvSpPr>
        <dsp:cNvPr id="0" name=""/>
        <dsp:cNvSpPr/>
      </dsp:nvSpPr>
      <dsp:spPr>
        <a:xfrm>
          <a:off x="0" y="737411"/>
          <a:ext cx="11229975" cy="1059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6552" tIns="30480" rIns="170688" bIns="3048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400" b="1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основная задача - введения мяча в игру, предельно затрудняя его приём и организацию последующих действий противников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737411"/>
        <a:ext cx="11229975" cy="1059840"/>
      </dsp:txXfrm>
    </dsp:sp>
    <dsp:sp modelId="{C5E61DF2-4B35-42C8-A846-BA6BCC3A9FB9}">
      <dsp:nvSpPr>
        <dsp:cNvPr id="0" name=""/>
        <dsp:cNvSpPr/>
      </dsp:nvSpPr>
      <dsp:spPr>
        <a:xfrm>
          <a:off x="0" y="1797251"/>
          <a:ext cx="11229975" cy="679670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rgbClr val="000000"/>
              </a:solidFill>
              <a:latin typeface="Arial Black" panose="020B0A04020102020204" pitchFamily="34" charset="0"/>
              <a:ea typeface="+mn-ea"/>
              <a:cs typeface="+mn-cs"/>
            </a:rPr>
            <a:t>Передача </a:t>
          </a:r>
          <a:endParaRPr lang="ru-RU" sz="2800" kern="1200" dirty="0">
            <a:solidFill>
              <a:srgbClr val="000000"/>
            </a:solidFill>
            <a:latin typeface="Arial Black" panose="020B0A04020102020204" pitchFamily="34" charset="0"/>
          </a:endParaRPr>
        </a:p>
      </dsp:txBody>
      <dsp:txXfrm>
        <a:off x="33179" y="1830430"/>
        <a:ext cx="11163617" cy="613312"/>
      </dsp:txXfrm>
    </dsp:sp>
    <dsp:sp modelId="{754097BF-9A5C-4FC8-AF6F-FBE133AC1012}">
      <dsp:nvSpPr>
        <dsp:cNvPr id="0" name=""/>
        <dsp:cNvSpPr/>
      </dsp:nvSpPr>
      <dsp:spPr>
        <a:xfrm>
          <a:off x="0" y="2476921"/>
          <a:ext cx="11229975" cy="1059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6552" tIns="30480" rIns="170688" bIns="3048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400" b="1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основная задача - создание наиболее благоприятных условий для выполнения завершающего удара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476921"/>
        <a:ext cx="11229975" cy="1059840"/>
      </dsp:txXfrm>
    </dsp:sp>
    <dsp:sp modelId="{0238FB2E-3E38-44B5-BB7F-A00BED0EE9FB}">
      <dsp:nvSpPr>
        <dsp:cNvPr id="0" name=""/>
        <dsp:cNvSpPr/>
      </dsp:nvSpPr>
      <dsp:spPr>
        <a:xfrm>
          <a:off x="0" y="3536761"/>
          <a:ext cx="11229975" cy="714211"/>
        </a:xfrm>
        <a:prstGeom prst="roundRect">
          <a:avLst/>
        </a:prstGeom>
        <a:solidFill>
          <a:srgbClr val="FFFF00"/>
        </a:soli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rgbClr val="000000"/>
              </a:solidFill>
              <a:latin typeface="Arial Black" panose="020B0A04020102020204" pitchFamily="34" charset="0"/>
            </a:rPr>
            <a:t>Нападающий удар</a:t>
          </a:r>
          <a:endParaRPr lang="ru-RU" sz="2800" kern="1200" dirty="0">
            <a:solidFill>
              <a:srgbClr val="000000"/>
            </a:solidFill>
            <a:latin typeface="Arial Black" panose="020B0A04020102020204" pitchFamily="34" charset="0"/>
          </a:endParaRPr>
        </a:p>
      </dsp:txBody>
      <dsp:txXfrm>
        <a:off x="34865" y="3571626"/>
        <a:ext cx="11160245" cy="644481"/>
      </dsp:txXfrm>
    </dsp:sp>
    <dsp:sp modelId="{2BB7029B-5B6B-480F-9F12-78727429340C}">
      <dsp:nvSpPr>
        <dsp:cNvPr id="0" name=""/>
        <dsp:cNvSpPr/>
      </dsp:nvSpPr>
      <dsp:spPr>
        <a:xfrm>
          <a:off x="0" y="4250973"/>
          <a:ext cx="11229975" cy="1059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6552" tIns="30480" rIns="170688" bIns="3048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400" b="1" kern="12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rPr>
            <a:t>для выполнения нападающего удара требуются хорошие условия: вертикальная передача, достаточная высота мяча и на определённом месте, возможность разбега для прыжка</a:t>
          </a:r>
          <a:endParaRPr lang="ru-RU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4250973"/>
        <a:ext cx="11229975" cy="10598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FD510A-512A-4A20-9AAF-1D0B25213726}">
      <dsp:nvSpPr>
        <dsp:cNvPr id="0" name=""/>
        <dsp:cNvSpPr/>
      </dsp:nvSpPr>
      <dsp:spPr>
        <a:xfrm>
          <a:off x="0" y="38479"/>
          <a:ext cx="11835392" cy="688097"/>
        </a:xfrm>
        <a:prstGeom prst="roundRect">
          <a:avLst/>
        </a:prstGeom>
        <a:solidFill>
          <a:srgbClr val="FFFF00"/>
        </a:soli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rgbClr val="000000"/>
              </a:solidFill>
              <a:latin typeface="Arial Black" panose="020B0A04020102020204" pitchFamily="34" charset="0"/>
              <a:ea typeface="+mn-ea"/>
              <a:cs typeface="+mn-cs"/>
            </a:rPr>
            <a:t>Приём мяча с подачи и от нападающего удара</a:t>
          </a:r>
        </a:p>
      </dsp:txBody>
      <dsp:txXfrm>
        <a:off x="33590" y="72069"/>
        <a:ext cx="11768212" cy="620917"/>
      </dsp:txXfrm>
    </dsp:sp>
    <dsp:sp modelId="{D531C169-FDFF-488C-833A-4DBB20F2E207}">
      <dsp:nvSpPr>
        <dsp:cNvPr id="0" name=""/>
        <dsp:cNvSpPr/>
      </dsp:nvSpPr>
      <dsp:spPr>
        <a:xfrm>
          <a:off x="0" y="726576"/>
          <a:ext cx="11835392" cy="7079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5774" tIns="30480" rIns="170688" bIns="3048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400" b="1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основная задача –нужная передача мяча с возможным смягчением удара</a:t>
          </a:r>
        </a:p>
      </dsp:txBody>
      <dsp:txXfrm>
        <a:off x="0" y="726576"/>
        <a:ext cx="11835392" cy="707940"/>
      </dsp:txXfrm>
    </dsp:sp>
    <dsp:sp modelId="{82D32EE3-F2AB-4E2E-B1CA-A56174FCE259}">
      <dsp:nvSpPr>
        <dsp:cNvPr id="0" name=""/>
        <dsp:cNvSpPr/>
      </dsp:nvSpPr>
      <dsp:spPr>
        <a:xfrm>
          <a:off x="0" y="1439238"/>
          <a:ext cx="11835392" cy="67509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rgbClr val="000000"/>
              </a:solidFill>
              <a:latin typeface="Arial Black" panose="020B0A04020102020204" pitchFamily="34" charset="0"/>
              <a:ea typeface="+mn-ea"/>
              <a:cs typeface="+mn-cs"/>
            </a:rPr>
            <a:t>Блокирование</a:t>
          </a:r>
        </a:p>
      </dsp:txBody>
      <dsp:txXfrm>
        <a:off x="32955" y="1472193"/>
        <a:ext cx="11769482" cy="609185"/>
      </dsp:txXfrm>
    </dsp:sp>
    <dsp:sp modelId="{FC4CE8E3-5ECA-4914-A7C4-5570DD0AEBE4}">
      <dsp:nvSpPr>
        <dsp:cNvPr id="0" name=""/>
        <dsp:cNvSpPr/>
      </dsp:nvSpPr>
      <dsp:spPr>
        <a:xfrm>
          <a:off x="0" y="2109611"/>
          <a:ext cx="11835392" cy="596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5774" tIns="30480" rIns="170688" bIns="3048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400" b="1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основная задача – защита от нападающего удара противника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109611"/>
        <a:ext cx="11835392" cy="596160"/>
      </dsp:txXfrm>
    </dsp:sp>
    <dsp:sp modelId="{C5E61DF2-4B35-42C8-A846-BA6BCC3A9FB9}">
      <dsp:nvSpPr>
        <dsp:cNvPr id="0" name=""/>
        <dsp:cNvSpPr/>
      </dsp:nvSpPr>
      <dsp:spPr>
        <a:xfrm>
          <a:off x="0" y="2705771"/>
          <a:ext cx="11835392" cy="630109"/>
        </a:xfrm>
        <a:prstGeom prst="roundRect">
          <a:avLst/>
        </a:prstGeom>
        <a:solidFill>
          <a:srgbClr val="FFFF00"/>
        </a:soli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rgbClr val="000000"/>
              </a:solidFill>
              <a:latin typeface="Arial Black" panose="020B0A04020102020204" pitchFamily="34" charset="0"/>
              <a:ea typeface="+mn-ea"/>
              <a:cs typeface="+mn-cs"/>
            </a:rPr>
            <a:t>Страховка </a:t>
          </a:r>
          <a:endParaRPr lang="ru-RU" sz="2800" kern="1200" dirty="0">
            <a:solidFill>
              <a:srgbClr val="000000"/>
            </a:solidFill>
            <a:latin typeface="Arial Black" panose="020B0A04020102020204" pitchFamily="34" charset="0"/>
          </a:endParaRPr>
        </a:p>
      </dsp:txBody>
      <dsp:txXfrm>
        <a:off x="30759" y="2736530"/>
        <a:ext cx="11773874" cy="568591"/>
      </dsp:txXfrm>
    </dsp:sp>
    <dsp:sp modelId="{754097BF-9A5C-4FC8-AF6F-FBE133AC1012}">
      <dsp:nvSpPr>
        <dsp:cNvPr id="0" name=""/>
        <dsp:cNvSpPr/>
      </dsp:nvSpPr>
      <dsp:spPr>
        <a:xfrm>
          <a:off x="0" y="3335881"/>
          <a:ext cx="11835392" cy="596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5774" tIns="30480" rIns="170688" bIns="3048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ru-RU" sz="2400" b="1" kern="1200" dirty="0"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основная задача - предвидение действий игроков команды противника</a:t>
          </a:r>
        </a:p>
      </dsp:txBody>
      <dsp:txXfrm>
        <a:off x="0" y="3335881"/>
        <a:ext cx="11835392" cy="596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6DECB8-1F4B-412E-83AC-93F895148DBE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ECE572-D527-4767-88A9-9D1D296509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098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ECE572-D527-4767-88A9-9D1D296509A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285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7B696-DC43-4C1E-93B8-D60AD295C26E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9250-0CBB-415B-974C-8C7F250785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667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7B696-DC43-4C1E-93B8-D60AD295C26E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9250-0CBB-415B-974C-8C7F250785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870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B187B696-DC43-4C1E-93B8-D60AD295C26E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5C479250-0CBB-415B-974C-8C7F250785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435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7B696-DC43-4C1E-93B8-D60AD295C26E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9250-0CBB-415B-974C-8C7F250785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920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87B696-DC43-4C1E-93B8-D60AD295C26E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479250-0CBB-415B-974C-8C7F250785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8147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7B696-DC43-4C1E-93B8-D60AD295C26E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9250-0CBB-415B-974C-8C7F250785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402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7B696-DC43-4C1E-93B8-D60AD295C26E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9250-0CBB-415B-974C-8C7F250785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197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7B696-DC43-4C1E-93B8-D60AD295C26E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9250-0CBB-415B-974C-8C7F250785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180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7B696-DC43-4C1E-93B8-D60AD295C26E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9250-0CBB-415B-974C-8C7F250785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790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7B696-DC43-4C1E-93B8-D60AD295C26E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9250-0CBB-415B-974C-8C7F250785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875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7B696-DC43-4C1E-93B8-D60AD295C26E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79250-0CBB-415B-974C-8C7F250785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826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B187B696-DC43-4C1E-93B8-D60AD295C26E}" type="datetimeFigureOut">
              <a:rPr lang="ru-RU" smtClean="0"/>
              <a:t>26.04.2020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5C479250-0CBB-415B-974C-8C7F250785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62860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jp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2" b="9093"/>
          <a:stretch/>
        </p:blipFill>
        <p:spPr>
          <a:xfrm>
            <a:off x="0" y="3429000"/>
            <a:ext cx="4161473" cy="3326525"/>
          </a:xfrm>
          <a:prstGeom prst="rect">
            <a:avLst/>
          </a:prstGeom>
        </p:spPr>
      </p:pic>
      <p:pic>
        <p:nvPicPr>
          <p:cNvPr id="8" name="Рисунок 7" descr="Рисунок1.png">
            <a:extLst>
              <a:ext uri="{FF2B5EF4-FFF2-40B4-BE49-F238E27FC236}">
                <a16:creationId xmlns:a16="http://schemas.microsoft.com/office/drawing/2014/main" id="{B1A6DE96-9240-4E73-8363-A18A9E7DF7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74" y="102475"/>
            <a:ext cx="2628926" cy="1474077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3CDD966-8539-4601-8059-228D9854F3C9}"/>
              </a:ext>
            </a:extLst>
          </p:cNvPr>
          <p:cNvSpPr/>
          <p:nvPr/>
        </p:nvSpPr>
        <p:spPr>
          <a:xfrm>
            <a:off x="1369113" y="989465"/>
            <a:ext cx="1085341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  </a:t>
            </a:r>
            <a:r>
              <a:rPr lang="ru-RU" sz="4000" cap="all" dirty="0">
                <a:latin typeface="Arial Black" panose="020B0A04020102020204" pitchFamily="34" charset="0"/>
                <a:ea typeface="+mj-ea"/>
                <a:cs typeface="+mj-cs"/>
              </a:rPr>
              <a:t>Презентация</a:t>
            </a:r>
          </a:p>
          <a:p>
            <a:pPr algn="ctr"/>
            <a:r>
              <a:rPr lang="ru-RU" sz="4000" cap="all" dirty="0">
                <a:latin typeface="Arial Black" panose="020B0A04020102020204" pitchFamily="34" charset="0"/>
                <a:ea typeface="+mj-ea"/>
                <a:cs typeface="+mj-cs"/>
              </a:rPr>
              <a:t>к уроку по учебному предмету «Физическая культура» </a:t>
            </a:r>
          </a:p>
          <a:p>
            <a:pPr algn="ctr"/>
            <a:r>
              <a:rPr lang="ru-RU" sz="4000" cap="all" dirty="0">
                <a:latin typeface="Arial Black" panose="020B0A04020102020204" pitchFamily="34" charset="0"/>
                <a:ea typeface="+mj-ea"/>
                <a:cs typeface="+mj-cs"/>
              </a:rPr>
              <a:t>в 6-ом классе </a:t>
            </a:r>
          </a:p>
          <a:p>
            <a:pPr algn="ctr"/>
            <a:r>
              <a:rPr lang="ru-RU" sz="4000" cap="all" dirty="0">
                <a:latin typeface="Arial Black" panose="020B0A04020102020204" pitchFamily="34" charset="0"/>
                <a:ea typeface="+mj-ea"/>
                <a:cs typeface="+mj-cs"/>
              </a:rPr>
              <a:t>на тему: «волейбол»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3853AD-BB93-40FF-AE2B-D7B8CC8CA9D2}"/>
              </a:ext>
            </a:extLst>
          </p:cNvPr>
          <p:cNvSpPr txBox="1"/>
          <p:nvPr/>
        </p:nvSpPr>
        <p:spPr>
          <a:xfrm>
            <a:off x="5124674" y="4871545"/>
            <a:ext cx="691247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FFFF00"/>
                </a:solidFill>
                <a:latin typeface="Monotype Corsiva" pitchFamily="66" charset="0"/>
              </a:rPr>
              <a:t>Автор: Боровская Лариса Михайловна</a:t>
            </a:r>
          </a:p>
          <a:p>
            <a:r>
              <a:rPr lang="ru-RU" sz="3600" b="1" dirty="0">
                <a:solidFill>
                  <a:srgbClr val="FFFF00"/>
                </a:solidFill>
                <a:latin typeface="Monotype Corsiva" pitchFamily="66" charset="0"/>
              </a:rPr>
              <a:t>учитель физической культуры</a:t>
            </a:r>
          </a:p>
          <a:p>
            <a:r>
              <a:rPr lang="ru-RU" sz="3600" b="1" dirty="0">
                <a:solidFill>
                  <a:srgbClr val="FFFF00"/>
                </a:solidFill>
                <a:latin typeface="Monotype Corsiva" pitchFamily="66" charset="0"/>
              </a:rPr>
              <a:t>МАОУ СОШ № 213 «Открытие»</a:t>
            </a:r>
          </a:p>
        </p:txBody>
      </p:sp>
    </p:spTree>
    <p:extLst>
      <p:ext uri="{BB962C8B-B14F-4D97-AF65-F5344CB8AC3E}">
        <p14:creationId xmlns:p14="http://schemas.microsoft.com/office/powerpoint/2010/main" val="2039338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4735980" y="877180"/>
            <a:ext cx="2429525" cy="735747"/>
          </a:xfrm>
          <a:prstGeom prst="ellipse">
            <a:avLst/>
          </a:prstGeom>
          <a:solidFill>
            <a:srgbClr val="0000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Стойки</a:t>
            </a:r>
          </a:p>
        </p:txBody>
      </p:sp>
      <p:pic>
        <p:nvPicPr>
          <p:cNvPr id="4" name="Picture 14" descr="Pic1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140" y="1124318"/>
            <a:ext cx="1465222" cy="42289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808545"/>
            <a:ext cx="1385887" cy="35447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702" y="1040665"/>
            <a:ext cx="1991759" cy="42289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4020231"/>
              </p:ext>
            </p:extLst>
          </p:nvPr>
        </p:nvGraphicFramePr>
        <p:xfrm>
          <a:off x="243169" y="5528837"/>
          <a:ext cx="4114799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Высокая стойка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выполнения атакующего удара или блокирования</a:t>
                      </a:r>
                      <a:endParaRPr lang="en-US" sz="20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980536"/>
              </p:ext>
            </p:extLst>
          </p:nvPr>
        </p:nvGraphicFramePr>
        <p:xfrm>
          <a:off x="7462954" y="5528837"/>
          <a:ext cx="4483892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38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Низкая стойка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Для приема мяча от атакующего удара или отскочившего от блока</a:t>
                      </a:r>
                      <a:endParaRPr lang="en-US" sz="2000" b="1" kern="12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4456210"/>
              </p:ext>
            </p:extLst>
          </p:nvPr>
        </p:nvGraphicFramePr>
        <p:xfrm>
          <a:off x="4673091" y="5528837"/>
          <a:ext cx="2484948" cy="109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4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Средняя </a:t>
                      </a:r>
                      <a:r>
                        <a:rPr lang="ru-RU" sz="2000" b="1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стойка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rgbClr val="0000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приема подачи</a:t>
                      </a:r>
                      <a:endParaRPr lang="en-US" sz="20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438423" y="201976"/>
            <a:ext cx="7982583" cy="675204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rgbClr val="0000CC"/>
                </a:solidFill>
                <a:latin typeface="Arial Black" panose="020B0A04020102020204" pitchFamily="34" charset="0"/>
              </a:rPr>
              <a:t>Техника игры в волейбол</a:t>
            </a:r>
          </a:p>
        </p:txBody>
      </p:sp>
    </p:spTree>
    <p:extLst>
      <p:ext uri="{BB962C8B-B14F-4D97-AF65-F5344CB8AC3E}">
        <p14:creationId xmlns:p14="http://schemas.microsoft.com/office/powerpoint/2010/main" val="4186160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173" y="959708"/>
            <a:ext cx="2316957" cy="21899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741" y="3732553"/>
            <a:ext cx="2292811" cy="24402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868" y="928066"/>
            <a:ext cx="2312135" cy="21904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559" y="3877782"/>
            <a:ext cx="2310000" cy="24262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88194" y="3149678"/>
            <a:ext cx="2819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Перед передачей</a:t>
            </a:r>
            <a:endParaRPr lang="en-US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8391523" y="3149639"/>
            <a:ext cx="355282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ru-RU"/>
            </a:defPPr>
            <a:lvl1pPr algn="ctr">
              <a:spcBef>
                <a:spcPct val="50000"/>
              </a:spcBef>
              <a:defRPr sz="2400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Перед приемом снизу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199355" y="6304040"/>
            <a:ext cx="375840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ru-RU"/>
            </a:defPPr>
            <a:lvl1pPr algn="ctr">
              <a:spcBef>
                <a:spcPct val="50000"/>
              </a:spcBef>
              <a:defRPr sz="2400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Перед блокированием 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7137934" y="6216086"/>
            <a:ext cx="416242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defPPr>
              <a:defRPr lang="ru-RU"/>
            </a:defPPr>
            <a:lvl1pPr algn="ctr">
              <a:spcBef>
                <a:spcPct val="50000"/>
              </a:spcBef>
              <a:defRPr sz="2400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Перед атакующим ударом</a:t>
            </a:r>
            <a:endParaRPr lang="en-US" dirty="0"/>
          </a:p>
        </p:txBody>
      </p:sp>
      <p:sp>
        <p:nvSpPr>
          <p:cNvPr id="11" name="Овал 10"/>
          <p:cNvSpPr/>
          <p:nvPr/>
        </p:nvSpPr>
        <p:spPr>
          <a:xfrm>
            <a:off x="4292040" y="2709644"/>
            <a:ext cx="3722220" cy="1341656"/>
          </a:xfrm>
          <a:prstGeom prst="ellipse">
            <a:avLst/>
          </a:prstGeom>
          <a:solidFill>
            <a:srgbClr val="0000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Исходные положения</a:t>
            </a:r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129837" y="216330"/>
            <a:ext cx="7932326" cy="700087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rgbClr val="0000CC"/>
                </a:solidFill>
                <a:latin typeface="Arial Black" panose="020B0A04020102020204" pitchFamily="34" charset="0"/>
              </a:rPr>
              <a:t>Техника игры в волейбол</a:t>
            </a:r>
          </a:p>
        </p:txBody>
      </p:sp>
    </p:spTree>
    <p:extLst>
      <p:ext uri="{BB962C8B-B14F-4D97-AF65-F5344CB8AC3E}">
        <p14:creationId xmlns:p14="http://schemas.microsoft.com/office/powerpoint/2010/main" val="730982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918228" y="178054"/>
            <a:ext cx="8581605" cy="7917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600" dirty="0">
                <a:solidFill>
                  <a:srgbClr val="0000CC"/>
                </a:solidFill>
                <a:latin typeface="Arial Black" panose="020B0A04020102020204" pitchFamily="34" charset="0"/>
              </a:rPr>
              <a:t>Техника игры в нападении</a:t>
            </a:r>
          </a:p>
        </p:txBody>
      </p:sp>
      <p:sp>
        <p:nvSpPr>
          <p:cNvPr id="4" name="Овал 3"/>
          <p:cNvSpPr/>
          <p:nvPr/>
        </p:nvSpPr>
        <p:spPr>
          <a:xfrm>
            <a:off x="2004977" y="945258"/>
            <a:ext cx="6815137" cy="735747"/>
          </a:xfrm>
          <a:prstGeom prst="ellipse">
            <a:avLst/>
          </a:prstGeom>
          <a:solidFill>
            <a:srgbClr val="0000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Передача мяча сверху</a:t>
            </a: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2392" y="1099882"/>
            <a:ext cx="3379427" cy="22385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3471926"/>
            <a:ext cx="2491051" cy="22256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234686" y="5973117"/>
            <a:ext cx="33670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Встреча рук с мячом</a:t>
            </a:r>
            <a:endParaRPr lang="en-US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8699140" y="3471926"/>
            <a:ext cx="323267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Динамика передачи</a:t>
            </a:r>
            <a:endParaRPr lang="en-US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0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004" y="1981701"/>
            <a:ext cx="1736688" cy="27540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534" y="3452100"/>
            <a:ext cx="1883076" cy="27518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6042325" y="6273695"/>
            <a:ext cx="265681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Передача назад</a:t>
            </a:r>
            <a:endParaRPr lang="en-US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179162" y="4890202"/>
            <a:ext cx="3200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Передача в прыжке</a:t>
            </a:r>
            <a:endParaRPr lang="en-US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8" b="12943"/>
          <a:stretch/>
        </p:blipFill>
        <p:spPr>
          <a:xfrm>
            <a:off x="887804" y="1233338"/>
            <a:ext cx="1831848" cy="19716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140" y="4002551"/>
            <a:ext cx="3252318" cy="26018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93076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23899" y="3688264"/>
            <a:ext cx="1135856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занять правильное исходное положение 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правильно подбросить мяч 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ударить в нижнюю часть мяча с определенной силой 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удар должен производиться твердой кистью, закрепленной в лучезарном суставе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после удара рука продолжает движение в направлении подачи 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128963" y="287001"/>
            <a:ext cx="8411395" cy="669924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rgbClr val="0000CC"/>
                </a:solidFill>
                <a:latin typeface="Arial Black" panose="020B0A04020102020204" pitchFamily="34" charset="0"/>
              </a:rPr>
              <a:t>Техника игры в нападении</a:t>
            </a:r>
          </a:p>
        </p:txBody>
      </p:sp>
      <p:sp>
        <p:nvSpPr>
          <p:cNvPr id="6" name="Овал 5"/>
          <p:cNvSpPr/>
          <p:nvPr/>
        </p:nvSpPr>
        <p:spPr>
          <a:xfrm>
            <a:off x="2838485" y="2006056"/>
            <a:ext cx="3074175" cy="735747"/>
          </a:xfrm>
          <a:prstGeom prst="ellipse">
            <a:avLst/>
          </a:prstGeom>
          <a:solidFill>
            <a:srgbClr val="0000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Подача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5912660" y="1140902"/>
            <a:ext cx="6031690" cy="919401"/>
          </a:xfrm>
          <a:prstGeom prst="wedgeRoundRectCallout">
            <a:avLst>
              <a:gd name="adj1" fmla="val -56919"/>
              <a:gd name="adj2" fmla="val 48514"/>
              <a:gd name="adj3" fmla="val 16667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способ введения мяча в игру и как средство нападения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5075" y="3031180"/>
            <a:ext cx="117573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правильного выполнения любой подачи требуется: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75" y="287001"/>
            <a:ext cx="2597150" cy="19460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32562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288" y="3752140"/>
            <a:ext cx="3209925" cy="25026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4" y="477663"/>
            <a:ext cx="6453758" cy="1882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4" y="3781943"/>
            <a:ext cx="4487068" cy="22562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650" y="345578"/>
            <a:ext cx="3128963" cy="26924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1033463" y="2412247"/>
            <a:ext cx="39957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Нижняя прямая подача</a:t>
            </a:r>
            <a:endParaRPr lang="en-US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1048544" y="6254751"/>
            <a:ext cx="399573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spcBef>
                <a:spcPct val="50000"/>
              </a:spcBef>
              <a:defRPr sz="2400" b="1"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Планирующая подача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Box 9"/>
          <p:cNvSpPr txBox="1">
            <a:spLocks noChangeArrowheads="1"/>
          </p:cNvSpPr>
          <p:nvPr/>
        </p:nvSpPr>
        <p:spPr bwMode="auto">
          <a:xfrm>
            <a:off x="7177087" y="6280152"/>
            <a:ext cx="41243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spcBef>
                <a:spcPct val="50000"/>
              </a:spcBef>
              <a:defRPr sz="2400" b="1"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Верхняя боковая подача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7991475" y="3175650"/>
            <a:ext cx="42005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spcBef>
                <a:spcPct val="50000"/>
              </a:spcBef>
              <a:defRPr sz="2400" b="1"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Верхняя прямая подача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5029201" y="2907253"/>
            <a:ext cx="2962274" cy="735747"/>
          </a:xfrm>
          <a:prstGeom prst="ellipse">
            <a:avLst/>
          </a:prstGeom>
          <a:solidFill>
            <a:srgbClr val="0000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Подача</a:t>
            </a:r>
          </a:p>
        </p:txBody>
      </p:sp>
    </p:spTree>
    <p:extLst>
      <p:ext uri="{BB962C8B-B14F-4D97-AF65-F5344CB8AC3E}">
        <p14:creationId xmlns:p14="http://schemas.microsoft.com/office/powerpoint/2010/main" val="1673664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511" y="3754795"/>
            <a:ext cx="5435889" cy="23634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2" y="1220482"/>
            <a:ext cx="5036413" cy="19597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0"/>
          <a:stretch/>
        </p:blipFill>
        <p:spPr bwMode="auto">
          <a:xfrm>
            <a:off x="7703047" y="613314"/>
            <a:ext cx="4062207" cy="23627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480" y="3872139"/>
            <a:ext cx="1678313" cy="23264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2" y="3904996"/>
            <a:ext cx="2587625" cy="23254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1849437" y="3297595"/>
            <a:ext cx="274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Разбег и прыжок</a:t>
            </a:r>
            <a:endParaRPr lang="en-US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7391001" y="3032167"/>
            <a:ext cx="468630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>
              <a:spcBef>
                <a:spcPct val="50000"/>
              </a:spcBef>
              <a:defRPr sz="2400" b="1"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Удар по мячу и приземление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7391001" y="6230429"/>
            <a:ext cx="420052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>
              <a:spcBef>
                <a:spcPct val="50000"/>
              </a:spcBef>
              <a:defRPr sz="2400" b="1"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Боковой атакующий удар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958850" y="6302449"/>
            <a:ext cx="452437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>
              <a:spcBef>
                <a:spcPct val="50000"/>
              </a:spcBef>
              <a:defRPr sz="2400" b="1"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Удар с поворотом туловища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2655887" y="288192"/>
            <a:ext cx="6419059" cy="735747"/>
          </a:xfrm>
          <a:prstGeom prst="ellipse">
            <a:avLst/>
          </a:prstGeom>
          <a:solidFill>
            <a:srgbClr val="0000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Атакующий удар</a:t>
            </a:r>
          </a:p>
        </p:txBody>
      </p:sp>
    </p:spTree>
    <p:extLst>
      <p:ext uri="{BB962C8B-B14F-4D97-AF65-F5344CB8AC3E}">
        <p14:creationId xmlns:p14="http://schemas.microsoft.com/office/powerpoint/2010/main" val="18443046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547" y="273072"/>
            <a:ext cx="5913875" cy="44238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Овал 5"/>
          <p:cNvSpPr/>
          <p:nvPr/>
        </p:nvSpPr>
        <p:spPr>
          <a:xfrm>
            <a:off x="527049" y="602517"/>
            <a:ext cx="6419059" cy="735747"/>
          </a:xfrm>
          <a:prstGeom prst="ellipse">
            <a:avLst/>
          </a:prstGeom>
          <a:solidFill>
            <a:srgbClr val="0000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Атакующий удар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718" y="1882862"/>
            <a:ext cx="5852160" cy="4700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105024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173178" y="147096"/>
            <a:ext cx="7370872" cy="72707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600" dirty="0">
                <a:solidFill>
                  <a:srgbClr val="0000CC"/>
                </a:solidFill>
                <a:latin typeface="Arial Black" panose="020B0A04020102020204" pitchFamily="34" charset="0"/>
              </a:rPr>
              <a:t>Техника игры в защите</a:t>
            </a:r>
          </a:p>
        </p:txBody>
      </p:sp>
      <p:sp>
        <p:nvSpPr>
          <p:cNvPr id="4" name="Овал 3"/>
          <p:cNvSpPr/>
          <p:nvPr/>
        </p:nvSpPr>
        <p:spPr>
          <a:xfrm>
            <a:off x="2671762" y="965508"/>
            <a:ext cx="6287694" cy="735747"/>
          </a:xfrm>
          <a:prstGeom prst="ellipse">
            <a:avLst/>
          </a:prstGeom>
          <a:solidFill>
            <a:srgbClr val="0000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Прием подачи снизу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3" y="2123311"/>
            <a:ext cx="3497530" cy="40950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0215" y="2123311"/>
            <a:ext cx="2810532" cy="42157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500563" y="2123311"/>
            <a:ext cx="307538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FFFF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Положение рук:</a:t>
            </a:r>
            <a:endParaRPr lang="en-US" sz="2400" b="1" dirty="0">
              <a:solidFill>
                <a:srgbClr val="FFFF00"/>
              </a:solidFill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58183" y="2693342"/>
            <a:ext cx="59858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кисти рук сомкнуты и отведены вниз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руки прямые, развернуты снаружи и сближены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прием мяча осуществляется на нижнюю часть предплечий или кисти</a:t>
            </a:r>
          </a:p>
        </p:txBody>
      </p:sp>
    </p:spTree>
    <p:extLst>
      <p:ext uri="{BB962C8B-B14F-4D97-AF65-F5344CB8AC3E}">
        <p14:creationId xmlns:p14="http://schemas.microsoft.com/office/powerpoint/2010/main" val="12128616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914400" y="304800"/>
            <a:ext cx="73152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endParaRPr lang="en-US" sz="3200" dirty="0">
              <a:solidFill>
                <a:srgbClr val="CC000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15" y="955392"/>
            <a:ext cx="6257222" cy="24323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42" y="4290740"/>
            <a:ext cx="4964616" cy="18912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957" y="4252367"/>
            <a:ext cx="6486506" cy="18912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641826" y="3433415"/>
            <a:ext cx="37845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Прием подачи снизу</a:t>
            </a:r>
            <a:endParaRPr lang="en-US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641826" y="6200774"/>
            <a:ext cx="274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>
              <a:spcBef>
                <a:spcPct val="50000"/>
              </a:spcBef>
              <a:defRPr sz="2400" b="1"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падении назад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6662737" y="6182022"/>
            <a:ext cx="46863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>
              <a:spcBef>
                <a:spcPct val="50000"/>
              </a:spcBef>
              <a:defRPr sz="2400" b="1"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падении вперед на руки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60"/>
          <a:stretch/>
        </p:blipFill>
        <p:spPr>
          <a:xfrm>
            <a:off x="7930055" y="155879"/>
            <a:ext cx="3982876" cy="38994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Овал 10"/>
          <p:cNvSpPr/>
          <p:nvPr/>
        </p:nvSpPr>
        <p:spPr>
          <a:xfrm>
            <a:off x="1259679" y="304800"/>
            <a:ext cx="7081840" cy="735747"/>
          </a:xfrm>
          <a:prstGeom prst="ellipse">
            <a:avLst/>
          </a:prstGeom>
          <a:solidFill>
            <a:srgbClr val="0000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Прием мяча в защите</a:t>
            </a:r>
          </a:p>
        </p:txBody>
      </p:sp>
    </p:spTree>
    <p:extLst>
      <p:ext uri="{BB962C8B-B14F-4D97-AF65-F5344CB8AC3E}">
        <p14:creationId xmlns:p14="http://schemas.microsoft.com/office/powerpoint/2010/main" val="23655053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0014" y="1481799"/>
            <a:ext cx="109285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Техника блокирования: </a:t>
            </a:r>
          </a:p>
          <a:p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прыжок и вынос рук над верхним краем сетки.</a:t>
            </a:r>
          </a:p>
          <a:p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Игрок перемещается вдоль сетки приставными или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скрестными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шагами, бегом или шагом, согнув руки, держа кисти на уровне лица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313" y="3046018"/>
            <a:ext cx="5605042" cy="37366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32655" y="205166"/>
            <a:ext cx="7356821" cy="68421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600" dirty="0">
                <a:solidFill>
                  <a:srgbClr val="0000CC"/>
                </a:solidFill>
                <a:latin typeface="Arial Black" panose="020B0A04020102020204" pitchFamily="34" charset="0"/>
              </a:rPr>
              <a:t>Техника игры в защите</a:t>
            </a:r>
          </a:p>
        </p:txBody>
      </p:sp>
      <p:sp>
        <p:nvSpPr>
          <p:cNvPr id="6" name="Овал 5"/>
          <p:cNvSpPr/>
          <p:nvPr/>
        </p:nvSpPr>
        <p:spPr>
          <a:xfrm>
            <a:off x="600075" y="488454"/>
            <a:ext cx="1977761" cy="735747"/>
          </a:xfrm>
          <a:prstGeom prst="ellipse">
            <a:avLst/>
          </a:prstGeom>
          <a:solidFill>
            <a:srgbClr val="0000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Блок 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406436" y="769392"/>
            <a:ext cx="6031690" cy="510778"/>
          </a:xfrm>
          <a:prstGeom prst="wedgeRoundRectCallout">
            <a:avLst>
              <a:gd name="adj1" fmla="val -63290"/>
              <a:gd name="adj2" fmla="val -26624"/>
              <a:gd name="adj3" fmla="val 16667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основной защитный прием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14" y="3253088"/>
            <a:ext cx="5255420" cy="34536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1080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63070" y="2274867"/>
            <a:ext cx="726060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Вид спорта, командная спортивная игра, в процессе которой две команды соревнуются на специальной площадке, разделённой сеткой, стремясь направить мяч на сторону соперника таким образом, чтобы он приземлился на площадке противника (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добить до пола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), либо игрок защищающейся команды допустил ошибку. При этом для организации атаки игрокам одной команды разрешается не более трёх касаний мяча подряд (в дополнение к касанию на блоке).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01722" y="268185"/>
            <a:ext cx="7299492" cy="144631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00CC"/>
                </a:solidFill>
                <a:latin typeface="Arial Black" panose="020B0A04020102020204" pitchFamily="34" charset="0"/>
              </a:rPr>
              <a:t>Волейбол</a:t>
            </a:r>
            <a:r>
              <a:rPr lang="ru-RU" sz="5400" dirty="0">
                <a:solidFill>
                  <a:srgbClr val="0000CC"/>
                </a:solidFill>
              </a:rPr>
              <a:t> </a:t>
            </a:r>
            <a:br>
              <a:rPr lang="ru-RU" sz="5400" dirty="0">
                <a:solidFill>
                  <a:srgbClr val="0000CC"/>
                </a:solidFill>
              </a:rPr>
            </a:br>
            <a:r>
              <a:rPr lang="ru-RU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английского </a:t>
            </a:r>
            <a:r>
              <a:rPr lang="ru-RU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volleyball</a:t>
            </a:r>
            <a:r>
              <a:rPr lang="ru-RU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от </a:t>
            </a:r>
            <a:r>
              <a:rPr lang="ru-RU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volley</a:t>
            </a:r>
            <a:r>
              <a:rPr lang="ru-RU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- «удар с лёта» и </a:t>
            </a:r>
            <a:r>
              <a:rPr lang="ru-RU" sz="28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ball</a:t>
            </a:r>
            <a:r>
              <a:rPr lang="ru-RU" sz="28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- «мяч»)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23" y="2274867"/>
            <a:ext cx="4743804" cy="35578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200464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549" y="1602406"/>
            <a:ext cx="1988098" cy="28578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012" y="1602406"/>
            <a:ext cx="2062409" cy="28532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078" y="3368457"/>
            <a:ext cx="2621757" cy="28402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38422" y="4585299"/>
            <a:ext cx="36004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ctr">
              <a:spcBef>
                <a:spcPct val="50000"/>
              </a:spcBef>
              <a:defRPr sz="2400" b="1"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Высокая стойка перед прыжком вверх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976910" y="6244470"/>
            <a:ext cx="70770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Положение в прыжке по отношению к удару</a:t>
            </a:r>
            <a:endParaRPr lang="en-US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026565" y="321525"/>
            <a:ext cx="4414838" cy="735747"/>
          </a:xfrm>
          <a:prstGeom prst="ellipse">
            <a:avLst/>
          </a:prstGeom>
          <a:solidFill>
            <a:srgbClr val="0000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Блокирование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460" y="250089"/>
            <a:ext cx="5083351" cy="28566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9886" y="3354323"/>
            <a:ext cx="2744925" cy="28543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91721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765" y="2263777"/>
            <a:ext cx="3880333" cy="2910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677" y="684555"/>
            <a:ext cx="4519612" cy="712787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0000CC"/>
                </a:solidFill>
                <a:latin typeface="Arial Black" panose="020B0A04020102020204" pitchFamily="34" charset="0"/>
              </a:rPr>
              <a:t>Тактика игры</a:t>
            </a: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5314950" y="304187"/>
            <a:ext cx="6686550" cy="1328023"/>
          </a:xfrm>
          <a:prstGeom prst="wedgeRoundRectCallout">
            <a:avLst>
              <a:gd name="adj1" fmla="val -55645"/>
              <a:gd name="adj2" fmla="val 1823"/>
              <a:gd name="adj3" fmla="val 16667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умения и разумная организация всех действий игроков с целью выйти победителем в игре</a:t>
            </a:r>
          </a:p>
        </p:txBody>
      </p:sp>
      <p:sp>
        <p:nvSpPr>
          <p:cNvPr id="5" name="Овальная выноска 4"/>
          <p:cNvSpPr/>
          <p:nvPr/>
        </p:nvSpPr>
        <p:spPr>
          <a:xfrm>
            <a:off x="467918" y="1816383"/>
            <a:ext cx="3409948" cy="735747"/>
          </a:xfrm>
          <a:prstGeom prst="wedgeEllipseCallout">
            <a:avLst>
              <a:gd name="adj1" fmla="val 44111"/>
              <a:gd name="adj2" fmla="val -120040"/>
            </a:avLst>
          </a:prstGeom>
          <a:solidFill>
            <a:srgbClr val="0000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Нападение </a:t>
            </a:r>
          </a:p>
        </p:txBody>
      </p:sp>
      <p:sp>
        <p:nvSpPr>
          <p:cNvPr id="6" name="Овальная выноска 5"/>
          <p:cNvSpPr/>
          <p:nvPr/>
        </p:nvSpPr>
        <p:spPr>
          <a:xfrm>
            <a:off x="4326731" y="1816382"/>
            <a:ext cx="2686051" cy="735747"/>
          </a:xfrm>
          <a:prstGeom prst="wedgeEllipseCallout">
            <a:avLst>
              <a:gd name="adj1" fmla="val -73493"/>
              <a:gd name="adj2" fmla="val -120039"/>
            </a:avLst>
          </a:prstGeom>
          <a:solidFill>
            <a:srgbClr val="0000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Защита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34849" y="5031711"/>
            <a:ext cx="82589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lt1"/>
                </a:solidFill>
                <a:latin typeface="Arial Black" panose="020B0A04020102020204" pitchFamily="34" charset="0"/>
              </a:rPr>
              <a:t>Формы организации действий игроков</a:t>
            </a:r>
          </a:p>
        </p:txBody>
      </p:sp>
      <p:sp>
        <p:nvSpPr>
          <p:cNvPr id="8" name="Овальная выноска 7"/>
          <p:cNvSpPr/>
          <p:nvPr/>
        </p:nvSpPr>
        <p:spPr>
          <a:xfrm>
            <a:off x="190052" y="5878123"/>
            <a:ext cx="5236365" cy="735747"/>
          </a:xfrm>
          <a:prstGeom prst="wedgeEllipseCallout">
            <a:avLst>
              <a:gd name="adj1" fmla="val 62120"/>
              <a:gd name="adj2" fmla="val -104505"/>
            </a:avLst>
          </a:prstGeom>
          <a:solidFill>
            <a:srgbClr val="0000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Индивидуальные</a:t>
            </a:r>
          </a:p>
        </p:txBody>
      </p:sp>
      <p:sp>
        <p:nvSpPr>
          <p:cNvPr id="9" name="Овальная выноска 8"/>
          <p:cNvSpPr/>
          <p:nvPr/>
        </p:nvSpPr>
        <p:spPr>
          <a:xfrm>
            <a:off x="5546303" y="5935835"/>
            <a:ext cx="3376612" cy="735747"/>
          </a:xfrm>
          <a:prstGeom prst="wedgeEllipseCallout">
            <a:avLst>
              <a:gd name="adj1" fmla="val -34565"/>
              <a:gd name="adj2" fmla="val -108388"/>
            </a:avLst>
          </a:prstGeom>
          <a:solidFill>
            <a:srgbClr val="0000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Групповые</a:t>
            </a:r>
          </a:p>
        </p:txBody>
      </p:sp>
      <p:sp>
        <p:nvSpPr>
          <p:cNvPr id="10" name="Овальная выноска 9"/>
          <p:cNvSpPr/>
          <p:nvPr/>
        </p:nvSpPr>
        <p:spPr>
          <a:xfrm>
            <a:off x="8301039" y="5435638"/>
            <a:ext cx="3574257" cy="735747"/>
          </a:xfrm>
          <a:prstGeom prst="wedgeEllipseCallout">
            <a:avLst>
              <a:gd name="adj1" fmla="val -109468"/>
              <a:gd name="adj2" fmla="val -42363"/>
            </a:avLst>
          </a:prstGeom>
          <a:solidFill>
            <a:srgbClr val="0000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Командные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77" t="4321" r="7764" b="9887"/>
          <a:stretch/>
        </p:blipFill>
        <p:spPr>
          <a:xfrm>
            <a:off x="7389279" y="1727330"/>
            <a:ext cx="4050418" cy="3446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240033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165" y="281494"/>
            <a:ext cx="11120436" cy="757555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0000CC"/>
                </a:solidFill>
                <a:latin typeface="Arial Black" panose="020B0A04020102020204" pitchFamily="34" charset="0"/>
              </a:rPr>
              <a:t>Тактические действия в нападении 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938053947"/>
              </p:ext>
            </p:extLst>
          </p:nvPr>
        </p:nvGraphicFramePr>
        <p:xfrm>
          <a:off x="538165" y="1147927"/>
          <a:ext cx="11229975" cy="53159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6721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4261906" y="5033559"/>
            <a:ext cx="4474369" cy="735747"/>
          </a:xfrm>
          <a:prstGeom prst="ellipse">
            <a:avLst/>
          </a:prstGeom>
          <a:solidFill>
            <a:srgbClr val="0000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Блокирование</a:t>
            </a: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1135125" y="5042787"/>
            <a:ext cx="2118074" cy="510778"/>
          </a:xfrm>
          <a:prstGeom prst="wedgeRoundRectCallout">
            <a:avLst>
              <a:gd name="adj1" fmla="val 99907"/>
              <a:gd name="adj2" fmla="val 22654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Одиночное</a:t>
            </a: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9613928" y="5000607"/>
            <a:ext cx="1900240" cy="510778"/>
          </a:xfrm>
          <a:prstGeom prst="wedgeRoundRectCallout">
            <a:avLst>
              <a:gd name="adj1" fmla="val -97084"/>
              <a:gd name="adj2" fmla="val 29111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Групповое</a:t>
            </a:r>
          </a:p>
        </p:txBody>
      </p:sp>
      <p:sp>
        <p:nvSpPr>
          <p:cNvPr id="12" name="Овал 11"/>
          <p:cNvSpPr/>
          <p:nvPr/>
        </p:nvSpPr>
        <p:spPr>
          <a:xfrm>
            <a:off x="5097091" y="5919868"/>
            <a:ext cx="3215968" cy="735747"/>
          </a:xfrm>
          <a:prstGeom prst="ellipse">
            <a:avLst/>
          </a:prstGeom>
          <a:solidFill>
            <a:srgbClr val="0000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Страховка</a:t>
            </a: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556312" y="6042492"/>
            <a:ext cx="4119331" cy="510778"/>
          </a:xfrm>
          <a:prstGeom prst="wedgeRoundRectCallout">
            <a:avLst>
              <a:gd name="adj1" fmla="val 59856"/>
              <a:gd name="adj2" fmla="val -3307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нападающем ударе</a:t>
            </a: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8848893" y="5919868"/>
            <a:ext cx="1900240" cy="510778"/>
          </a:xfrm>
          <a:prstGeom prst="wedgeRoundRectCallout">
            <a:avLst>
              <a:gd name="adj1" fmla="val -79039"/>
              <a:gd name="adj2" fmla="val 22655"/>
              <a:gd name="adj3" fmla="val 16667"/>
            </a:avLst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блоке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1309684" y="96351"/>
            <a:ext cx="9691690" cy="757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>
              <a:solidFill>
                <a:srgbClr val="0000CC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236108" y="236065"/>
            <a:ext cx="10212706" cy="650326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0000CC"/>
                </a:solidFill>
                <a:latin typeface="Arial Black" panose="020B0A04020102020204" pitchFamily="34" charset="0"/>
              </a:rPr>
              <a:t>Тактические действия защиты</a:t>
            </a:r>
            <a:endParaRPr lang="ru-RU" sz="3600" dirty="0"/>
          </a:p>
        </p:txBody>
      </p:sp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64011549"/>
              </p:ext>
            </p:extLst>
          </p:nvPr>
        </p:nvGraphicFramePr>
        <p:xfrm>
          <a:off x="193698" y="1088213"/>
          <a:ext cx="11835392" cy="39705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32911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90" y="3000375"/>
            <a:ext cx="5918218" cy="3857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786" y="1698034"/>
            <a:ext cx="4776925" cy="3586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3969" y="369919"/>
            <a:ext cx="5755094" cy="105094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00CC"/>
                </a:solidFill>
                <a:latin typeface="Arial Black" panose="020B0A04020102020204" pitchFamily="34" charset="0"/>
              </a:rPr>
              <a:t>Взаимодействия игроков </a:t>
            </a:r>
            <a:endParaRPr lang="ru-RU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6584158" y="231378"/>
            <a:ext cx="5607842" cy="1328023"/>
          </a:xfrm>
          <a:prstGeom prst="wedgeRoundRectCallout">
            <a:avLst>
              <a:gd name="adj1" fmla="val -75103"/>
              <a:gd name="adj2" fmla="val 11896"/>
              <a:gd name="adj3" fmla="val 16667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игроков передней линии между собой </a:t>
            </a:r>
          </a:p>
          <a:p>
            <a:pPr algn="ctr"/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(блокирование и страховка)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312506" y="1884071"/>
            <a:ext cx="3790951" cy="1328023"/>
          </a:xfrm>
          <a:prstGeom prst="wedgeRoundRectCallout">
            <a:avLst>
              <a:gd name="adj1" fmla="val 68727"/>
              <a:gd name="adj2" fmla="val -108100"/>
              <a:gd name="adj3" fmla="val 16667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игроков задней линии между собой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5852298" y="5284496"/>
            <a:ext cx="5026959" cy="1328023"/>
          </a:xfrm>
          <a:prstGeom prst="wedgeRoundRectCallout">
            <a:avLst>
              <a:gd name="adj1" fmla="val -65161"/>
              <a:gd name="adj2" fmla="val -353694"/>
              <a:gd name="adj3" fmla="val 16667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89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игроков задней линии и игроков передней линии между собой</a:t>
            </a:r>
          </a:p>
        </p:txBody>
      </p:sp>
    </p:spTree>
    <p:extLst>
      <p:ext uri="{BB962C8B-B14F-4D97-AF65-F5344CB8AC3E}">
        <p14:creationId xmlns:p14="http://schemas.microsoft.com/office/powerpoint/2010/main" val="9457255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0740" y="406523"/>
            <a:ext cx="7247398" cy="1103190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0000CC"/>
                </a:solidFill>
                <a:latin typeface="Arial Black" panose="020B0A04020102020204" pitchFamily="34" charset="0"/>
              </a:rPr>
              <a:t>Список используемой литературы: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1" y="2357438"/>
            <a:ext cx="108299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Беляев А.В. Волейбол на уроке физической культуры. - М.: Спорт Академия Пресс, 2005</a:t>
            </a:r>
          </a:p>
          <a:p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Железняк Ю.Д., Портнов Ю.М. Спортивные игры: техника, тактика, методика обучения: учебник для студ.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высш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. учеб. заведений. – 5-е изд., стер. – М.: Издательский центр «Академия», 2008</a:t>
            </a:r>
          </a:p>
          <a:p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Матвеев Е.М. Волейбол. Школа движений. - М.: Физкультура в школе, 2001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439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973" y="133904"/>
            <a:ext cx="9171296" cy="175961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00CC"/>
                </a:solidFill>
                <a:latin typeface="Arial Black" panose="020B0A04020102020204" pitchFamily="34" charset="0"/>
              </a:rPr>
              <a:t>Уильям Морган </a:t>
            </a:r>
            <a:br>
              <a:rPr lang="ru-RU" sz="4800" dirty="0"/>
            </a:br>
            <a:r>
              <a:rPr lang="ru-RU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(1872-1940) </a:t>
            </a:r>
            <a:br>
              <a:rPr lang="ru-RU" sz="24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преподаватель физического воспитания колледжа YMCA (Ассоциация молодых христиан) в городе </a:t>
            </a:r>
            <a:r>
              <a:rPr lang="ru-RU" sz="2400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Холиоке</a:t>
            </a:r>
            <a:r>
              <a:rPr lang="ru-RU" sz="24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(штат Массачусетс, США)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5701" y="1759639"/>
            <a:ext cx="11782567" cy="51529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7495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</a:rPr>
              <a:t>В </a:t>
            </a:r>
            <a:r>
              <a:rPr lang="ru-RU" sz="2400" b="1" dirty="0">
                <a:solidFill>
                  <a:srgbClr val="FFFF00"/>
                </a:solidFill>
                <a:latin typeface="Arial" panose="020B0604020202020204" pitchFamily="34" charset="0"/>
              </a:rPr>
              <a:t>1895</a:t>
            </a:r>
            <a:r>
              <a:rPr lang="ru-RU" sz="2400" dirty="0">
                <a:latin typeface="Arial" panose="020B0604020202020204" pitchFamily="34" charset="0"/>
              </a:rPr>
              <a:t> он придумал игру руками с мячом через сетку и</a:t>
            </a:r>
          </a:p>
          <a:p>
            <a:pPr indent="233362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</a:rPr>
              <a:t>назвал ее </a:t>
            </a:r>
            <a:r>
              <a:rPr lang="ru-RU" sz="2400" b="1" dirty="0">
                <a:solidFill>
                  <a:srgbClr val="FFFF00"/>
                </a:solidFill>
                <a:latin typeface="Arial" panose="020B0604020202020204" pitchFamily="34" charset="0"/>
              </a:rPr>
              <a:t>«</a:t>
            </a:r>
            <a:r>
              <a:rPr lang="ru-RU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минтонетт</a:t>
            </a:r>
            <a:r>
              <a:rPr lang="ru-RU" sz="2400" b="1" dirty="0">
                <a:solidFill>
                  <a:srgbClr val="FFFF00"/>
                </a:solidFill>
                <a:latin typeface="Arial" panose="020B0604020202020204" pitchFamily="34" charset="0"/>
              </a:rPr>
              <a:t>». </a:t>
            </a:r>
            <a:r>
              <a:rPr lang="ru-RU" sz="2400" dirty="0">
                <a:latin typeface="Arial" panose="020B0604020202020204" pitchFamily="34" charset="0"/>
              </a:rPr>
              <a:t>Год спустя игра демонстрировалась в</a:t>
            </a:r>
          </a:p>
          <a:p>
            <a:pPr indent="2333625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Arial" panose="020B0604020202020204" pitchFamily="34" charset="0"/>
              </a:rPr>
              <a:t>Спрингфилде на конференции руководителей физического воспитания YMCA, где она получила новое название </a:t>
            </a:r>
            <a:r>
              <a:rPr lang="ru-RU" sz="2400" b="1" dirty="0">
                <a:solidFill>
                  <a:srgbClr val="FFFF00"/>
                </a:solidFill>
                <a:latin typeface="Arial" panose="020B0604020202020204" pitchFamily="34" charset="0"/>
              </a:rPr>
              <a:t>волейбол</a:t>
            </a:r>
            <a:r>
              <a:rPr lang="ru-RU" sz="2400" dirty="0">
                <a:solidFill>
                  <a:srgbClr val="FFFF00"/>
                </a:solidFill>
                <a:latin typeface="Arial" panose="020B0604020202020204" pitchFamily="34" charset="0"/>
              </a:rPr>
              <a:t>. </a:t>
            </a: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FF00"/>
                </a:solidFill>
                <a:latin typeface="Arial" panose="020B0604020202020204" pitchFamily="34" charset="0"/>
              </a:rPr>
              <a:t>Правила новой игры были просты: 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</a:rPr>
              <a:t>высота сетки 6 футов 6 дюймов (1,83 м); размер площадки 25х50 футов (6,75х13,8 м);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</a:rPr>
              <a:t>количество игроков одной команды не ограничено; 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</a:rPr>
              <a:t>количество ударов также не ограничено; 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</a:rPr>
              <a:t>очки засчитывались только при своей подаче; 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</a:rPr>
              <a:t>при первой неудачной попытке подачу можно повторять; 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</a:rPr>
              <a:t>касание мячом сетки ошибка. 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02" y="212734"/>
            <a:ext cx="2324667" cy="28554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29029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047" y="176480"/>
            <a:ext cx="10516383" cy="69722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0000CC"/>
                </a:solidFill>
                <a:latin typeface="Arial Black" panose="020B0A04020102020204" pitchFamily="34" charset="0"/>
              </a:rPr>
              <a:t>Краткие правила игры в волейбол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0424" y="608795"/>
            <a:ext cx="11711151" cy="1330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Игра в волейбол проводится на ровной площадке размером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18x9 м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Поперек площадки над средней линией натягивается веревочная сетка шириной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 длиной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9,5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</a:t>
            </a:r>
            <a:endParaRPr lang="ru-RU" sz="24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" t="-510" r="-1075" b="10461"/>
          <a:stretch/>
        </p:blipFill>
        <p:spPr>
          <a:xfrm>
            <a:off x="1529255" y="1939159"/>
            <a:ext cx="9415697" cy="4790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554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1151" y="330202"/>
            <a:ext cx="8820149" cy="569912"/>
          </a:xfrm>
        </p:spPr>
        <p:txBody>
          <a:bodyPr>
            <a:normAutofit/>
          </a:bodyPr>
          <a:lstStyle/>
          <a:p>
            <a:pPr lvl="0" algn="ctr"/>
            <a:r>
              <a:rPr lang="ru-RU" sz="3600" dirty="0">
                <a:solidFill>
                  <a:srgbClr val="0000CC"/>
                </a:solidFill>
                <a:latin typeface="Arial Black" panose="020B0A04020102020204" pitchFamily="34" charset="0"/>
              </a:rPr>
              <a:t>Высота верхнего края сетки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254033"/>
              </p:ext>
            </p:extLst>
          </p:nvPr>
        </p:nvGraphicFramePr>
        <p:xfrm>
          <a:off x="803274" y="1043876"/>
          <a:ext cx="10675940" cy="1347027"/>
        </p:xfrm>
        <a:graphic>
          <a:graphicData uri="http://schemas.openxmlformats.org/drawingml/2006/table">
            <a:tbl>
              <a:tblPr firstRow="1" firstCol="1" bandRow="1">
                <a:tableStyleId>{284E427A-3D55-4303-BF80-6455036E1DE7}</a:tableStyleId>
              </a:tblPr>
              <a:tblGrid>
                <a:gridCol w="2135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5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51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51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351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36601"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11-12 лет</a:t>
                      </a:r>
                      <a:endParaRPr lang="ru-RU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13-14 лет</a:t>
                      </a:r>
                      <a:endParaRPr lang="ru-RU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15-16 лет</a:t>
                      </a:r>
                      <a:endParaRPr lang="ru-RU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17-18 лет</a:t>
                      </a:r>
                      <a:endParaRPr lang="ru-RU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3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юноши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 см</a:t>
                      </a:r>
                      <a:endParaRPr lang="ru-RU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230 см</a:t>
                      </a:r>
                      <a:endParaRPr lang="ru-RU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240 см</a:t>
                      </a:r>
                      <a:endParaRPr lang="ru-RU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243 см</a:t>
                      </a:r>
                      <a:endParaRPr lang="ru-RU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6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девушки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 см</a:t>
                      </a:r>
                      <a:endParaRPr lang="ru-RU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210 см</a:t>
                      </a:r>
                      <a:endParaRPr lang="ru-RU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 см</a:t>
                      </a:r>
                      <a:endParaRPr lang="ru-RU" sz="2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224 см</a:t>
                      </a:r>
                      <a:endParaRPr lang="ru-RU" sz="2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nvex"/>
                      <a:lightRig rig="flood" dir="t"/>
                    </a:cell3D>
                    <a:gradFill flip="none" rotWithShape="1">
                      <a:gsLst>
                        <a:gs pos="0">
                          <a:srgbClr val="FFFF00">
                            <a:tint val="66000"/>
                            <a:satMod val="160000"/>
                          </a:srgbClr>
                        </a:gs>
                        <a:gs pos="50000">
                          <a:srgbClr val="FFFF00">
                            <a:tint val="44500"/>
                            <a:satMod val="160000"/>
                          </a:srgbClr>
                        </a:gs>
                        <a:gs pos="100000">
                          <a:srgbClr val="FFFF00">
                            <a:tint val="23500"/>
                            <a:satMod val="160000"/>
                          </a:srgbClr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06215" y="3794508"/>
            <a:ext cx="57790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  <a:ea typeface="+mj-ea"/>
                <a:cs typeface="+mj-cs"/>
              </a:rPr>
              <a:t>Мяч должен быть круглым и весить 250-300 г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159" y="2991302"/>
            <a:ext cx="3360737" cy="33607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00824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2438" y="173038"/>
            <a:ext cx="11334749" cy="755649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0000CC"/>
                </a:solidFill>
                <a:latin typeface="Arial Black" panose="020B0A04020102020204" pitchFamily="34" charset="0"/>
              </a:rPr>
              <a:t>Расстановка игроков на площадке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28" y="927265"/>
            <a:ext cx="3648075" cy="5695950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863" y="1972388"/>
            <a:ext cx="8101740" cy="4650827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DE0609-8594-4579-B032-3716CB52A2B2}"/>
              </a:ext>
            </a:extLst>
          </p:cNvPr>
          <p:cNvSpPr/>
          <p:nvPr/>
        </p:nvSpPr>
        <p:spPr>
          <a:xfrm>
            <a:off x="3835086" y="629692"/>
            <a:ext cx="83172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Переход осуществляется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часовой стрелке</a:t>
            </a: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каждый раз после того, как выигрывают розыгрыш, совершенный соперниками</a:t>
            </a:r>
          </a:p>
        </p:txBody>
      </p:sp>
    </p:spTree>
    <p:extLst>
      <p:ext uri="{BB962C8B-B14F-4D97-AF65-F5344CB8AC3E}">
        <p14:creationId xmlns:p14="http://schemas.microsoft.com/office/powerpoint/2010/main" val="875421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9674" y="260114"/>
            <a:ext cx="4705349" cy="627062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0000CC"/>
                </a:solidFill>
                <a:latin typeface="Arial Black" panose="020B0A04020102020204" pitchFamily="34" charset="0"/>
              </a:rPr>
              <a:t>Правила игры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57510" y="1882672"/>
            <a:ext cx="8829676" cy="476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Игра начинается подачей игрока, стоящего за линией площадки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Подающий игрок подбрасывает мяч и ударом одной руки по мячу направляет его в сторону противника 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Подача считается выполненной, если игрок, подбросив мяч, коснулся его рукой 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Подача считается правильной, если мяч пролетит над сеткой, не касаясь ее 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 подаче игрок может подпрыгнуть, разбежаться и после совершения удара приземлиться в пределах площадки </a:t>
            </a:r>
          </a:p>
        </p:txBody>
      </p:sp>
      <p:sp>
        <p:nvSpPr>
          <p:cNvPr id="5" name="Овал 4"/>
          <p:cNvSpPr/>
          <p:nvPr/>
        </p:nvSpPr>
        <p:spPr>
          <a:xfrm>
            <a:off x="6057899" y="938534"/>
            <a:ext cx="2400301" cy="735747"/>
          </a:xfrm>
          <a:prstGeom prst="ellipse">
            <a:avLst/>
          </a:prstGeom>
          <a:solidFill>
            <a:srgbClr val="0000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Подача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65" t="4454" r="51246" b="4182"/>
          <a:stretch/>
        </p:blipFill>
        <p:spPr>
          <a:xfrm>
            <a:off x="110359" y="279789"/>
            <a:ext cx="2732853" cy="6367264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740528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594" y="174371"/>
            <a:ext cx="4944751" cy="32230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162641" y="2160376"/>
            <a:ext cx="11866717" cy="43034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Удары по мячу можно проводить любыми способами</a:t>
            </a:r>
          </a:p>
          <a:p>
            <a:pPr indent="3619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Каждая команда должна отбить мяч не более чем в 3 удара, не давая ему упасть на землю</a:t>
            </a:r>
          </a:p>
          <a:p>
            <a:pPr indent="3619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Один и тот же игрок не имеет права прикоснуться к мячу 2 раза подряд </a:t>
            </a:r>
          </a:p>
          <a:p>
            <a:pPr indent="3619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Одновременное прикосновение двух игроков одной команды считается за 2 удара</a:t>
            </a:r>
          </a:p>
          <a:p>
            <a:pPr indent="3619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Если мяч в этих случаях пролетит над сеткой, то команда, совершившая ошибку, теряет подачу или проигрывает очко </a:t>
            </a:r>
          </a:p>
          <a:p>
            <a:pPr indent="3619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Если мяч коснется веток деревьев, потолка, снарядов и т.п., он считается выбывшим из игры. Команде за такой удар засчитывается ошибка </a:t>
            </a:r>
          </a:p>
        </p:txBody>
      </p:sp>
      <p:sp>
        <p:nvSpPr>
          <p:cNvPr id="4" name="Овал 3"/>
          <p:cNvSpPr/>
          <p:nvPr/>
        </p:nvSpPr>
        <p:spPr>
          <a:xfrm>
            <a:off x="1743153" y="1047458"/>
            <a:ext cx="2400301" cy="735747"/>
          </a:xfrm>
          <a:prstGeom prst="ellipse">
            <a:avLst/>
          </a:prstGeom>
          <a:solidFill>
            <a:srgbClr val="0000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Удары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73931" y="263234"/>
            <a:ext cx="4465172" cy="784224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rgbClr val="0000CC"/>
                </a:solidFill>
                <a:latin typeface="Arial Black" panose="020B0A04020102020204" pitchFamily="34" charset="0"/>
              </a:rPr>
              <a:t>Правила игры</a:t>
            </a:r>
          </a:p>
        </p:txBody>
      </p:sp>
    </p:spTree>
    <p:extLst>
      <p:ext uri="{BB962C8B-B14F-4D97-AF65-F5344CB8AC3E}">
        <p14:creationId xmlns:p14="http://schemas.microsoft.com/office/powerpoint/2010/main" val="661519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2913" y="1929637"/>
            <a:ext cx="10572749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когда он коснулся земли </a:t>
            </a:r>
          </a:p>
          <a:p>
            <a:pPr indent="3619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если команда ударила более 3 раз </a:t>
            </a:r>
          </a:p>
          <a:p>
            <a:pPr indent="3619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если мяч был задержан в руках или телом </a:t>
            </a:r>
          </a:p>
          <a:p>
            <a:pPr indent="3619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если его не отбили, а кинули </a:t>
            </a:r>
          </a:p>
          <a:p>
            <a:pPr indent="3619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если игрок ударил его ногами</a:t>
            </a:r>
          </a:p>
          <a:p>
            <a:pPr indent="3619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если один и тот же игрок коснулся его 3 раза </a:t>
            </a:r>
          </a:p>
          <a:p>
            <a:pPr indent="3619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если игрок прикоснулся к сетке, наступил на среднюю линию, перенес руку над сеткой, касаясь при этом мяча на стороне противника </a:t>
            </a:r>
          </a:p>
          <a:p>
            <a:pPr indent="3619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если мяч приземлился за площадкой или был выбит под сетку 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793329" y="72246"/>
            <a:ext cx="4467801" cy="841374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rgbClr val="0000CC"/>
                </a:solidFill>
                <a:latin typeface="Arial Black" panose="020B0A04020102020204" pitchFamily="34" charset="0"/>
              </a:rPr>
              <a:t>Правила игры</a:t>
            </a:r>
          </a:p>
        </p:txBody>
      </p:sp>
      <p:sp>
        <p:nvSpPr>
          <p:cNvPr id="6" name="Овал 5"/>
          <p:cNvSpPr/>
          <p:nvPr/>
        </p:nvSpPr>
        <p:spPr>
          <a:xfrm>
            <a:off x="442913" y="913620"/>
            <a:ext cx="8472488" cy="735747"/>
          </a:xfrm>
          <a:prstGeom prst="ellipse">
            <a:avLst/>
          </a:prstGeom>
          <a:solidFill>
            <a:srgbClr val="0000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ru-RU" sz="2800" dirty="0">
                <a:latin typeface="Arial Black" panose="020B0A04020102020204" pitchFamily="34" charset="0"/>
              </a:rPr>
              <a:t>Мяч считается проигранным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0514" y="5207457"/>
            <a:ext cx="1157763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Игра состоит </a:t>
            </a:r>
            <a:r>
              <a:rPr lang="ru-RU" sz="2000" b="1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 3 партий</a:t>
            </a: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Выигравшей партию считается команда, набравшая </a:t>
            </a:r>
            <a:r>
              <a:rPr lang="ru-RU" sz="2000" b="1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25 очков </a:t>
            </a: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Игра продолжается до тех пор, пока команда не будет иметь преимущество </a:t>
            </a:r>
            <a:r>
              <a:rPr lang="ru-RU" sz="2000" b="1" dirty="0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2 очка </a:t>
            </a: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После первой партии команды меняются площадками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72246"/>
            <a:ext cx="3105143" cy="39039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612131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лосы">
  <a:themeElements>
    <a:clrScheme name="Полосы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Полосы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Полосы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TC103090430[[fn=Объединенный]]</Template>
  <TotalTime>852</TotalTime>
  <Words>953</Words>
  <Application>Microsoft Office PowerPoint</Application>
  <PresentationFormat>Широкоэкранный</PresentationFormat>
  <Paragraphs>168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Arial Black</vt:lpstr>
      <vt:lpstr>Calibri</vt:lpstr>
      <vt:lpstr>Corbel</vt:lpstr>
      <vt:lpstr>Monotype Corsiva</vt:lpstr>
      <vt:lpstr>Wingdings</vt:lpstr>
      <vt:lpstr>Полосы</vt:lpstr>
      <vt:lpstr>Презентация PowerPoint</vt:lpstr>
      <vt:lpstr>Волейбол  от английского volleyball от volley - «удар с лёта» и ball - «мяч»)</vt:lpstr>
      <vt:lpstr>Уильям Морган  (1872-1940)  преподаватель физического воспитания колледжа YMCA (Ассоциация молодых христиан) в городе Холиоке (штат Массачусетс, США) </vt:lpstr>
      <vt:lpstr>Краткие правила игры в волейбол</vt:lpstr>
      <vt:lpstr>Высота верхнего края сетки</vt:lpstr>
      <vt:lpstr>Расстановка игроков на площадке </vt:lpstr>
      <vt:lpstr>Правила игры</vt:lpstr>
      <vt:lpstr>Правила игры</vt:lpstr>
      <vt:lpstr>Правила игры</vt:lpstr>
      <vt:lpstr>Техника игры в волейбол</vt:lpstr>
      <vt:lpstr>Техника игры в волейбол</vt:lpstr>
      <vt:lpstr>Техника игры в нападении</vt:lpstr>
      <vt:lpstr>Техника игры в нападении</vt:lpstr>
      <vt:lpstr>Презентация PowerPoint</vt:lpstr>
      <vt:lpstr>Презентация PowerPoint</vt:lpstr>
      <vt:lpstr>Презентация PowerPoint</vt:lpstr>
      <vt:lpstr>Техника игры в защите</vt:lpstr>
      <vt:lpstr>Презентация PowerPoint</vt:lpstr>
      <vt:lpstr>Техника игры в защите</vt:lpstr>
      <vt:lpstr>Презентация PowerPoint</vt:lpstr>
      <vt:lpstr>Тактика игры</vt:lpstr>
      <vt:lpstr>Тактические действия в нападении </vt:lpstr>
      <vt:lpstr>Тактические действия защиты</vt:lpstr>
      <vt:lpstr>Взаимодействия игроков </vt:lpstr>
      <vt:lpstr>Список используемой литературы: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Sony Vaio</dc:creator>
  <cp:lastModifiedBy>Лариса</cp:lastModifiedBy>
  <cp:revision>75</cp:revision>
  <dcterms:created xsi:type="dcterms:W3CDTF">2013-12-01T13:13:14Z</dcterms:created>
  <dcterms:modified xsi:type="dcterms:W3CDTF">2020-04-26T13:41:45Z</dcterms:modified>
</cp:coreProperties>
</file>