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509FC-C98A-4A60-9F51-023E1CD1DCA3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62AF7-74FF-41A2-A0F3-878649EABF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596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CA84A5-9522-4582-BA98-7A75A7BF429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0072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438400" y="3159761"/>
            <a:ext cx="6096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n-ea"/>
                <a:cs typeface="+mn-cs"/>
              </a:rPr>
              <a:t>{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6320" y="1219200"/>
            <a:ext cx="100584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4800" y="3375491"/>
            <a:ext cx="82296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8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4800" y="685802"/>
            <a:ext cx="77216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236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2800" y="609601"/>
            <a:ext cx="28448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0800" y="685801"/>
            <a:ext cx="67056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677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912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689600" y="4074498"/>
            <a:ext cx="6096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n-ea"/>
                <a:cs typeface="+mn-cs"/>
              </a:rPr>
              <a:t>{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0" y="4267368"/>
            <a:ext cx="49784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1905000"/>
            <a:ext cx="804672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01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792224" y="658368"/>
            <a:ext cx="4364736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6705600" y="658369"/>
            <a:ext cx="4364736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22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816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2224" y="1371600"/>
            <a:ext cx="43688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600" y="661976"/>
            <a:ext cx="4364736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600" y="1371600"/>
            <a:ext cx="4364736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408853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n-ea"/>
                <a:cs typeface="+mn-cs"/>
              </a:rPr>
              <a:t>{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3707" y="520192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n-ea"/>
                <a:cs typeface="+mn-cs"/>
              </a:rPr>
              <a:t>{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469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75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31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05227" y="1774588"/>
            <a:ext cx="6096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n-ea"/>
                <a:cs typeface="+mn-cs"/>
              </a:rPr>
              <a:t>{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600" y="685801"/>
            <a:ext cx="57912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0" y="685801"/>
            <a:ext cx="34544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143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25600" y="612776"/>
            <a:ext cx="89408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0" y="3453047"/>
            <a:ext cx="67056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7136" y="3331464"/>
            <a:ext cx="6096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alatino Linotype"/>
                <a:ea typeface="+mn-ea"/>
                <a:cs typeface="+mn-cs"/>
              </a:rPr>
              <a:t>{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43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830961" y="1038441"/>
            <a:ext cx="965416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557464" y="419133"/>
            <a:ext cx="5538472" cy="5973945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4370607" y="116855"/>
            <a:ext cx="863914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6320" y="4876800"/>
            <a:ext cx="100584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800" y="685802"/>
            <a:ext cx="8128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5473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435D3B37-52D3-4363-BDC6-4217F8ACA7F6}" type="datetimeFigureOut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20.04.2021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80" y="6154739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280" y="5842000"/>
            <a:ext cx="28448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33BAAD73-ED9B-4C95-AFD9-6B17FAC45668}" type="slidenum">
              <a:rPr lang="ru-RU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877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66" y="1766140"/>
            <a:ext cx="6694088" cy="5020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7335854" y="5373457"/>
            <a:ext cx="46682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otype Corsiva" pitchFamily="66" charset="0"/>
              </a:rPr>
              <a:t>Автор: </a:t>
            </a:r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Боровская Лариса Михайловна</a:t>
            </a:r>
          </a:p>
          <a:p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учитель физической культуры</a:t>
            </a:r>
          </a:p>
          <a:p>
            <a:r>
              <a:rPr lang="ru-RU" sz="2400" b="1" dirty="0">
                <a:solidFill>
                  <a:prstClr val="black"/>
                </a:solidFill>
                <a:latin typeface="Monotype Corsiva" pitchFamily="66" charset="0"/>
              </a:rPr>
              <a:t>МАОУ СОШ № 213 «Открытие»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49271" y="423523"/>
            <a:ext cx="7203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  </a:t>
            </a:r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Презентация</a:t>
            </a:r>
          </a:p>
          <a:p>
            <a:pPr algn="ctr"/>
            <a:r>
              <a:rPr lang="ru-RU" sz="3200" b="1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к уроку по учебному предмету «Физическая культура</a:t>
            </a:r>
            <a:r>
              <a:rPr lang="ru-RU" sz="3200" b="1" dirty="0" smtClean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»</a:t>
            </a:r>
            <a:endParaRPr lang="ru-RU" sz="3200" b="1" dirty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  <a:p>
            <a:pPr lvl="0" algn="ctr"/>
            <a:r>
              <a:rPr lang="ru-RU" sz="3200" b="1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на тему: 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9" name="Рисунок 8" descr="Рисунок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038485" cy="114300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434986" y="3183190"/>
            <a:ext cx="57570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«Правила техники безопасности 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  <a:p>
            <a:pPr lvl="0" algn="ctr"/>
            <a:r>
              <a:rPr lang="ru-RU" sz="32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по лыжной </a:t>
            </a: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подготовке»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06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728" y="20162"/>
            <a:ext cx="3809619" cy="3650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89856" y="227723"/>
            <a:ext cx="6912768" cy="576064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3200" b="1" u="sng" dirty="0">
                <a:solidFill>
                  <a:srgbClr val="0000CC"/>
                </a:solidFill>
              </a:rPr>
              <a:t>Правила поведения на лыжне </a:t>
            </a:r>
          </a:p>
        </p:txBody>
      </p:sp>
      <p:cxnSp>
        <p:nvCxnSpPr>
          <p:cNvPr id="6" name="Прямая со стрелкой 5"/>
          <p:cNvCxnSpPr>
            <a:stCxn id="5" idx="2"/>
            <a:endCxn id="7" idx="0"/>
          </p:cNvCxnSpPr>
          <p:nvPr/>
        </p:nvCxnSpPr>
        <p:spPr>
          <a:xfrm>
            <a:off x="1551854" y="2168742"/>
            <a:ext cx="0" cy="5876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237708" y="2756402"/>
            <a:ext cx="2628292" cy="1464231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надо соблюдать дистанцию до впереди идущего лыжника 3-4 м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55638" y="2341485"/>
            <a:ext cx="2187712" cy="1123712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интервал должен быть не менее 30 м</a:t>
            </a:r>
          </a:p>
        </p:txBody>
      </p:sp>
      <p:cxnSp>
        <p:nvCxnSpPr>
          <p:cNvPr id="11" name="Прямая со стрелкой 10"/>
          <p:cNvCxnSpPr>
            <a:stCxn id="46" idx="2"/>
            <a:endCxn id="8" idx="0"/>
          </p:cNvCxnSpPr>
          <p:nvPr/>
        </p:nvCxnSpPr>
        <p:spPr>
          <a:xfrm>
            <a:off x="4039971" y="2006358"/>
            <a:ext cx="9523" cy="3351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2" idx="2"/>
            <a:endCxn id="16" idx="0"/>
          </p:cNvCxnSpPr>
          <p:nvPr/>
        </p:nvCxnSpPr>
        <p:spPr>
          <a:xfrm>
            <a:off x="4353047" y="4813482"/>
            <a:ext cx="395474" cy="1830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3316068" y="4996549"/>
            <a:ext cx="2864905" cy="1123712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нельзя выставлять вперёд лыжные палки</a:t>
            </a:r>
          </a:p>
        </p:txBody>
      </p:sp>
      <p:cxnSp>
        <p:nvCxnSpPr>
          <p:cNvPr id="18" name="Прямая со стрелкой 17"/>
          <p:cNvCxnSpPr>
            <a:stCxn id="16" idx="1"/>
            <a:endCxn id="19" idx="3"/>
          </p:cNvCxnSpPr>
          <p:nvPr/>
        </p:nvCxnSpPr>
        <p:spPr>
          <a:xfrm flipH="1">
            <a:off x="3191294" y="5558405"/>
            <a:ext cx="12477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139877" y="4588909"/>
            <a:ext cx="3051417" cy="193899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если возникла необходимость быстро остановиться, надо присесть и упасть на бок, обязательно держа палки сзади</a:t>
            </a:r>
          </a:p>
        </p:txBody>
      </p:sp>
      <p:cxnSp>
        <p:nvCxnSpPr>
          <p:cNvPr id="21" name="Прямая со стрелкой 20"/>
          <p:cNvCxnSpPr>
            <a:stCxn id="45" idx="2"/>
            <a:endCxn id="25" idx="0"/>
          </p:cNvCxnSpPr>
          <p:nvPr/>
        </p:nvCxnSpPr>
        <p:spPr>
          <a:xfrm>
            <a:off x="7237956" y="2887338"/>
            <a:ext cx="0" cy="2364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232988" y="3123783"/>
            <a:ext cx="4009936" cy="101566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не следует останавливаться у подножия склона: сзади за вами следуют другие лыжники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798644" y="4404884"/>
            <a:ext cx="4386577" cy="1123712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нельзя пересекать лыжню, по которой движутся спускающиеся со склона лыжники 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698004" y="5654744"/>
            <a:ext cx="4587859" cy="1123712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нельзя прыгать с трамплина: для этого нужны специальная подготовка и прыжковые лыжи</a:t>
            </a:r>
          </a:p>
        </p:txBody>
      </p:sp>
      <p:cxnSp>
        <p:nvCxnSpPr>
          <p:cNvPr id="29" name="Прямая со стрелкой 28"/>
          <p:cNvCxnSpPr>
            <a:stCxn id="25" idx="2"/>
            <a:endCxn id="26" idx="0"/>
          </p:cNvCxnSpPr>
          <p:nvPr/>
        </p:nvCxnSpPr>
        <p:spPr>
          <a:xfrm>
            <a:off x="7237956" y="4139446"/>
            <a:ext cx="1753977" cy="2654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26" idx="2"/>
            <a:endCxn id="27" idx="0"/>
          </p:cNvCxnSpPr>
          <p:nvPr/>
        </p:nvCxnSpPr>
        <p:spPr>
          <a:xfrm>
            <a:off x="8991933" y="5528596"/>
            <a:ext cx="1" cy="1261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542130" y="1214635"/>
            <a:ext cx="2019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при движении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91294" y="4105596"/>
            <a:ext cx="23235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запрещается во время спуска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491538" y="1933231"/>
            <a:ext cx="14928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после спуска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157216" y="1052251"/>
            <a:ext cx="1765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при спусках </a:t>
            </a:r>
          </a:p>
        </p:txBody>
      </p:sp>
    </p:spTree>
    <p:extLst>
      <p:ext uri="{BB962C8B-B14F-4D97-AF65-F5344CB8AC3E}">
        <p14:creationId xmlns:p14="http://schemas.microsoft.com/office/powerpoint/2010/main" val="341995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795593" y="1519744"/>
            <a:ext cx="4593501" cy="1328023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Palatino Linotype"/>
              </a:rPr>
              <a:t>о поломке и порче лыжного снаряжения также следует сообщать учителю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1768" y="1034780"/>
            <a:ext cx="6042138" cy="2145268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Palatino Linotype"/>
              </a:rPr>
              <a:t> если во время соревнований (занятий) участник по каким-либо причинам вынужден сойти с дистанции, он должен обязательно предупредить об этом судью (учителя)</a:t>
            </a:r>
          </a:p>
        </p:txBody>
      </p:sp>
      <p:cxnSp>
        <p:nvCxnSpPr>
          <p:cNvPr id="7" name="Прямая со стрелкой 6"/>
          <p:cNvCxnSpPr>
            <a:stCxn id="6" idx="2"/>
            <a:endCxn id="5" idx="0"/>
          </p:cNvCxnSpPr>
          <p:nvPr/>
        </p:nvCxnSpPr>
        <p:spPr>
          <a:xfrm flipH="1">
            <a:off x="3352837" y="733855"/>
            <a:ext cx="3345976" cy="3009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6" idx="2"/>
            <a:endCxn id="4" idx="0"/>
          </p:cNvCxnSpPr>
          <p:nvPr/>
        </p:nvCxnSpPr>
        <p:spPr>
          <a:xfrm>
            <a:off x="6698813" y="733855"/>
            <a:ext cx="2393531" cy="7858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2"/>
            <a:endCxn id="11" idx="0"/>
          </p:cNvCxnSpPr>
          <p:nvPr/>
        </p:nvCxnSpPr>
        <p:spPr>
          <a:xfrm>
            <a:off x="9092344" y="2847767"/>
            <a:ext cx="0" cy="5520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158752" y="3399837"/>
            <a:ext cx="5867184" cy="193899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если невозможно произвести починку на дистанции, то, получив разрешение учителя, надо выходить к школе (лыжной базе, ближайшему населённому пункту)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22349" y="149080"/>
            <a:ext cx="83529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" indent="0">
              <a:buNone/>
            </a:pPr>
            <a:r>
              <a:rPr lang="ru-RU" sz="3200" b="1" u="sng" dirty="0">
                <a:solidFill>
                  <a:srgbClr val="0000CC"/>
                </a:solidFill>
              </a:rPr>
              <a:t>При непредвиденных обстоятельствах: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25" b="79000" l="3125" r="99500">
                        <a14:foregroundMark x1="31500" y1="47000" x2="31500" y2="47000"/>
                        <a14:foregroundMark x1="28000" y1="52125" x2="28000" y2="52125"/>
                        <a14:foregroundMark x1="21875" y1="54375" x2="21875" y2="54375"/>
                        <a14:foregroundMark x1="16375" y1="53875" x2="16375" y2="53875"/>
                        <a14:foregroundMark x1="14875" y1="52500" x2="14875" y2="52500"/>
                        <a14:foregroundMark x1="30875" y1="61000" x2="30875" y2="61000"/>
                        <a14:foregroundMark x1="30750" y1="57250" x2="30750" y2="57250"/>
                        <a14:foregroundMark x1="32125" y1="55625" x2="32125" y2="55625"/>
                        <a14:foregroundMark x1="33500" y1="54125" x2="33500" y2="54125"/>
                        <a14:foregroundMark x1="34500" y1="51000" x2="34500" y2="51000"/>
                        <a14:foregroundMark x1="34625" y1="50375" x2="34625" y2="50375"/>
                        <a14:foregroundMark x1="34625" y1="49750" x2="34625" y2="49750"/>
                        <a14:foregroundMark x1="31750" y1="49625" x2="31750" y2="49625"/>
                        <a14:foregroundMark x1="27250" y1="47625" x2="27250" y2="47625"/>
                        <a14:foregroundMark x1="25875" y1="57000" x2="25875" y2="57000"/>
                        <a14:foregroundMark x1="12625" y1="56125" x2="12625" y2="56125"/>
                        <a14:foregroundMark x1="11875" y1="49250" x2="11875" y2="49250"/>
                        <a14:foregroundMark x1="11500" y1="62375" x2="11500" y2="62375"/>
                        <a14:foregroundMark x1="59125" y1="51375" x2="59125" y2="51375"/>
                        <a14:foregroundMark x1="61500" y1="42750" x2="61500" y2="42750"/>
                        <a14:foregroundMark x1="69500" y1="41750" x2="69500" y2="41750"/>
                        <a14:foregroundMark x1="70375" y1="47625" x2="70375" y2="47625"/>
                        <a14:foregroundMark x1="69000" y1="52125" x2="69000" y2="52125"/>
                        <a14:foregroundMark x1="63875" y1="49625" x2="63875" y2="49625"/>
                        <a14:foregroundMark x1="77250" y1="54750" x2="77250" y2="54750"/>
                        <a14:foregroundMark x1="59750" y1="63500" x2="59750" y2="63500"/>
                        <a14:foregroundMark x1="50375" y1="65625" x2="50375" y2="65625"/>
                        <a14:foregroundMark x1="45250" y1="66125" x2="45250" y2="66125"/>
                        <a14:foregroundMark x1="42500" y1="64375" x2="42500" y2="64375"/>
                        <a14:foregroundMark x1="53125" y1="69000" x2="53125" y2="69000"/>
                        <a14:foregroundMark x1="58375" y1="68250" x2="59000" y2="68250"/>
                        <a14:foregroundMark x1="61250" y1="68250" x2="61250" y2="68250"/>
                        <a14:foregroundMark x1="62500" y1="63375" x2="62500" y2="63375"/>
                        <a14:foregroundMark x1="63125" y1="59250" x2="63125" y2="59250"/>
                        <a14:foregroundMark x1="60875" y1="61125" x2="60875" y2="61125"/>
                        <a14:foregroundMark x1="64250" y1="57500" x2="64250" y2="57500"/>
                        <a14:foregroundMark x1="42250" y1="54875" x2="42250" y2="54875"/>
                        <a14:foregroundMark x1="44500" y1="67875" x2="44500" y2="67875"/>
                        <a14:foregroundMark x1="48000" y1="64375" x2="48000" y2="64375"/>
                        <a14:foregroundMark x1="49000" y1="68875" x2="49000" y2="68875"/>
                        <a14:foregroundMark x1="57000" y1="66500" x2="57000" y2="66500"/>
                        <a14:foregroundMark x1="55000" y1="71625" x2="55000" y2="71625"/>
                        <a14:foregroundMark x1="52625" y1="66625" x2="52625" y2="66625"/>
                        <a14:foregroundMark x1="63875" y1="67875" x2="63875" y2="67875"/>
                        <a14:foregroundMark x1="58375" y1="71125" x2="58375" y2="71125"/>
                        <a14:foregroundMark x1="78500" y1="64125" x2="78500" y2="64125"/>
                        <a14:foregroundMark x1="80375" y1="60250" x2="80375" y2="60250"/>
                        <a14:foregroundMark x1="81125" y1="59000" x2="81125" y2="59000"/>
                        <a14:foregroundMark x1="82500" y1="58000" x2="83500" y2="57875"/>
                        <a14:foregroundMark x1="86625" y1="57000" x2="86625" y2="57000"/>
                        <a14:foregroundMark x1="86625" y1="57000" x2="86625" y2="56500"/>
                        <a14:foregroundMark x1="82250" y1="53500" x2="82250" y2="53500"/>
                        <a14:foregroundMark x1="80750" y1="51375" x2="80750" y2="51375"/>
                        <a14:foregroundMark x1="85625" y1="51750" x2="89125" y2="52500"/>
                        <a14:foregroundMark x1="91875" y1="55250" x2="91875" y2="55250"/>
                        <a14:foregroundMark x1="93875" y1="59250" x2="93875" y2="59250"/>
                        <a14:foregroundMark x1="94000" y1="61625" x2="94000" y2="61625"/>
                        <a14:foregroundMark x1="92125" y1="63500" x2="92125" y2="63500"/>
                        <a14:foregroundMark x1="77375" y1="65125" x2="77375" y2="65125"/>
                        <a14:foregroundMark x1="70500" y1="63875" x2="70500" y2="63875"/>
                        <a14:foregroundMark x1="73625" y1="62375" x2="73625" y2="62375"/>
                        <a14:foregroundMark x1="90500" y1="61625" x2="90500" y2="61625"/>
                        <a14:foregroundMark x1="90750" y1="57875" x2="90750" y2="57875"/>
                        <a14:foregroundMark x1="85000" y1="65500" x2="85000" y2="65500"/>
                        <a14:foregroundMark x1="76750" y1="62375" x2="76750" y2="62375"/>
                        <a14:foregroundMark x1="75875" y1="61375" x2="75875" y2="61375"/>
                        <a14:foregroundMark x1="75375" y1="61000" x2="75375" y2="61000"/>
                        <a14:foregroundMark x1="16000" y1="66125" x2="16000" y2="66125"/>
                        <a14:foregroundMark x1="18125" y1="51750" x2="18125" y2="51750"/>
                        <a14:foregroundMark x1="14500" y1="50000" x2="14500" y2="50000"/>
                        <a14:foregroundMark x1="10500" y1="53375" x2="10500" y2="53375"/>
                        <a14:foregroundMark x1="12250" y1="59625" x2="12250" y2="59625"/>
                        <a14:foregroundMark x1="15875" y1="63125" x2="15875" y2="63125"/>
                        <a14:foregroundMark x1="12250" y1="63375" x2="12250" y2="63375"/>
                        <a14:foregroundMark x1="11500" y1="55500" x2="11500" y2="55500"/>
                        <a14:foregroundMark x1="13875" y1="61625" x2="13875" y2="61625"/>
                        <a14:foregroundMark x1="10500" y1="59000" x2="10500" y2="59000"/>
                        <a14:foregroundMark x1="72875" y1="65875" x2="72875" y2="65875"/>
                        <a14:foregroundMark x1="84000" y1="63875" x2="84000" y2="63875"/>
                        <a14:foregroundMark x1="85625" y1="63125" x2="85625" y2="63125"/>
                        <a14:foregroundMark x1="88500" y1="65500" x2="88500" y2="65500"/>
                        <a14:foregroundMark x1="78375" y1="66875" x2="78375" y2="66875"/>
                        <a14:foregroundMark x1="71250" y1="68000" x2="71250" y2="68000"/>
                        <a14:foregroundMark x1="67625" y1="68375" x2="67625" y2="68375"/>
                        <a14:foregroundMark x1="85625" y1="61625" x2="85625" y2="61625"/>
                        <a14:foregroundMark x1="83625" y1="61750" x2="83625" y2="61750"/>
                        <a14:foregroundMark x1="70875" y1="32375" x2="70875" y2="32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4" t="16275" b="22472"/>
          <a:stretch/>
        </p:blipFill>
        <p:spPr>
          <a:xfrm>
            <a:off x="331768" y="3180048"/>
            <a:ext cx="5338482" cy="354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1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 стрелкой 4"/>
          <p:cNvCxnSpPr>
            <a:stCxn id="4" idx="2"/>
            <a:endCxn id="6" idx="0"/>
          </p:cNvCxnSpPr>
          <p:nvPr/>
        </p:nvCxnSpPr>
        <p:spPr>
          <a:xfrm>
            <a:off x="3429000" y="1318531"/>
            <a:ext cx="0" cy="7242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542689" y="2042827"/>
            <a:ext cx="5772622" cy="1736646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нельзя снимать «лишнюю</a:t>
            </a:r>
            <a:r>
              <a:rPr lang="ru-RU" sz="2400" b="1" dirty="0" smtClean="0">
                <a:solidFill>
                  <a:prstClr val="black"/>
                </a:solidFill>
                <a:latin typeface="Palatino Linotype"/>
              </a:rPr>
              <a:t>» одежду </a:t>
            </a:r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(это может привести к простуде), лучше её снять до начала бега, а после завершения надеть вновь</a:t>
            </a:r>
          </a:p>
        </p:txBody>
      </p:sp>
      <p:cxnSp>
        <p:nvCxnSpPr>
          <p:cNvPr id="10" name="Прямая со стрелкой 9"/>
          <p:cNvCxnSpPr>
            <a:stCxn id="7" idx="2"/>
            <a:endCxn id="11" idx="0"/>
          </p:cNvCxnSpPr>
          <p:nvPr/>
        </p:nvCxnSpPr>
        <p:spPr>
          <a:xfrm flipH="1">
            <a:off x="2694457" y="4935674"/>
            <a:ext cx="971731" cy="3893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17667" y="5325025"/>
            <a:ext cx="5153580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перед входом в помещение надо очистить лыжи от снега, а, зайдя в помещение, связать их</a:t>
            </a:r>
          </a:p>
        </p:txBody>
      </p:sp>
      <p:cxnSp>
        <p:nvCxnSpPr>
          <p:cNvPr id="13" name="Прямая со стрелкой 12"/>
          <p:cNvCxnSpPr>
            <a:stCxn id="7" idx="2"/>
            <a:endCxn id="14" idx="0"/>
          </p:cNvCxnSpPr>
          <p:nvPr/>
        </p:nvCxnSpPr>
        <p:spPr>
          <a:xfrm>
            <a:off x="3666188" y="4935674"/>
            <a:ext cx="4344736" cy="3713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721400" y="5307048"/>
            <a:ext cx="4579047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нельзя пить холодную воду и охлаждённые напитки (можно простудить горло)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1000" y="241313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88" indent="0">
              <a:buNone/>
            </a:pPr>
            <a:r>
              <a:rPr lang="ru-RU" sz="3200" b="1" u="sng" dirty="0">
                <a:solidFill>
                  <a:srgbClr val="0000CC"/>
                </a:solidFill>
              </a:rPr>
              <a:t>Во время бега на дистанции и после его окончания: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17065" y="4350899"/>
            <a:ext cx="5298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u="sng" dirty="0">
                <a:solidFill>
                  <a:srgbClr val="0000CC"/>
                </a:solidFill>
              </a:rPr>
              <a:t>По окончании занятий: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293" y="27635"/>
            <a:ext cx="5279413" cy="5279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509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005966721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78720" y="3021182"/>
            <a:ext cx="2928958" cy="3720999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295836" y="258485"/>
            <a:ext cx="33020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u="sng" dirty="0">
                <a:solidFill>
                  <a:srgbClr val="0000CC"/>
                </a:solidFill>
              </a:rPr>
              <a:t>Используемая литература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631" y="1451522"/>
            <a:ext cx="5405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Физическая культура. 8-9 классы: учеб. для  общеобразовательных организаций / В.И.  Лях. – 5-е изд. – М.: Просвещение, 2017.  - </a:t>
            </a:r>
            <a:r>
              <a:rPr lang="ru-RU" sz="2400" b="1" dirty="0" smtClean="0">
                <a:solidFill>
                  <a:schemeClr val="bg1"/>
                </a:solidFill>
              </a:rPr>
              <a:t>172 </a:t>
            </a:r>
            <a:r>
              <a:rPr lang="ru-RU" sz="2400" b="1" dirty="0">
                <a:solidFill>
                  <a:schemeClr val="bg1"/>
                </a:solidFill>
              </a:rPr>
              <a:t>с.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494929" y="258485"/>
            <a:ext cx="56970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Palatino Linotype"/>
              </a:rPr>
              <a:t>Не важно каким ты спортом занимаешься, главное, что ты им занимаешься! </a:t>
            </a:r>
            <a:endParaRPr lang="ru-RU" sz="2000" b="1" dirty="0">
              <a:solidFill>
                <a:srgbClr val="0000CC"/>
              </a:solidFill>
              <a:latin typeface="Palatino Linotype"/>
            </a:endParaRPr>
          </a:p>
          <a:p>
            <a:pPr algn="r"/>
            <a:r>
              <a:rPr lang="ru-RU" sz="2000" b="1" dirty="0">
                <a:solidFill>
                  <a:srgbClr val="C00000"/>
                </a:solidFill>
                <a:latin typeface="Palatino Linotype"/>
              </a:rPr>
              <a:t>Гораций</a:t>
            </a:r>
            <a:endParaRPr lang="ru-RU" sz="2000" b="1" dirty="0">
              <a:solidFill>
                <a:srgbClr val="C00000"/>
              </a:solidFill>
              <a:latin typeface="Palatino Linotype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44353" y="5276200"/>
            <a:ext cx="69476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Palatino Linotype"/>
              </a:rPr>
              <a:t>Нужно, чтобы к физическим упражнениям приобщился каждый человек. Без этого немыслимы никакие разговоры о здоровом образе жизни. </a:t>
            </a:r>
            <a:r>
              <a:rPr lang="ru-RU" sz="2000" b="1" dirty="0">
                <a:solidFill>
                  <a:schemeClr val="bg1"/>
                </a:solidFill>
                <a:latin typeface="Palatino Linotype"/>
              </a:rPr>
              <a:t> </a:t>
            </a:r>
            <a:endParaRPr lang="ru-RU" sz="2000" b="1" dirty="0">
              <a:solidFill>
                <a:schemeClr val="bg1"/>
              </a:solidFill>
              <a:latin typeface="Palatino Linotype"/>
            </a:endParaRPr>
          </a:p>
          <a:p>
            <a:pPr algn="r"/>
            <a:r>
              <a:rPr lang="ru-RU" sz="2000" b="1" dirty="0">
                <a:solidFill>
                  <a:srgbClr val="C00000"/>
                </a:solidFill>
                <a:latin typeface="Palatino Linotype"/>
              </a:rPr>
              <a:t>Николай Амосов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250" b="87250" l="750" r="85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412" r="13922" b="9608"/>
          <a:stretch/>
        </p:blipFill>
        <p:spPr>
          <a:xfrm>
            <a:off x="6430766" y="972326"/>
            <a:ext cx="4574820" cy="430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21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70822" y="248806"/>
            <a:ext cx="1864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0000CC"/>
                </a:solidFill>
                <a:latin typeface="Palatino Linotype"/>
              </a:rPr>
              <a:t>ЛЫЖИ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1050319" y="223237"/>
            <a:ext cx="3460507" cy="919401"/>
          </a:xfrm>
          <a:prstGeom prst="wedgeRoundRectCallout">
            <a:avLst>
              <a:gd name="adj1" fmla="val 67056"/>
              <a:gd name="adj2" fmla="val -20741"/>
              <a:gd name="adj3" fmla="val 16667"/>
            </a:avLst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должны быть подобраны по росту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7890105" y="246187"/>
            <a:ext cx="3844968" cy="919401"/>
          </a:xfrm>
          <a:prstGeom prst="wedgeRoundRectCallout">
            <a:avLst>
              <a:gd name="adj1" fmla="val -70723"/>
              <a:gd name="adj2" fmla="val -20741"/>
              <a:gd name="adj3" fmla="val 16667"/>
            </a:avLst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содержаться в исправном состоянии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27032" y="1412960"/>
            <a:ext cx="6946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Palatino Linotype"/>
              </a:rPr>
              <a:t>Неисправными считаются лыжи, имеющие</a:t>
            </a: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683288" y="2312179"/>
            <a:ext cx="1368152" cy="442674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трещины</a:t>
            </a: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641104" y="2328693"/>
            <a:ext cx="1001405" cy="442674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сколы</a:t>
            </a: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8675243" y="1915622"/>
            <a:ext cx="3092071" cy="783193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деформацию скользящей плоскости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050319" y="1901395"/>
            <a:ext cx="2664296" cy="783193"/>
          </a:xfrm>
          <a:prstGeom prst="round2Diag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Palatino Linotype"/>
              </a:rPr>
              <a:t>поломанные носки или пятки лыж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30201" y="2982584"/>
            <a:ext cx="3150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3600" b="1">
                <a:solidFill>
                  <a:srgbClr val="0000CC"/>
                </a:solidFill>
                <a:latin typeface="Palatino Linotype"/>
              </a:defRPr>
            </a:lvl1pPr>
          </a:lstStyle>
          <a:p>
            <a:r>
              <a:rPr lang="ru-RU" dirty="0"/>
              <a:t>КРЕПЛЕНИЕ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997979" y="3951278"/>
            <a:ext cx="5123635" cy="783193"/>
          </a:xfrm>
          <a:prstGeom prst="wedgeRoundRectCallout">
            <a:avLst>
              <a:gd name="adj1" fmla="val 51330"/>
              <a:gd name="adj2" fmla="val -88517"/>
              <a:gd name="adj3" fmla="val 16667"/>
            </a:avLst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Palatino Linotype"/>
              </a:rPr>
              <a:t>должно быть установлено по центру лыж и прочно закреплено на ней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9070777" y="3912683"/>
            <a:ext cx="2664296" cy="783193"/>
          </a:xfrm>
          <a:prstGeom prst="wedgeRoundRectCallout">
            <a:avLst>
              <a:gd name="adj1" fmla="val -55900"/>
              <a:gd name="adj2" fmla="val -91055"/>
              <a:gd name="adj3" fmla="val 16667"/>
            </a:avLst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Palatino Linotype"/>
              </a:rPr>
              <a:t>должно быть отрегулировано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83288" y="4954272"/>
            <a:ext cx="2000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>
              <a:defRPr sz="2800" b="1"/>
            </a:lvl1pPr>
          </a:lstStyle>
          <a:p>
            <a:r>
              <a:rPr lang="ru-RU" sz="3600" dirty="0">
                <a:solidFill>
                  <a:srgbClr val="0000CC"/>
                </a:solidFill>
                <a:latin typeface="Palatino Linotype"/>
              </a:rPr>
              <a:t>ПАЛКИ</a:t>
            </a: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120479" y="5820404"/>
            <a:ext cx="3125618" cy="783193"/>
          </a:xfrm>
          <a:prstGeom prst="wedgeRoundRectCallout">
            <a:avLst>
              <a:gd name="adj1" fmla="val 39027"/>
              <a:gd name="adj2" fmla="val -86800"/>
              <a:gd name="adj3" fmla="val 16667"/>
            </a:avLst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Palatino Linotype"/>
              </a:rPr>
              <a:t>должны быть подобранны по росту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934498" y="5536104"/>
            <a:ext cx="5075893" cy="1123712"/>
          </a:xfrm>
          <a:prstGeom prst="wedgeRoundRectCallout">
            <a:avLst>
              <a:gd name="adj1" fmla="val -55939"/>
              <a:gd name="adj2" fmla="val -67267"/>
              <a:gd name="adj3" fmla="val 16667"/>
            </a:avLst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Palatino Linotype"/>
              </a:rPr>
              <a:t>должны иметь наконечники, кольца и ремни для кистей рук, длина которых должна регулироваться</a:t>
            </a:r>
          </a:p>
        </p:txBody>
      </p:sp>
      <p:cxnSp>
        <p:nvCxnSpPr>
          <p:cNvPr id="3" name="Прямая со стрелкой 2"/>
          <p:cNvCxnSpPr>
            <a:stCxn id="8" idx="2"/>
            <a:endCxn id="9" idx="3"/>
          </p:cNvCxnSpPr>
          <p:nvPr/>
        </p:nvCxnSpPr>
        <p:spPr>
          <a:xfrm flipH="1">
            <a:off x="5367364" y="1874625"/>
            <a:ext cx="1032734" cy="43755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8" idx="2"/>
            <a:endCxn id="10" idx="3"/>
          </p:cNvCxnSpPr>
          <p:nvPr/>
        </p:nvCxnSpPr>
        <p:spPr>
          <a:xfrm>
            <a:off x="6400098" y="1874625"/>
            <a:ext cx="741709" cy="45406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8" idx="2"/>
            <a:endCxn id="12" idx="0"/>
          </p:cNvCxnSpPr>
          <p:nvPr/>
        </p:nvCxnSpPr>
        <p:spPr>
          <a:xfrm flipH="1">
            <a:off x="3714615" y="1874625"/>
            <a:ext cx="2685483" cy="418367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8" idx="2"/>
            <a:endCxn id="11" idx="2"/>
          </p:cNvCxnSpPr>
          <p:nvPr/>
        </p:nvCxnSpPr>
        <p:spPr>
          <a:xfrm>
            <a:off x="6400098" y="1874625"/>
            <a:ext cx="2275145" cy="43259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1" r="2234"/>
          <a:stretch/>
        </p:blipFill>
        <p:spPr>
          <a:xfrm>
            <a:off x="33004" y="2746339"/>
            <a:ext cx="2873327" cy="4111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881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926026" y="1752816"/>
            <a:ext cx="2213026" cy="919401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подобраны по размеру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40926" y="4272114"/>
            <a:ext cx="3968959" cy="193899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тесная или очень свободная обувь могут привести к потёртостям либо к травме голеностопного сустава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16136" y="410654"/>
            <a:ext cx="4999337" cy="1736646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обувь надо систематически смазывать гуталином -  это предохранит от влаги и сделает кожу более мягкой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20962" y="303986"/>
            <a:ext cx="4442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r>
              <a:rPr lang="ru-RU" sz="3600" b="1" u="sng" dirty="0">
                <a:solidFill>
                  <a:srgbClr val="0000CC"/>
                </a:solidFill>
                <a:latin typeface="Palatino Linotype"/>
              </a:rPr>
              <a:t>Лыжные ботинки должны быть:</a:t>
            </a:r>
          </a:p>
        </p:txBody>
      </p:sp>
      <p:cxnSp>
        <p:nvCxnSpPr>
          <p:cNvPr id="3" name="Прямая со стрелкой 2"/>
          <p:cNvCxnSpPr>
            <a:stCxn id="9" idx="2"/>
            <a:endCxn id="11" idx="0"/>
          </p:cNvCxnSpPr>
          <p:nvPr/>
        </p:nvCxnSpPr>
        <p:spPr>
          <a:xfrm>
            <a:off x="2032539" y="2672217"/>
            <a:ext cx="3992867" cy="15998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1" idx="0"/>
            <a:endCxn id="16" idx="2"/>
          </p:cNvCxnSpPr>
          <p:nvPr/>
        </p:nvCxnSpPr>
        <p:spPr>
          <a:xfrm flipV="1">
            <a:off x="6025406" y="2147300"/>
            <a:ext cx="2890399" cy="21248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547474" y="2810476"/>
            <a:ext cx="24833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Palatino Linotype"/>
              </a:rPr>
              <a:t>Необходимо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70762" y="3174465"/>
            <a:ext cx="1936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Palatino Linotype"/>
              </a:rPr>
              <a:t>Для чего?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7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51" t="13228" r="1938" b="16576"/>
          <a:stretch/>
        </p:blipFill>
        <p:spPr>
          <a:xfrm>
            <a:off x="251214" y="3816642"/>
            <a:ext cx="3502469" cy="27497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419" l="0" r="100000">
                        <a14:foregroundMark x1="42407" y1="87791" x2="42407" y2="87791"/>
                        <a14:foregroundMark x1="46852" y1="88372" x2="46852" y2="88372"/>
                        <a14:foregroundMark x1="42037" y1="90504" x2="42037" y2="90504"/>
                        <a14:foregroundMark x1="64630" y1="85659" x2="64630" y2="85659"/>
                        <a14:foregroundMark x1="63519" y1="83333" x2="63519" y2="83333"/>
                        <a14:foregroundMark x1="59074" y1="85853" x2="59074" y2="85853"/>
                        <a14:foregroundMark x1="14074" y1="74031" x2="14074" y2="74031"/>
                        <a14:foregroundMark x1="14815" y1="75969" x2="14815" y2="75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3883" y="2672217"/>
            <a:ext cx="4128117" cy="394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8770" y="2298446"/>
            <a:ext cx="3798422" cy="156966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зашнуровывать ботинки слишком туго и обвязывать шнурки вокруг ноги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08638" y="5101941"/>
            <a:ext cx="4213751" cy="1328023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из-за этого ухудшается </a:t>
            </a:r>
            <a:r>
              <a:rPr lang="ru-RU" sz="2400" b="1" dirty="0" smtClean="0">
                <a:solidFill>
                  <a:prstClr val="black"/>
                </a:solidFill>
                <a:latin typeface="Palatino Linotype"/>
              </a:rPr>
              <a:t>кровообращение, </a:t>
            </a:r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и ноги скорее замерзают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786546" y="5345266"/>
            <a:ext cx="3501940" cy="919401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надо обязательно просушить ботинки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270306" y="4811846"/>
            <a:ext cx="17186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algn="ctr">
              <a:spcBef>
                <a:spcPct val="20000"/>
              </a:spcBef>
              <a:buSzPct val="60000"/>
            </a:pPr>
            <a:r>
              <a:rPr lang="ru-RU" sz="2800" b="1" dirty="0">
                <a:solidFill>
                  <a:schemeClr val="bg1"/>
                </a:solidFill>
                <a:latin typeface="Palatino Linotype"/>
              </a:rPr>
              <a:t>После занятий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83492" y="2298446"/>
            <a:ext cx="4708049" cy="2145268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ни в коем случае нельзя делать это на батарее или печке (в этом случае обувь может покоробиться и стать жёсткой)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372267" y="422397"/>
            <a:ext cx="4330498" cy="156966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надевать ботинки следует на два носка (х/б и шерстяной), носки должны быть сухими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63417" y="247089"/>
            <a:ext cx="4404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/>
            <a:r>
              <a:rPr lang="ru-RU" sz="3600" b="1" u="sng" dirty="0">
                <a:solidFill>
                  <a:srgbClr val="0000CC"/>
                </a:solidFill>
                <a:latin typeface="Palatino Linotype"/>
              </a:rPr>
              <a:t>Лыжные ботинки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0730" y="1162448"/>
            <a:ext cx="25644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">
              <a:spcBef>
                <a:spcPct val="20000"/>
              </a:spcBef>
              <a:buSzPct val="60000"/>
            </a:pPr>
            <a:r>
              <a:rPr lang="ru-RU" sz="2800" b="1" dirty="0">
                <a:solidFill>
                  <a:srgbClr val="C00000"/>
                </a:solidFill>
                <a:latin typeface="Palatino Linotype"/>
              </a:rPr>
              <a:t>Запрещается</a:t>
            </a:r>
          </a:p>
        </p:txBody>
      </p:sp>
      <p:cxnSp>
        <p:nvCxnSpPr>
          <p:cNvPr id="14" name="Прямая со стрелкой 13"/>
          <p:cNvCxnSpPr>
            <a:stCxn id="6" idx="2"/>
            <a:endCxn id="9" idx="0"/>
          </p:cNvCxnSpPr>
          <p:nvPr/>
        </p:nvCxnSpPr>
        <p:spPr>
          <a:xfrm>
            <a:off x="2227981" y="3868106"/>
            <a:ext cx="187533" cy="12338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3" idx="2"/>
            <a:endCxn id="6" idx="0"/>
          </p:cNvCxnSpPr>
          <p:nvPr/>
        </p:nvCxnSpPr>
        <p:spPr>
          <a:xfrm>
            <a:off x="1752973" y="1685668"/>
            <a:ext cx="475008" cy="6127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27" idx="3"/>
            <a:endCxn id="25" idx="1"/>
          </p:cNvCxnSpPr>
          <p:nvPr/>
        </p:nvCxnSpPr>
        <p:spPr>
          <a:xfrm>
            <a:off x="4867834" y="570255"/>
            <a:ext cx="2504433" cy="6369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9" idx="3"/>
            <a:endCxn id="13" idx="1"/>
          </p:cNvCxnSpPr>
          <p:nvPr/>
        </p:nvCxnSpPr>
        <p:spPr>
          <a:xfrm>
            <a:off x="4522389" y="5765953"/>
            <a:ext cx="3264157" cy="390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3" idx="0"/>
            <a:endCxn id="20" idx="2"/>
          </p:cNvCxnSpPr>
          <p:nvPr/>
        </p:nvCxnSpPr>
        <p:spPr>
          <a:xfrm flipV="1">
            <a:off x="9537516" y="4443714"/>
            <a:ext cx="1" cy="9015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555454" y="4085593"/>
            <a:ext cx="17742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">
              <a:spcBef>
                <a:spcPct val="20000"/>
              </a:spcBef>
              <a:buSzPct val="60000"/>
            </a:pPr>
            <a:r>
              <a:rPr lang="ru-RU" sz="2800" b="1" dirty="0">
                <a:solidFill>
                  <a:schemeClr val="bg1"/>
                </a:solidFill>
                <a:latin typeface="Palatino Linotype"/>
              </a:rPr>
              <a:t>Почему?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484754" y="4632880"/>
            <a:ext cx="14728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">
              <a:spcBef>
                <a:spcPct val="20000"/>
              </a:spcBef>
              <a:buSzPct val="60000"/>
            </a:pPr>
            <a:r>
              <a:rPr lang="ru-RU" sz="2800" b="1" dirty="0">
                <a:solidFill>
                  <a:srgbClr val="C00000"/>
                </a:solidFill>
                <a:latin typeface="Palatino Linotype"/>
              </a:rPr>
              <a:t>Нельзя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7" b="100000" l="0" r="98511">
                        <a14:foregroundMark x1="41191" y1="20821" x2="41191" y2="20821"/>
                        <a14:foregroundMark x1="49628" y1="19257" x2="49628" y2="19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149" y="1031454"/>
            <a:ext cx="3086853" cy="391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87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62467" y="184624"/>
            <a:ext cx="2094468" cy="64633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3600" b="1" u="sng" dirty="0">
                <a:solidFill>
                  <a:srgbClr val="0000CC"/>
                </a:solidFill>
                <a:latin typeface="Palatino Linotype"/>
              </a:rPr>
              <a:t>Одежда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7126" y="230790"/>
            <a:ext cx="2512386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должна защищать от холода и ветра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39890" y="279949"/>
            <a:ext cx="3502157" cy="1200329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должна быть лёгкой, удобной и не сковывать движения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0385" y="1991836"/>
            <a:ext cx="3089127" cy="2145268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свитер должен перекрывать брюки даже при сильном наклоне туловища вперёд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49505" y="2258739"/>
            <a:ext cx="2805949" cy="1736646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следует надеть бельё из натуральных тканей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481534" y="1570089"/>
            <a:ext cx="2507725" cy="1328023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на руках должны быть варежки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659460" y="4707055"/>
            <a:ext cx="25644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">
              <a:spcBef>
                <a:spcPct val="20000"/>
              </a:spcBef>
              <a:buSzPct val="60000"/>
            </a:pPr>
            <a:r>
              <a:rPr lang="ru-RU" sz="2800" b="1" dirty="0">
                <a:solidFill>
                  <a:srgbClr val="C00000"/>
                </a:solidFill>
                <a:latin typeface="Palatino Linotype"/>
              </a:rPr>
              <a:t>Запрещается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871466" y="5533574"/>
            <a:ext cx="2967976" cy="919401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заниматься без головного убора</a:t>
            </a:r>
          </a:p>
        </p:txBody>
      </p:sp>
      <p:sp>
        <p:nvSpPr>
          <p:cNvPr id="1024" name="Скругленный прямоугольник 1023"/>
          <p:cNvSpPr/>
          <p:nvPr/>
        </p:nvSpPr>
        <p:spPr>
          <a:xfrm>
            <a:off x="277109" y="4377025"/>
            <a:ext cx="3994626" cy="2145268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на голове должна быть спортивная шапочка, закрывающая уши (при сильном морозе – две, если они тонкие) </a:t>
            </a:r>
          </a:p>
        </p:txBody>
      </p:sp>
      <p:cxnSp>
        <p:nvCxnSpPr>
          <p:cNvPr id="4" name="Прямая со стрелкой 3"/>
          <p:cNvCxnSpPr>
            <a:stCxn id="2" idx="1"/>
            <a:endCxn id="7" idx="3"/>
          </p:cNvCxnSpPr>
          <p:nvPr/>
        </p:nvCxnSpPr>
        <p:spPr>
          <a:xfrm flipH="1">
            <a:off x="3379512" y="507790"/>
            <a:ext cx="1482955" cy="3231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" idx="3"/>
            <a:endCxn id="10" idx="1"/>
          </p:cNvCxnSpPr>
          <p:nvPr/>
        </p:nvCxnSpPr>
        <p:spPr>
          <a:xfrm>
            <a:off x="6956935" y="507790"/>
            <a:ext cx="1482955" cy="3723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2"/>
            <a:endCxn id="14" idx="0"/>
          </p:cNvCxnSpPr>
          <p:nvPr/>
        </p:nvCxnSpPr>
        <p:spPr>
          <a:xfrm flipH="1">
            <a:off x="1834949" y="1431119"/>
            <a:ext cx="288370" cy="5607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7" idx="2"/>
            <a:endCxn id="18" idx="0"/>
          </p:cNvCxnSpPr>
          <p:nvPr/>
        </p:nvCxnSpPr>
        <p:spPr>
          <a:xfrm>
            <a:off x="2123319" y="1431119"/>
            <a:ext cx="2829161" cy="8276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7" idx="2"/>
            <a:endCxn id="24" idx="1"/>
          </p:cNvCxnSpPr>
          <p:nvPr/>
        </p:nvCxnSpPr>
        <p:spPr>
          <a:xfrm>
            <a:off x="2123319" y="1431119"/>
            <a:ext cx="4358215" cy="8029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4" idx="2"/>
            <a:endCxn id="1024" idx="0"/>
          </p:cNvCxnSpPr>
          <p:nvPr/>
        </p:nvCxnSpPr>
        <p:spPr>
          <a:xfrm>
            <a:off x="1834949" y="4137104"/>
            <a:ext cx="439473" cy="239921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25" idx="2"/>
            <a:endCxn id="28" idx="0"/>
          </p:cNvCxnSpPr>
          <p:nvPr/>
        </p:nvCxnSpPr>
        <p:spPr>
          <a:xfrm>
            <a:off x="5941703" y="5230275"/>
            <a:ext cx="413751" cy="3032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8" idx="1"/>
            <a:endCxn id="1024" idx="3"/>
          </p:cNvCxnSpPr>
          <p:nvPr/>
        </p:nvCxnSpPr>
        <p:spPr>
          <a:xfrm flipH="1" flipV="1">
            <a:off x="4271735" y="5449659"/>
            <a:ext cx="599731" cy="5436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528" y="1480278"/>
            <a:ext cx="3194879" cy="540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0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56377" y="1016975"/>
            <a:ext cx="5114007" cy="1328023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надо проверить его исправность и развязать лыжи до выхода на улицу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9834" y="3502865"/>
            <a:ext cx="6407223" cy="156966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не следует сразу вставать на лыжи, надо дать им остыть, иначе на них образуется корка льда, которая будет препятствовать скольжению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862919" y="5243214"/>
            <a:ext cx="6008418" cy="1328023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нужно доложить учителю о своём приходе, чтобы он знал точное количество занимающихся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9834" y="145773"/>
            <a:ext cx="69470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" indent="0">
              <a:buNone/>
            </a:pPr>
            <a:r>
              <a:rPr lang="ru-RU" sz="3600" b="1" u="sng" dirty="0">
                <a:solidFill>
                  <a:srgbClr val="0000CC"/>
                </a:solidFill>
              </a:rPr>
              <a:t>Получив лыжный инвентарь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88422" y="2577729"/>
            <a:ext cx="3910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u="sng" dirty="0">
                <a:solidFill>
                  <a:srgbClr val="0000CC"/>
                </a:solidFill>
              </a:rPr>
              <a:t>Выйдя на улицу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4902" y="5584061"/>
            <a:ext cx="4028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u="sng" dirty="0">
                <a:solidFill>
                  <a:srgbClr val="0000CC"/>
                </a:solidFill>
              </a:rPr>
              <a:t>Опоздав на урок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553491" y="3224060"/>
            <a:ext cx="346519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!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Palatino Linotype"/>
              </a:rPr>
              <a:t>Запрещается</a:t>
            </a:r>
          </a:p>
          <a:p>
            <a:r>
              <a:rPr lang="ru-RU" sz="2800" b="1" dirty="0">
                <a:solidFill>
                  <a:srgbClr val="C00000"/>
                </a:solidFill>
                <a:latin typeface="Palatino Linotype"/>
              </a:rPr>
              <a:t>уходить с занятий без разрешения учителя</a:t>
            </a:r>
          </a:p>
        </p:txBody>
      </p:sp>
      <p:cxnSp>
        <p:nvCxnSpPr>
          <p:cNvPr id="14" name="Прямая со стрелкой 13"/>
          <p:cNvCxnSpPr>
            <a:stCxn id="3" idx="2"/>
            <a:endCxn id="4" idx="0"/>
          </p:cNvCxnSpPr>
          <p:nvPr/>
        </p:nvCxnSpPr>
        <p:spPr>
          <a:xfrm flipH="1">
            <a:off x="3913381" y="792104"/>
            <a:ext cx="1" cy="2248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5" idx="2"/>
            <a:endCxn id="7" idx="0"/>
          </p:cNvCxnSpPr>
          <p:nvPr/>
        </p:nvCxnSpPr>
        <p:spPr>
          <a:xfrm>
            <a:off x="3643445" y="3224060"/>
            <a:ext cx="1" cy="2788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3"/>
            <a:endCxn id="17" idx="1"/>
          </p:cNvCxnSpPr>
          <p:nvPr/>
        </p:nvCxnSpPr>
        <p:spPr>
          <a:xfrm flipV="1">
            <a:off x="5023569" y="5907226"/>
            <a:ext cx="839350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8" b="99111" l="4667" r="97000">
                        <a14:foregroundMark x1="68000" y1="30444" x2="68000" y2="30444"/>
                        <a14:foregroundMark x1="73889" y1="32111" x2="73889" y2="32111"/>
                        <a14:foregroundMark x1="44000" y1="87889" x2="44000" y2="87889"/>
                        <a14:foregroundMark x1="42444" y1="86667" x2="42444" y2="86667"/>
                        <a14:foregroundMark x1="65667" y1="90556" x2="65667" y2="9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427" y="13184"/>
            <a:ext cx="3673808" cy="367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2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3561" y="1294962"/>
            <a:ext cx="698993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 algn="ctr">
              <a:buNone/>
            </a:pPr>
            <a:r>
              <a:rPr lang="ru-RU" sz="4000" b="1" dirty="0">
                <a:solidFill>
                  <a:srgbClr val="FF0000"/>
                </a:solidFill>
              </a:rPr>
              <a:t>!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В течение всего года необходимо регулярно выполнять упражнения на развитие </a:t>
            </a:r>
            <a:r>
              <a:rPr lang="ru-RU" sz="2800" b="1" dirty="0" smtClean="0">
                <a:solidFill>
                  <a:srgbClr val="C00000"/>
                </a:solidFill>
              </a:rPr>
              <a:t>выносливости</a:t>
            </a:r>
          </a:p>
          <a:p>
            <a:pPr marL="18288" indent="0" algn="ctr">
              <a:buNone/>
            </a:pPr>
            <a:endParaRPr lang="ru-RU" sz="2800" b="1" dirty="0">
              <a:solidFill>
                <a:srgbClr val="C00000"/>
              </a:solidFill>
            </a:endParaRPr>
          </a:p>
          <a:p>
            <a:pPr marL="18288" indent="0" algn="ctr">
              <a:buNone/>
            </a:pPr>
            <a:r>
              <a:rPr lang="ru-RU" sz="2400" dirty="0">
                <a:solidFill>
                  <a:schemeClr val="bg1"/>
                </a:solidFill>
              </a:rPr>
              <a:t>Низкий уровень выносливости является одной из главных причин травматизма, так как утомлённый человек менее внимателен и координирован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2590" y1="19416" x2="52590" y2="19416"/>
                        <a14:foregroundMark x1="71750" y1="3928" x2="71750" y2="3928"/>
                        <a14:foregroundMark x1="69013" y1="2694" x2="69013" y2="2694"/>
                        <a14:foregroundMark x1="58749" y1="41190" x2="58749" y2="41190"/>
                        <a14:foregroundMark x1="54154" y1="49832" x2="54154" y2="49832"/>
                        <a14:foregroundMark x1="63539" y1="50617" x2="63539" y2="50617"/>
                        <a14:foregroundMark x1="63636" y1="39618" x2="63636" y2="39618"/>
                        <a14:foregroundMark x1="83871" y1="63973" x2="83871" y2="63973"/>
                        <a14:foregroundMark x1="59726" y1="19978" x2="59726" y2="19978"/>
                        <a14:foregroundMark x1="63832" y1="45903" x2="63832" y2="45903"/>
                        <a14:foregroundMark x1="60802" y1="55331" x2="60802" y2="55331"/>
                        <a14:foregroundMark x1="61584" y1="38047" x2="61584" y2="38047"/>
                        <a14:foregroundMark x1="55816" y1="39394" x2="55816" y2="39394"/>
                        <a14:foregroundMark x1="67058" y1="49607" x2="67058" y2="49607"/>
                        <a14:foregroundMark x1="59238" y1="52750" x2="59238" y2="5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161" y="510988"/>
            <a:ext cx="6804709" cy="592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9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34443" y="2171457"/>
            <a:ext cx="4941851" cy="1736646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растереть кожу вокруг обмороженного места до </a:t>
            </a:r>
            <a:r>
              <a:rPr lang="ru-RU" sz="2400" b="1" dirty="0" err="1">
                <a:solidFill>
                  <a:prstClr val="black"/>
                </a:solidFill>
                <a:latin typeface="Palatino Linotype"/>
              </a:rPr>
              <a:t>порозовения</a:t>
            </a:r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, а затем и сам отмороженный участок </a:t>
            </a:r>
          </a:p>
        </p:txBody>
      </p:sp>
      <p:cxnSp>
        <p:nvCxnSpPr>
          <p:cNvPr id="6" name="Прямая со стрелкой 5"/>
          <p:cNvCxnSpPr>
            <a:endCxn id="4" idx="0"/>
          </p:cNvCxnSpPr>
          <p:nvPr/>
        </p:nvCxnSpPr>
        <p:spPr>
          <a:xfrm>
            <a:off x="1680882" y="1781439"/>
            <a:ext cx="1524487" cy="390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37763" y="5066969"/>
            <a:ext cx="5286450" cy="156966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делать это следует сухой рукой, а не снегом, т.к. при растирании снегом можно повредить кожу и занести в организм инфекцию</a:t>
            </a:r>
          </a:p>
        </p:txBody>
      </p:sp>
      <p:cxnSp>
        <p:nvCxnSpPr>
          <p:cNvPr id="9" name="Прямая со стрелкой 8"/>
          <p:cNvCxnSpPr>
            <a:stCxn id="4" idx="2"/>
            <a:endCxn id="7" idx="0"/>
          </p:cNvCxnSpPr>
          <p:nvPr/>
        </p:nvCxnSpPr>
        <p:spPr>
          <a:xfrm flipH="1">
            <a:off x="3180988" y="3908103"/>
            <a:ext cx="24381" cy="11588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41137" y="58605"/>
            <a:ext cx="100187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" indent="0">
              <a:buNone/>
            </a:pPr>
            <a:r>
              <a:rPr lang="ru-RU" sz="3200" b="1" u="sng" dirty="0">
                <a:solidFill>
                  <a:srgbClr val="0000CC"/>
                </a:solidFill>
              </a:rPr>
              <a:t>Во время занятий не исключены случаи обморожения ушей, носа и щёк. Если они побелели или потеряли чувствительность, </a:t>
            </a:r>
            <a:r>
              <a:rPr lang="ru-RU" sz="3200" b="1" u="sng" dirty="0">
                <a:solidFill>
                  <a:srgbClr val="C00000"/>
                </a:solidFill>
              </a:rPr>
              <a:t>надо: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98988" y="4235972"/>
            <a:ext cx="31869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Как это правильно выполнять?  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95" y="1781439"/>
            <a:ext cx="6482105" cy="4602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645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 стрелкой 6"/>
          <p:cNvCxnSpPr>
            <a:stCxn id="6" idx="2"/>
            <a:endCxn id="4" idx="0"/>
          </p:cNvCxnSpPr>
          <p:nvPr/>
        </p:nvCxnSpPr>
        <p:spPr>
          <a:xfrm>
            <a:off x="5099050" y="3425276"/>
            <a:ext cx="0" cy="19601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88541" y="64928"/>
            <a:ext cx="10027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0000CC"/>
                </a:solidFill>
              </a:rPr>
              <a:t>Лучшей профилактикой травматизма является правильная техника выполнения упражнений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9555"/>
            <a:ext cx="4272966" cy="5728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41" b="10393"/>
          <a:stretch/>
        </p:blipFill>
        <p:spPr>
          <a:xfrm>
            <a:off x="5998693" y="2443284"/>
            <a:ext cx="6193307" cy="4414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305196" y="5385459"/>
            <a:ext cx="3587707" cy="1328023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внимательно слушать объяснения учителя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31658" y="1254405"/>
            <a:ext cx="7182809" cy="919401"/>
          </a:xfrm>
          <a:prstGeom prst="roundRect">
            <a:avLst/>
          </a:prstGeom>
          <a:solidFill>
            <a:srgbClr val="CDF2FF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Palatino Linotype"/>
              </a:rPr>
              <a:t>правильно и точно выполнять подводящие и подготовительные упражнения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92575" y="2902056"/>
            <a:ext cx="28129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288" algn="ctr"/>
            <a:r>
              <a:rPr lang="ru-RU" b="1" dirty="0">
                <a:solidFill>
                  <a:srgbClr val="C00000"/>
                </a:solidFill>
                <a:latin typeface="Palatino Linotype"/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Поэтому надо</a:t>
            </a:r>
          </a:p>
        </p:txBody>
      </p:sp>
      <p:cxnSp>
        <p:nvCxnSpPr>
          <p:cNvPr id="8" name="Прямая со стрелкой 7"/>
          <p:cNvCxnSpPr>
            <a:stCxn id="6" idx="0"/>
            <a:endCxn id="5" idx="2"/>
          </p:cNvCxnSpPr>
          <p:nvPr/>
        </p:nvCxnSpPr>
        <p:spPr>
          <a:xfrm flipV="1">
            <a:off x="5099050" y="2173806"/>
            <a:ext cx="3024013" cy="7282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228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6638</TotalTime>
  <Words>728</Words>
  <Application>Microsoft Office PowerPoint</Application>
  <PresentationFormat>Широкоэкранный</PresentationFormat>
  <Paragraphs>94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 Black</vt:lpstr>
      <vt:lpstr>Calibri</vt:lpstr>
      <vt:lpstr>Monotype Corsiva</vt:lpstr>
      <vt:lpstr>Palatino Linotype</vt:lpstr>
      <vt:lpstr>Wingdings</vt:lpstr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30</cp:revision>
  <dcterms:created xsi:type="dcterms:W3CDTF">2021-04-14T08:49:04Z</dcterms:created>
  <dcterms:modified xsi:type="dcterms:W3CDTF">2021-04-20T10:43:26Z</dcterms:modified>
</cp:coreProperties>
</file>