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7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1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4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304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>
            <a:normAutofit/>
          </a:bodyPr>
          <a:lstStyle>
            <a:lvl1pPr algn="ctr">
              <a:defRPr sz="480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2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3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3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3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8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3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4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261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2615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C0B1-2C00-44C7-AD24-B7B37F6AB6F3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19293-846A-4214-BAA8-C35A7B4E9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9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chemeClr val="accent6">
                <a:lumMod val="50000"/>
              </a:schemeClr>
            </a:solidFill>
          </a:ln>
          <a:solidFill>
            <a:schemeClr val="accent6">
              <a:lumMod val="50000"/>
            </a:schemeClr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651" y="2816322"/>
            <a:ext cx="5820697" cy="2607097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0" dirty="0">
                <a:ln>
                  <a:noFill/>
                </a:ln>
                <a:solidFill>
                  <a:srgbClr val="FFFF00"/>
                </a:solidFill>
              </a:rPr>
              <a:t>Презентационные материалы к лекциям </a:t>
            </a:r>
            <a:r>
              <a:rPr lang="ru-RU" sz="3600" b="0" dirty="0" smtClean="0">
                <a:ln>
                  <a:noFill/>
                </a:ln>
                <a:solidFill>
                  <a:srgbClr val="FFFF00"/>
                </a:solidFill>
              </a:rPr>
              <a:t>учебника</a:t>
            </a:r>
            <a:r>
              <a:rPr lang="ru-RU" sz="3600" b="0" dirty="0">
                <a:ln>
                  <a:noFill/>
                </a:ln>
                <a:solidFill>
                  <a:srgbClr val="FFFF00"/>
                </a:solidFill>
              </a:rPr>
              <a:t/>
            </a:r>
            <a:br>
              <a:rPr lang="ru-RU" sz="3600" b="0" dirty="0">
                <a:ln>
                  <a:noFill/>
                </a:ln>
                <a:solidFill>
                  <a:srgbClr val="FFFF00"/>
                </a:solidFill>
              </a:rPr>
            </a:br>
            <a:r>
              <a:rPr lang="ru-RU" sz="3600" b="0" dirty="0" smtClean="0">
                <a:ln>
                  <a:noFill/>
                </a:ln>
                <a:solidFill>
                  <a:srgbClr val="FFFF00"/>
                </a:solidFill>
              </a:rPr>
              <a:t>«Физическая </a:t>
            </a:r>
            <a:r>
              <a:rPr lang="ru-RU" sz="3600" b="0" dirty="0">
                <a:ln>
                  <a:noFill/>
                </a:ln>
                <a:solidFill>
                  <a:srgbClr val="FFFF00"/>
                </a:solidFill>
              </a:rPr>
              <a:t>культура </a:t>
            </a:r>
            <a:br>
              <a:rPr lang="ru-RU" sz="3600" b="0" dirty="0">
                <a:ln>
                  <a:noFill/>
                </a:ln>
                <a:solidFill>
                  <a:srgbClr val="FFFF00"/>
                </a:solidFill>
              </a:rPr>
            </a:br>
            <a:r>
              <a:rPr lang="ru-RU" sz="3600" b="0" dirty="0" smtClean="0">
                <a:ln>
                  <a:noFill/>
                </a:ln>
                <a:solidFill>
                  <a:srgbClr val="FFFF00"/>
                </a:solidFill>
              </a:rPr>
              <a:t>5-7 классы»</a:t>
            </a:r>
            <a:endParaRPr lang="ru-RU" sz="3600" b="0" dirty="0">
              <a:ln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CC2C2-E6D0-4F66-B925-48E7A790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1" y="98525"/>
            <a:ext cx="4662664" cy="66609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332F62-3FDB-4EE8-893D-F1A83EC1FF19}"/>
              </a:ext>
            </a:extLst>
          </p:cNvPr>
          <p:cNvSpPr txBox="1"/>
          <p:nvPr/>
        </p:nvSpPr>
        <p:spPr>
          <a:xfrm>
            <a:off x="7399607" y="5450866"/>
            <a:ext cx="4490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kern="0" dirty="0">
                <a:solidFill>
                  <a:prstClr val="black"/>
                </a:solidFill>
              </a:rPr>
              <a:t>Автор: </a:t>
            </a:r>
            <a:r>
              <a:rPr lang="ru-RU" sz="2000" kern="0" dirty="0">
                <a:solidFill>
                  <a:prstClr val="black"/>
                </a:solidFill>
              </a:rPr>
              <a:t>Боровская Лариса Михайловна</a:t>
            </a:r>
          </a:p>
          <a:p>
            <a:r>
              <a:rPr lang="ru-RU" sz="2000" kern="0" dirty="0">
                <a:solidFill>
                  <a:prstClr val="black"/>
                </a:solidFill>
              </a:rPr>
              <a:t>учитель физической культуры</a:t>
            </a:r>
          </a:p>
          <a:p>
            <a:r>
              <a:rPr lang="ru-RU" sz="2000" kern="0" dirty="0">
                <a:solidFill>
                  <a:prstClr val="black"/>
                </a:solidFill>
              </a:rPr>
              <a:t>МАОУ СОШ № 213 «Открытие»</a:t>
            </a:r>
          </a:p>
        </p:txBody>
      </p:sp>
      <p:pic>
        <p:nvPicPr>
          <p:cNvPr id="9" name="Рисунок 8" descr="Рисунок1.png">
            <a:extLst>
              <a:ext uri="{FF2B5EF4-FFF2-40B4-BE49-F238E27FC236}">
                <a16:creationId xmlns:a16="http://schemas.microsoft.com/office/drawing/2014/main" id="{2C5957BB-F88C-4BD1-99B5-BC6C1936F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52" y="134300"/>
            <a:ext cx="1812106" cy="101607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7DF50C-4BF3-4260-B17A-ACDD6A8FB6FE}"/>
              </a:ext>
            </a:extLst>
          </p:cNvPr>
          <p:cNvSpPr/>
          <p:nvPr/>
        </p:nvSpPr>
        <p:spPr>
          <a:xfrm>
            <a:off x="6096000" y="11851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</a:rPr>
              <a:t>Презентация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</a:rPr>
              <a:t>к уроку по учебному предмету «Физическая культура»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000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C30A35-7A78-4F9C-A43C-F5A01243C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" y="24994"/>
            <a:ext cx="5920758" cy="42520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3800B9-9A7D-4911-9A69-1C4E93FE7EC3}"/>
              </a:ext>
            </a:extLst>
          </p:cNvPr>
          <p:cNvSpPr txBox="1"/>
          <p:nvPr/>
        </p:nvSpPr>
        <p:spPr>
          <a:xfrm>
            <a:off x="175242" y="3987590"/>
            <a:ext cx="1845606" cy="57888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sz="2000" b="1" dirty="0">
                <a:solidFill>
                  <a:srgbClr val="0000CC"/>
                </a:solidFill>
              </a:rPr>
              <a:t> ЗАПОМНИТЬ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49FA14-2CFE-49E9-8903-FBB2482F1252}"/>
              </a:ext>
            </a:extLst>
          </p:cNvPr>
          <p:cNvSpPr/>
          <p:nvPr/>
        </p:nvSpPr>
        <p:spPr>
          <a:xfrm>
            <a:off x="155263" y="4680065"/>
            <a:ext cx="5940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Для этого, сохраняя привычную для вас осанку, подойдите к стене, встаньте к ней вплотную. Если при этом вы касаетесь стены затылком, лопатками, ягодицами и пятками, то у вас правильная осанка.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13DD6-38C3-4D10-A868-FA3E9797765C}"/>
              </a:ext>
            </a:extLst>
          </p:cNvPr>
          <p:cNvSpPr txBox="1"/>
          <p:nvPr/>
        </p:nvSpPr>
        <p:spPr>
          <a:xfrm>
            <a:off x="5932437" y="24994"/>
            <a:ext cx="608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Чтобы избежать нарушение осанки, необходимо соблюдать правила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D0C2E0-D643-4264-B72D-405FC12CA021}"/>
              </a:ext>
            </a:extLst>
          </p:cNvPr>
          <p:cNvSpPr/>
          <p:nvPr/>
        </p:nvSpPr>
        <p:spPr>
          <a:xfrm>
            <a:off x="6096000" y="710645"/>
            <a:ext cx="59407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Отказаться от привычки: носить сумку всегда в одной и той же руке, стоять, опираясь на одну и ту же ногу; ходить ссутулившись, опустив голову, шаркая ногами; сидеть в неправильной позе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Сидеть на стуле надо, опираясь на ¾ длины бедра. Между телом и краем стола должен быть зазор не менее 5 см, ноги должны быть согнуты в коленных и тазобедренных суставах под прямым углом. Стул должен быт со спинкой.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Постель должна быть жесткой, подушка – плоской.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Укреплять мускулатуру тела.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29434-F8E2-480C-AC65-3B25684878B4}"/>
              </a:ext>
            </a:extLst>
          </p:cNvPr>
          <p:cNvSpPr txBox="1"/>
          <p:nvPr/>
        </p:nvSpPr>
        <p:spPr>
          <a:xfrm>
            <a:off x="6576042" y="4680065"/>
            <a:ext cx="1927421" cy="57888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ru-RU" dirty="0"/>
              <a:t>! После уроков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1B5ADC-1BE3-4DE3-9B6A-4D0E6D2088FA}"/>
              </a:ext>
            </a:extLst>
          </p:cNvPr>
          <p:cNvSpPr/>
          <p:nvPr/>
        </p:nvSpPr>
        <p:spPr>
          <a:xfrm>
            <a:off x="6228944" y="5258947"/>
            <a:ext cx="5787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Необходимо давать своим мышцам возможность расслабиться: в течении 10-15 мин надо полежать расслабившись на спине на полу, касаясь его затылком, лопатками и пятками</a:t>
            </a:r>
          </a:p>
        </p:txBody>
      </p:sp>
    </p:spTree>
    <p:extLst>
      <p:ext uri="{BB962C8B-B14F-4D97-AF65-F5344CB8AC3E}">
        <p14:creationId xmlns:p14="http://schemas.microsoft.com/office/powerpoint/2010/main" val="233107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F5562D-12B1-490D-86C4-36AA2159F889}"/>
              </a:ext>
            </a:extLst>
          </p:cNvPr>
          <p:cNvSpPr/>
          <p:nvPr/>
        </p:nvSpPr>
        <p:spPr>
          <a:xfrm>
            <a:off x="1815375" y="0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Зрение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712E7-D501-4225-83B0-A83CD39CE98D}"/>
              </a:ext>
            </a:extLst>
          </p:cNvPr>
          <p:cNvSpPr txBox="1"/>
          <p:nvPr/>
        </p:nvSpPr>
        <p:spPr>
          <a:xfrm>
            <a:off x="157604" y="461665"/>
            <a:ext cx="5672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Физиологический процесс восприятия человеком величины, формы и цвета предметов, их взаимного расположения и расстояния между ними, обеспечивающий ему возможность ориентироваться в окружающем мире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007D1-238E-4846-88E9-3DBCC3AA5BE2}"/>
              </a:ext>
            </a:extLst>
          </p:cNvPr>
          <p:cNvSpPr txBox="1"/>
          <p:nvPr/>
        </p:nvSpPr>
        <p:spPr>
          <a:xfrm>
            <a:off x="105268" y="2336155"/>
            <a:ext cx="1845606" cy="57888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sz="2000" b="1" dirty="0">
                <a:solidFill>
                  <a:srgbClr val="0000CC"/>
                </a:solidFill>
              </a:rPr>
              <a:t> ЗАПОМНИТЬ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82B67-C043-4827-9555-A2160A267075}"/>
              </a:ext>
            </a:extLst>
          </p:cNvPr>
          <p:cNvSpPr txBox="1"/>
          <p:nvPr/>
        </p:nvSpPr>
        <p:spPr>
          <a:xfrm>
            <a:off x="393442" y="2915037"/>
            <a:ext cx="52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Правила, снижающие риск появления болезни глаз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47F7B-C422-4ABD-9FF3-0E8492A14A36}"/>
              </a:ext>
            </a:extLst>
          </p:cNvPr>
          <p:cNvSpPr txBox="1"/>
          <p:nvPr/>
        </p:nvSpPr>
        <p:spPr>
          <a:xfrm>
            <a:off x="157604" y="3568791"/>
            <a:ext cx="56722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just">
              <a:buAutoNum type="arabicPeriod"/>
            </a:pPr>
            <a:r>
              <a:rPr lang="ru-RU" dirty="0"/>
              <a:t>Рабочее место должно хорошо быть освещено, свет должен падать слева</a:t>
            </a:r>
          </a:p>
          <a:p>
            <a:pPr algn="just">
              <a:buAutoNum type="arabicPeriod"/>
            </a:pPr>
            <a:r>
              <a:rPr lang="ru-RU" dirty="0"/>
              <a:t>Расстояние от глаз до рабочей поверхности стола должно составлять 30-40 см</a:t>
            </a:r>
          </a:p>
          <a:p>
            <a:pPr algn="just">
              <a:buAutoNum type="arabicPeriod"/>
            </a:pPr>
            <a:r>
              <a:rPr lang="ru-RU" dirty="0"/>
              <a:t>Использовать подставку для книг</a:t>
            </a:r>
          </a:p>
          <a:p>
            <a:pPr algn="just">
              <a:buAutoNum type="arabicPeriod"/>
            </a:pPr>
            <a:r>
              <a:rPr lang="ru-RU" dirty="0"/>
              <a:t>Через 40-50 мин делать перерыв</a:t>
            </a:r>
          </a:p>
          <a:p>
            <a:pPr algn="just">
              <a:buAutoNum type="arabicPeriod"/>
            </a:pPr>
            <a:r>
              <a:rPr lang="ru-RU" dirty="0"/>
              <a:t>При просмотре телепередач надо сидеть прямо перед телевизором (на расстоянии 4-5 м), а не сбоку.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13E3A-DC26-4891-8667-66F3AB61F69B}"/>
              </a:ext>
            </a:extLst>
          </p:cNvPr>
          <p:cNvSpPr txBox="1"/>
          <p:nvPr/>
        </p:nvSpPr>
        <p:spPr>
          <a:xfrm>
            <a:off x="6362130" y="98881"/>
            <a:ext cx="5672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just"/>
            <a:r>
              <a:rPr lang="ru-RU" dirty="0"/>
              <a:t>6. Расстояние от компьютера до глаз должно быть не менее 50-70 см.</a:t>
            </a:r>
          </a:p>
          <a:p>
            <a:pPr algn="just"/>
            <a:r>
              <a:rPr lang="ru-RU" dirty="0"/>
              <a:t>7. Выполнять специальную гимнастику, которую делают через 7-8 мин от начала работы и после ее окончания (продолжительность 1 мин)</a:t>
            </a:r>
          </a:p>
          <a:p>
            <a:pPr algn="just"/>
            <a:r>
              <a:rPr lang="ru-RU" dirty="0"/>
              <a:t>8. Работать за компьютером непрерывно 20 мин и только 3 раза в неделю, через день.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6D3A9-C0B3-49A8-8C64-81D9AFC1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/>
          <a:stretch/>
        </p:blipFill>
        <p:spPr>
          <a:xfrm>
            <a:off x="6362130" y="3287414"/>
            <a:ext cx="5672266" cy="34514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02A275-E040-4814-989B-1FDF9AA49B13}"/>
              </a:ext>
            </a:extLst>
          </p:cNvPr>
          <p:cNvSpPr txBox="1"/>
          <p:nvPr/>
        </p:nvSpPr>
        <p:spPr>
          <a:xfrm>
            <a:off x="6597968" y="2887304"/>
            <a:ext cx="520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Гимнастика для глаз</a:t>
            </a:r>
          </a:p>
        </p:txBody>
      </p:sp>
    </p:spTree>
    <p:extLst>
      <p:ext uri="{BB962C8B-B14F-4D97-AF65-F5344CB8AC3E}">
        <p14:creationId xmlns:p14="http://schemas.microsoft.com/office/powerpoint/2010/main" val="370644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60FE2-26E0-4ECF-BC5E-B1BF9996D657}"/>
              </a:ext>
            </a:extLst>
          </p:cNvPr>
          <p:cNvSpPr/>
          <p:nvPr/>
        </p:nvSpPr>
        <p:spPr>
          <a:xfrm>
            <a:off x="169888" y="1027906"/>
            <a:ext cx="57562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Физическая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культура. 5, 6, 7 классы: Учебник для общеобразовательных организаций / [М. Я.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Виленский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и др.]; под ред. М. Я.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Виленского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. — М.: Просвещение, 2019. — 239 с.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C4F645-7071-4FE4-AC92-13FD4B3D391D}"/>
              </a:ext>
            </a:extLst>
          </p:cNvPr>
          <p:cNvSpPr/>
          <p:nvPr/>
        </p:nvSpPr>
        <p:spPr>
          <a:xfrm>
            <a:off x="1197603" y="73799"/>
            <a:ext cx="3535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Используемая литература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406A8F-D3E8-45A4-9381-9B89675331DC}"/>
              </a:ext>
            </a:extLst>
          </p:cNvPr>
          <p:cNvSpPr/>
          <p:nvPr/>
        </p:nvSpPr>
        <p:spPr>
          <a:xfrm>
            <a:off x="7728943" y="184337"/>
            <a:ext cx="4000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Спорт становится средством воспитания тогда, когда он - любимое занятие каждого.</a:t>
            </a:r>
            <a:b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3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Василий Сухомлинский</a:t>
            </a:r>
            <a:r>
              <a:rPr kumimoji="0" lang="ru-RU" sz="23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0FAD51-F724-46A5-BC81-C66E3E5C7B69}"/>
              </a:ext>
            </a:extLst>
          </p:cNvPr>
          <p:cNvSpPr/>
          <p:nvPr/>
        </p:nvSpPr>
        <p:spPr>
          <a:xfrm>
            <a:off x="6731491" y="4650339"/>
            <a:ext cx="47008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Физические упражнения могут заменить множество лекарств, но ни одно лекарство в мире не может заменить физические упражнения.</a:t>
            </a:r>
            <a:br>
              <a:rPr kumimoji="0" lang="ru-RU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2300" b="0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Анджело</a:t>
            </a:r>
            <a:r>
              <a:rPr kumimoji="0" lang="ru-RU" sz="23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ru-RU" sz="2300" b="0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Моссо</a:t>
            </a:r>
            <a:endParaRPr kumimoji="0" lang="ru-RU" sz="2300" b="0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9" name="Рисунок 8" descr="19135890.gif">
            <a:extLst>
              <a:ext uri="{FF2B5EF4-FFF2-40B4-BE49-F238E27FC236}">
                <a16:creationId xmlns:a16="http://schemas.microsoft.com/office/drawing/2014/main" id="{CCF4DBF2-943D-4D78-B2E5-91564C7AF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341" y="1644080"/>
            <a:ext cx="3389530" cy="30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8383891-08D3-49F1-89C1-FAC92498A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t="9579" r="18214"/>
          <a:stretch/>
        </p:blipFill>
        <p:spPr>
          <a:xfrm>
            <a:off x="2975360" y="125877"/>
            <a:ext cx="2970964" cy="294723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5242FAE-CEC3-443B-9E96-99A2F644EC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6188" y="3239792"/>
            <a:ext cx="5924444" cy="3070806"/>
          </a:xfrm>
        </p:spPr>
        <p:txBody>
          <a:bodyPr>
            <a:normAutofit/>
          </a:bodyPr>
          <a:lstStyle/>
          <a:p>
            <a:pPr marL="0" lvl="0" indent="45720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900" kern="0" dirty="0">
                <a:solidFill>
                  <a:prstClr val="black"/>
                </a:solidFill>
              </a:rPr>
              <a:t>Презентационные материалы созданы в соответствии с Федеральным государственным образовательным стандартом основного общего образования и рабочей программой «Физическая культура. </a:t>
            </a:r>
            <a:r>
              <a:rPr lang="ru-RU" sz="1900" kern="0" dirty="0" smtClean="0">
                <a:solidFill>
                  <a:prstClr val="black"/>
                </a:solidFill>
              </a:rPr>
              <a:t>5–9 </a:t>
            </a:r>
            <a:r>
              <a:rPr lang="ru-RU" sz="1900" kern="0" dirty="0">
                <a:solidFill>
                  <a:prstClr val="black"/>
                </a:solidFill>
              </a:rPr>
              <a:t>классы» (автор – В. И. Лях).</a:t>
            </a:r>
          </a:p>
          <a:p>
            <a:pPr marL="0" lvl="0" indent="45720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900" kern="0" dirty="0">
                <a:solidFill>
                  <a:prstClr val="black"/>
                </a:solidFill>
              </a:rPr>
              <a:t>В презентационных материалах даются основные сведения об истории физической культуры, о здоровье и здоровом образе жизни. Презентация поможет повторить  и закрепить материал, пройденный на уроке, и при самостоятельных занятия дома</a:t>
            </a:r>
          </a:p>
          <a:p>
            <a:endParaRPr lang="ru-RU" sz="2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4865B01-2531-4668-B19E-B6C6BB870651}"/>
              </a:ext>
            </a:extLst>
          </p:cNvPr>
          <p:cNvSpPr txBox="1">
            <a:spLocks/>
          </p:cNvSpPr>
          <p:nvPr/>
        </p:nvSpPr>
        <p:spPr>
          <a:xfrm>
            <a:off x="294968" y="160539"/>
            <a:ext cx="2798970" cy="73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A84AD49-0B17-4A46-8669-AC0C90E1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54" y="920187"/>
            <a:ext cx="29223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Описание</a:t>
            </a:r>
          </a:p>
        </p:txBody>
      </p:sp>
      <p:sp>
        <p:nvSpPr>
          <p:cNvPr id="12" name="Заголовок 7">
            <a:extLst>
              <a:ext uri="{FF2B5EF4-FFF2-40B4-BE49-F238E27FC236}">
                <a16:creationId xmlns:a16="http://schemas.microsoft.com/office/drawing/2014/main" id="{2C14BB08-67C9-4B79-BDD9-FA4A262FF03B}"/>
              </a:ext>
            </a:extLst>
          </p:cNvPr>
          <p:cNvSpPr txBox="1">
            <a:spLocks/>
          </p:cNvSpPr>
          <p:nvPr/>
        </p:nvSpPr>
        <p:spPr>
          <a:xfrm>
            <a:off x="8724948" y="125877"/>
            <a:ext cx="3253710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Раздел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491C8-6610-42A6-851E-FECE0AAD4D55}"/>
              </a:ext>
            </a:extLst>
          </p:cNvPr>
          <p:cNvSpPr txBox="1"/>
          <p:nvPr/>
        </p:nvSpPr>
        <p:spPr>
          <a:xfrm>
            <a:off x="7176517" y="606111"/>
            <a:ext cx="3855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Основы знаний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B88A72F-20C5-4295-89D9-77CE8E8DD5E4}"/>
              </a:ext>
            </a:extLst>
          </p:cNvPr>
          <p:cNvCxnSpPr/>
          <p:nvPr/>
        </p:nvCxnSpPr>
        <p:spPr>
          <a:xfrm>
            <a:off x="6784525" y="1190886"/>
            <a:ext cx="4247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0BD022-7B60-458B-B85A-A4A5B4C45106}"/>
              </a:ext>
            </a:extLst>
          </p:cNvPr>
          <p:cNvSpPr txBox="1"/>
          <p:nvPr/>
        </p:nvSpPr>
        <p:spPr>
          <a:xfrm>
            <a:off x="6784525" y="1313996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§1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E90A4B-A6BA-443C-A479-77A74328F157}"/>
              </a:ext>
            </a:extLst>
          </p:cNvPr>
          <p:cNvSpPr txBox="1"/>
          <p:nvPr/>
        </p:nvSpPr>
        <p:spPr>
          <a:xfrm>
            <a:off x="7581476" y="1268334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Страницы истории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462E9-B7E2-4771-9A6A-A39E8347CD4E}"/>
              </a:ext>
            </a:extLst>
          </p:cNvPr>
          <p:cNvSpPr txBox="1"/>
          <p:nvPr/>
        </p:nvSpPr>
        <p:spPr>
          <a:xfrm>
            <a:off x="6440666" y="4884161"/>
            <a:ext cx="246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Добыча еды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ECFAA16-1F01-42D6-8EDF-C1084F0C6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61" y="2905002"/>
            <a:ext cx="3009899" cy="191053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26FDF24-24F8-4FCF-B438-E045F4C55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53" y="4797740"/>
            <a:ext cx="3009900" cy="1524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6E97D5-CCC9-4E90-BD77-D51A8B23DF6B}"/>
              </a:ext>
            </a:extLst>
          </p:cNvPr>
          <p:cNvSpPr txBox="1"/>
          <p:nvPr/>
        </p:nvSpPr>
        <p:spPr>
          <a:xfrm>
            <a:off x="6059786" y="1751468"/>
            <a:ext cx="6273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Первые физические упражнения в первобытнообщинном обществе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6068A1-ED8D-4331-AD13-6EAC38A20A44}"/>
              </a:ext>
            </a:extLst>
          </p:cNvPr>
          <p:cNvSpPr txBox="1"/>
          <p:nvPr/>
        </p:nvSpPr>
        <p:spPr>
          <a:xfrm>
            <a:off x="7847610" y="6310598"/>
            <a:ext cx="4409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b="1" i="1" dirty="0"/>
              <a:t>Защита от диких животных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04C1A5E-2727-48E2-9B9A-1CDAD1839380}"/>
              </a:ext>
            </a:extLst>
          </p:cNvPr>
          <p:cNvCxnSpPr>
            <a:cxnSpLocks/>
          </p:cNvCxnSpPr>
          <p:nvPr/>
        </p:nvCxnSpPr>
        <p:spPr>
          <a:xfrm flipV="1">
            <a:off x="6784525" y="1730000"/>
            <a:ext cx="3959996" cy="230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4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54C4F60-97C3-4F2D-9E09-E025BEBA9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6" y="4794848"/>
            <a:ext cx="4819256" cy="181609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8BF23-1FCD-4EF9-BF9C-5C16F528639F}"/>
              </a:ext>
            </a:extLst>
          </p:cNvPr>
          <p:cNvSpPr txBox="1"/>
          <p:nvPr/>
        </p:nvSpPr>
        <p:spPr>
          <a:xfrm>
            <a:off x="2042996" y="94118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Учили детей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F88A2-3056-4C1C-ADE9-59AA00FA13DC}"/>
              </a:ext>
            </a:extLst>
          </p:cNvPr>
          <p:cNvSpPr txBox="1"/>
          <p:nvPr/>
        </p:nvSpPr>
        <p:spPr>
          <a:xfrm>
            <a:off x="3430053" y="1907352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метать камни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54E6E-65B6-4BC3-9650-1017E3EB5295}"/>
              </a:ext>
            </a:extLst>
          </p:cNvPr>
          <p:cNvSpPr txBox="1"/>
          <p:nvPr/>
        </p:nvSpPr>
        <p:spPr>
          <a:xfrm>
            <a:off x="2875141" y="2346509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лазить по деревьям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6E2D-F46B-450C-96E1-C1C5DEA5FC59}"/>
              </a:ext>
            </a:extLst>
          </p:cNvPr>
          <p:cNvSpPr txBox="1"/>
          <p:nvPr/>
        </p:nvSpPr>
        <p:spPr>
          <a:xfrm>
            <a:off x="4353022" y="969213"/>
            <a:ext cx="123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бегать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ECFA3-B95A-4AC5-A801-610DDC73E1EA}"/>
              </a:ext>
            </a:extLst>
          </p:cNvPr>
          <p:cNvSpPr txBox="1"/>
          <p:nvPr/>
        </p:nvSpPr>
        <p:spPr>
          <a:xfrm>
            <a:off x="4544227" y="487762"/>
            <a:ext cx="125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прыгать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2E12E-2CAF-48F6-AE22-7CF83DFDEF49}"/>
              </a:ext>
            </a:extLst>
          </p:cNvPr>
          <p:cNvSpPr txBox="1"/>
          <p:nvPr/>
        </p:nvSpPr>
        <p:spPr>
          <a:xfrm>
            <a:off x="3982551" y="1457806"/>
            <a:ext cx="123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плавать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64B2C4-1887-48BB-9657-062603E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7" y="616386"/>
            <a:ext cx="2558563" cy="22313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216BC2-490A-40FC-A079-E2ACD1FE8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6" y="2925791"/>
            <a:ext cx="4819256" cy="1712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6569E6-0F64-4B7B-A2AA-ACBEDE3AD0A4}"/>
              </a:ext>
            </a:extLst>
          </p:cNvPr>
          <p:cNvSpPr txBox="1"/>
          <p:nvPr/>
        </p:nvSpPr>
        <p:spPr>
          <a:xfrm>
            <a:off x="7525503" y="426207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Древней Греции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7BE188-CD52-4750-AF94-9F3EBA3F408F}"/>
              </a:ext>
            </a:extLst>
          </p:cNvPr>
          <p:cNvSpPr txBox="1"/>
          <p:nvPr/>
        </p:nvSpPr>
        <p:spPr>
          <a:xfrm>
            <a:off x="6003667" y="-33210"/>
            <a:ext cx="634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2400" b="1" i="1" dirty="0"/>
              <a:t>Олимпийские игры зародились 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EDDD2-EE0F-405C-9284-F1F62D0F6B28}"/>
              </a:ext>
            </a:extLst>
          </p:cNvPr>
          <p:cNvSpPr txBox="1"/>
          <p:nvPr/>
        </p:nvSpPr>
        <p:spPr>
          <a:xfrm>
            <a:off x="6083697" y="2141709"/>
            <a:ext cx="332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1800" dirty="0"/>
              <a:t>Атлеты участвовали в спортивных состязаниях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9F0F53-AA7D-4461-A732-BDE1258FAA1E}"/>
              </a:ext>
            </a:extLst>
          </p:cNvPr>
          <p:cNvSpPr txBox="1"/>
          <p:nvPr/>
        </p:nvSpPr>
        <p:spPr>
          <a:xfrm>
            <a:off x="6241211" y="3364380"/>
            <a:ext cx="256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Поэты читали стихи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1A4281-D459-41F2-8D3E-52893C7C62AC}"/>
              </a:ext>
            </a:extLst>
          </p:cNvPr>
          <p:cNvSpPr txBox="1"/>
          <p:nvPr/>
        </p:nvSpPr>
        <p:spPr>
          <a:xfrm>
            <a:off x="9946796" y="1375083"/>
            <a:ext cx="237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Ораторы состязались в красноречии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54BCFA-AF17-4E63-924D-8B03601742B9}"/>
              </a:ext>
            </a:extLst>
          </p:cNvPr>
          <p:cNvSpPr txBox="1"/>
          <p:nvPr/>
        </p:nvSpPr>
        <p:spPr>
          <a:xfrm>
            <a:off x="6290574" y="6024934"/>
            <a:ext cx="31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Музыканты исполняли произведения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F7DF1-DA9B-41F3-9F3C-F0DBC828D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41" y="907690"/>
            <a:ext cx="3648075" cy="12477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A6F827B-54B7-44F0-811F-13ED6B0E4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04" y="2346509"/>
            <a:ext cx="2699733" cy="222074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10A0AC-7231-4B56-9AA4-C21D9E2C2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96" y="3686417"/>
            <a:ext cx="2998483" cy="201648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8604BBA-983D-44A1-A84C-60486C79DC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41" y="4615353"/>
            <a:ext cx="2783296" cy="2066597"/>
          </a:xfrm>
          <a:prstGeom prst="rect">
            <a:avLst/>
          </a:prstGeom>
        </p:spPr>
      </p:pic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7353AE65-111C-429F-99C8-887541690FDB}"/>
              </a:ext>
            </a:extLst>
          </p:cNvPr>
          <p:cNvCxnSpPr>
            <a:stCxn id="5" idx="2"/>
            <a:endCxn id="9" idx="1"/>
          </p:cNvCxnSpPr>
          <p:nvPr/>
        </p:nvCxnSpPr>
        <p:spPr>
          <a:xfrm>
            <a:off x="3243806" y="555783"/>
            <a:ext cx="1300421" cy="132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ABF9C32B-E767-4279-A6E2-63561DE1584A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>
            <a:off x="3243806" y="555783"/>
            <a:ext cx="1109216" cy="61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A58D533-94F5-4909-AEDD-40FD30ABB7E5}"/>
              </a:ext>
            </a:extLst>
          </p:cNvPr>
          <p:cNvCxnSpPr>
            <a:stCxn id="5" idx="2"/>
            <a:endCxn id="10" idx="1"/>
          </p:cNvCxnSpPr>
          <p:nvPr/>
        </p:nvCxnSpPr>
        <p:spPr>
          <a:xfrm>
            <a:off x="3243806" y="555783"/>
            <a:ext cx="738745" cy="1102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C02B24C-6E47-4C00-8917-B409522EF15F}"/>
              </a:ext>
            </a:extLst>
          </p:cNvPr>
          <p:cNvCxnSpPr>
            <a:stCxn id="5" idx="2"/>
            <a:endCxn id="6" idx="1"/>
          </p:cNvCxnSpPr>
          <p:nvPr/>
        </p:nvCxnSpPr>
        <p:spPr>
          <a:xfrm>
            <a:off x="3243806" y="555783"/>
            <a:ext cx="186247" cy="155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A08DB1AB-BB30-4210-A42D-64D4DC9433AF}"/>
              </a:ext>
            </a:extLst>
          </p:cNvPr>
          <p:cNvCxnSpPr>
            <a:stCxn id="5" idx="2"/>
            <a:endCxn id="7" idx="1"/>
          </p:cNvCxnSpPr>
          <p:nvPr/>
        </p:nvCxnSpPr>
        <p:spPr>
          <a:xfrm flipH="1">
            <a:off x="2875141" y="555783"/>
            <a:ext cx="368665" cy="1990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6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5E8F28-6CFB-4FF4-9D46-D8AF434AD651}"/>
              </a:ext>
            </a:extLst>
          </p:cNvPr>
          <p:cNvSpPr txBox="1"/>
          <p:nvPr/>
        </p:nvSpPr>
        <p:spPr>
          <a:xfrm>
            <a:off x="272202" y="0"/>
            <a:ext cx="52629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776 г. до н.э.</a:t>
            </a:r>
          </a:p>
          <a:p>
            <a:pPr algn="ctr"/>
            <a:r>
              <a:rPr lang="ru-RU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Древние Олимпийские игры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AFA14-741F-47DD-88C0-5A45070EB1F1}"/>
              </a:ext>
            </a:extLst>
          </p:cNvPr>
          <p:cNvSpPr txBox="1"/>
          <p:nvPr/>
        </p:nvSpPr>
        <p:spPr>
          <a:xfrm>
            <a:off x="286012" y="815664"/>
            <a:ext cx="433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Проводились каждые 4 года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16057-4BAE-4791-80C5-9A21CA60C8F7}"/>
              </a:ext>
            </a:extLst>
          </p:cNvPr>
          <p:cNvSpPr txBox="1"/>
          <p:nvPr/>
        </p:nvSpPr>
        <p:spPr>
          <a:xfrm>
            <a:off x="286012" y="1076299"/>
            <a:ext cx="403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Прекращались все войны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42E7-1617-4068-94C1-3D726AD0914B}"/>
              </a:ext>
            </a:extLst>
          </p:cNvPr>
          <p:cNvSpPr txBox="1"/>
          <p:nvPr/>
        </p:nvSpPr>
        <p:spPr>
          <a:xfrm>
            <a:off x="272202" y="1476409"/>
            <a:ext cx="464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К участию </a:t>
            </a:r>
            <a:r>
              <a:rPr lang="ru-RU" b="1" i="1" dirty="0">
                <a:solidFill>
                  <a:srgbClr val="C00000"/>
                </a:solidFill>
              </a:rPr>
              <a:t>не допускались </a:t>
            </a:r>
            <a:r>
              <a:rPr lang="ru-RU" dirty="0"/>
              <a:t>рабы, иностранцы и женщины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223B5-7590-4337-AF0C-B7F996A8F927}"/>
              </a:ext>
            </a:extLst>
          </p:cNvPr>
          <p:cNvSpPr txBox="1"/>
          <p:nvPr/>
        </p:nvSpPr>
        <p:spPr>
          <a:xfrm>
            <a:off x="65792" y="2172208"/>
            <a:ext cx="575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>Виды физических упражнений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EC771-30FB-41D4-855A-505745223C7A}"/>
              </a:ext>
            </a:extLst>
          </p:cNvPr>
          <p:cNvSpPr txBox="1"/>
          <p:nvPr/>
        </p:nvSpPr>
        <p:spPr>
          <a:xfrm>
            <a:off x="1313730" y="2575124"/>
            <a:ext cx="359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Пятиборье - пентатлон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F5CFB-2465-4BE6-91EE-2FEF4D426E38}"/>
              </a:ext>
            </a:extLst>
          </p:cNvPr>
          <p:cNvSpPr txBox="1"/>
          <p:nvPr/>
        </p:nvSpPr>
        <p:spPr>
          <a:xfrm>
            <a:off x="286012" y="2975234"/>
            <a:ext cx="5751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Бег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(дистанция бега равнялась 600 ступням, что составляло 1 стадий – 192 м 27 см. отсюда и появилось слово </a:t>
            </a:r>
            <a:r>
              <a:rPr lang="ru-RU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«Стадион»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ru-RU" sz="20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Прыжки в длину</a:t>
            </a:r>
          </a:p>
          <a:p>
            <a:endParaRPr lang="ru-RU" sz="20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Метание копья и диска</a:t>
            </a:r>
          </a:p>
          <a:p>
            <a:r>
              <a:rPr lang="ru-RU" sz="20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Борьба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DB776-A179-4D12-BE3F-FE804AF60C88}"/>
              </a:ext>
            </a:extLst>
          </p:cNvPr>
          <p:cNvSpPr txBox="1"/>
          <p:nvPr/>
        </p:nvSpPr>
        <p:spPr>
          <a:xfrm>
            <a:off x="6327058" y="30777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Кулачный бой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C7455-163C-431E-93C7-DC0B34030D35}"/>
              </a:ext>
            </a:extLst>
          </p:cNvPr>
          <p:cNvSpPr txBox="1"/>
          <p:nvPr/>
        </p:nvSpPr>
        <p:spPr>
          <a:xfrm>
            <a:off x="8866601" y="4493048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Верховая езда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34B9A-B2ED-4D84-A8DE-0F007141BDBE}"/>
              </a:ext>
            </a:extLst>
          </p:cNvPr>
          <p:cNvSpPr txBox="1"/>
          <p:nvPr/>
        </p:nvSpPr>
        <p:spPr>
          <a:xfrm>
            <a:off x="6881481" y="2633873"/>
            <a:ext cx="2647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Панкратиону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(соединение борьбы с кулачным боем)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47F25-17D7-496A-B1EA-6D139EC6F330}"/>
              </a:ext>
            </a:extLst>
          </p:cNvPr>
          <p:cNvSpPr txBox="1"/>
          <p:nvPr/>
        </p:nvSpPr>
        <p:spPr>
          <a:xfrm>
            <a:off x="6660380" y="5864174"/>
            <a:ext cx="196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Гонки на колесницах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D72A7D-89B9-476E-A8FC-5BC05C20F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7" y="4175792"/>
            <a:ext cx="2686050" cy="17049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145EA9E-1EAF-45F7-BB14-DEC76C9E3B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3" r="18898"/>
          <a:stretch/>
        </p:blipFill>
        <p:spPr>
          <a:xfrm>
            <a:off x="3202047" y="4205350"/>
            <a:ext cx="2507092" cy="16754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B48C75-6A11-4E54-BAD5-5B71AC4CD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21" y="5210415"/>
            <a:ext cx="3038475" cy="15049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3B3203-1B48-43C8-8B43-DC9CBDDD3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87" y="-1419"/>
            <a:ext cx="2685350" cy="417721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5328B8-787F-4BF5-9E13-CA08CE0E9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59" y="430886"/>
            <a:ext cx="2734997" cy="21442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D1F3575-54FC-45CD-A23B-AF27982D40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7060"/>
          <a:stretch/>
        </p:blipFill>
        <p:spPr>
          <a:xfrm>
            <a:off x="6275876" y="3843682"/>
            <a:ext cx="2536473" cy="16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5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8D638F68-94A2-4B9D-9571-ABCC3FB5D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41" y="982424"/>
            <a:ext cx="341890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7A579-1B0E-49B5-BAF6-DF6448667FEC}"/>
              </a:ext>
            </a:extLst>
          </p:cNvPr>
          <p:cNvSpPr txBox="1"/>
          <p:nvPr/>
        </p:nvSpPr>
        <p:spPr>
          <a:xfrm>
            <a:off x="1584389" y="134292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Олимпионик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C3666-A810-49C1-96DD-FDEAD5915F20}"/>
              </a:ext>
            </a:extLst>
          </p:cNvPr>
          <p:cNvSpPr txBox="1"/>
          <p:nvPr/>
        </p:nvSpPr>
        <p:spPr>
          <a:xfrm>
            <a:off x="933712" y="518150"/>
            <a:ext cx="403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Победитель в каждом виде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98C9BC-98B8-4B6D-93CF-417392899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b="4640"/>
          <a:stretch/>
        </p:blipFill>
        <p:spPr>
          <a:xfrm>
            <a:off x="233916" y="1934806"/>
            <a:ext cx="2001452" cy="2061856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909FF8-FC45-4A46-9EFF-503CB1F49F53}"/>
              </a:ext>
            </a:extLst>
          </p:cNvPr>
          <p:cNvSpPr txBox="1"/>
          <p:nvPr/>
        </p:nvSpPr>
        <p:spPr>
          <a:xfrm>
            <a:off x="216183" y="1104672"/>
            <a:ext cx="4038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Вручали оливковую ветвь или лавровый венок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F9FA8-CC56-4FB0-A1B3-732BC64CADBA}"/>
              </a:ext>
            </a:extLst>
          </p:cNvPr>
          <p:cNvSpPr txBox="1"/>
          <p:nvPr/>
        </p:nvSpPr>
        <p:spPr>
          <a:xfrm>
            <a:off x="466400" y="5570869"/>
            <a:ext cx="4972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На родине победителя устанавливали его статую, его изображение чеканили на монетах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E5289-07D5-4B16-A315-FBC30657EDA2}"/>
              </a:ext>
            </a:extLst>
          </p:cNvPr>
          <p:cNvSpPr txBox="1"/>
          <p:nvPr/>
        </p:nvSpPr>
        <p:spPr>
          <a:xfrm>
            <a:off x="7485351" y="56485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Первые победители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FC0F96-9B41-4E1C-89E0-78F0B72E3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5" y="413979"/>
            <a:ext cx="2184563" cy="358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167EC7-155B-489A-B70D-C7B0C6F60003}"/>
              </a:ext>
            </a:extLst>
          </p:cNvPr>
          <p:cNvSpPr txBox="1"/>
          <p:nvPr/>
        </p:nvSpPr>
        <p:spPr>
          <a:xfrm>
            <a:off x="7983666" y="566063"/>
            <a:ext cx="3770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2400" b="1" dirty="0" err="1">
                <a:solidFill>
                  <a:srgbClr val="0000CC"/>
                </a:solidFill>
              </a:rPr>
              <a:t>Короибос</a:t>
            </a:r>
            <a:endParaRPr lang="ru-RU" sz="2400" b="1" dirty="0">
              <a:solidFill>
                <a:srgbClr val="0000CC"/>
              </a:solidFill>
            </a:endParaRPr>
          </a:p>
          <a:p>
            <a:pPr algn="ctr"/>
            <a:r>
              <a:rPr lang="ru-RU" dirty="0"/>
              <a:t>Первый победитель игр атлет из города Элиды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D961B6-9B23-409A-9A6B-9AA08817784E}"/>
              </a:ext>
            </a:extLst>
          </p:cNvPr>
          <p:cNvSpPr txBox="1"/>
          <p:nvPr/>
        </p:nvSpPr>
        <p:spPr>
          <a:xfrm>
            <a:off x="8187501" y="1812558"/>
            <a:ext cx="3770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2400" b="1" dirty="0" err="1">
                <a:solidFill>
                  <a:srgbClr val="0000CC"/>
                </a:solidFill>
              </a:rPr>
              <a:t>Леонидос</a:t>
            </a:r>
            <a:endParaRPr lang="ru-RU" sz="2400" b="1" dirty="0">
              <a:solidFill>
                <a:srgbClr val="0000CC"/>
              </a:solidFill>
            </a:endParaRPr>
          </a:p>
          <a:p>
            <a:pPr algn="ctr"/>
            <a:r>
              <a:rPr lang="ru-RU" dirty="0"/>
              <a:t>Бегун с острова Родос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493E3-A4A8-4BC3-901E-874FE4704D68}"/>
              </a:ext>
            </a:extLst>
          </p:cNvPr>
          <p:cNvSpPr txBox="1"/>
          <p:nvPr/>
        </p:nvSpPr>
        <p:spPr>
          <a:xfrm>
            <a:off x="8204302" y="2855466"/>
            <a:ext cx="3770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0000CC"/>
                </a:solidFill>
              </a:rPr>
              <a:t>Милон</a:t>
            </a:r>
          </a:p>
          <a:p>
            <a:pPr algn="ctr"/>
            <a:r>
              <a:rPr lang="ru-RU" dirty="0"/>
              <a:t>Борец из города Кротон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504E5D-D69E-488D-8B87-4ED73E48E74C}"/>
              </a:ext>
            </a:extLst>
          </p:cNvPr>
          <p:cNvSpPr txBox="1"/>
          <p:nvPr/>
        </p:nvSpPr>
        <p:spPr>
          <a:xfrm>
            <a:off x="6166452" y="3916186"/>
            <a:ext cx="602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i="1" dirty="0"/>
              <a:t>Юношеские состязания впервые были включены в программу Игр </a:t>
            </a:r>
            <a:r>
              <a:rPr lang="ru-RU" i="1" dirty="0">
                <a:solidFill>
                  <a:srgbClr val="C00000"/>
                </a:solidFill>
              </a:rPr>
              <a:t>в 632 г. до н.э</a:t>
            </a:r>
            <a:r>
              <a:rPr lang="ru-RU" i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02781E-C0FD-4E02-9839-B3AC658A20E7}"/>
              </a:ext>
            </a:extLst>
          </p:cNvPr>
          <p:cNvSpPr txBox="1"/>
          <p:nvPr/>
        </p:nvSpPr>
        <p:spPr>
          <a:xfrm>
            <a:off x="6400367" y="4794732"/>
            <a:ext cx="5721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Дистанция бега составляла половину длины беговой дорожки стадиона.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 Диск для метания легче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 Проводили и судили игры </a:t>
            </a:r>
            <a:r>
              <a:rPr lang="ru-RU" sz="1600" dirty="0" err="1"/>
              <a:t>элланодики</a:t>
            </a:r>
            <a:r>
              <a:rPr lang="ru-RU" sz="16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 На играх запрещалось применять нечестные приемы в борьбе, наносить увечья, нарушать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376176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2F5823-74BB-48E0-B764-5403D99CC09D}"/>
              </a:ext>
            </a:extLst>
          </p:cNvPr>
          <p:cNvSpPr txBox="1"/>
          <p:nvPr/>
        </p:nvSpPr>
        <p:spPr>
          <a:xfrm>
            <a:off x="229019" y="122350"/>
            <a:ext cx="5575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Игры в Древней Олимпии проходили на протяжении 1100 лет и продолжались после захвата греческих земель Римом.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6BC8A-5063-46E8-BEE9-B5E77C796DF1}"/>
              </a:ext>
            </a:extLst>
          </p:cNvPr>
          <p:cNvSpPr txBox="1"/>
          <p:nvPr/>
        </p:nvSpPr>
        <p:spPr>
          <a:xfrm>
            <a:off x="229017" y="1240117"/>
            <a:ext cx="5575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b="1" i="1" dirty="0">
                <a:solidFill>
                  <a:srgbClr val="C00000"/>
                </a:solidFill>
              </a:rPr>
              <a:t>В 394 г. </a:t>
            </a:r>
            <a:r>
              <a:rPr lang="ru-RU" dirty="0"/>
              <a:t>римский император Феодосий </a:t>
            </a:r>
            <a:r>
              <a:rPr lang="en-US" dirty="0"/>
              <a:t>I</a:t>
            </a:r>
            <a:r>
              <a:rPr lang="ru-RU" dirty="0"/>
              <a:t> запретил их проведение по религиозным соображениям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A45A8-D1EE-4509-B95A-52607E716B54}"/>
              </a:ext>
            </a:extLst>
          </p:cNvPr>
          <p:cNvSpPr txBox="1"/>
          <p:nvPr/>
        </p:nvSpPr>
        <p:spPr>
          <a:xfrm>
            <a:off x="229017" y="2357883"/>
            <a:ext cx="557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Многие сооружения в Олимпии были разрушены, и идея Олимпийских игр была забыта более чем на полторы тысячи лет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9803E-5D3A-4D9F-A7A5-E8D3023AF88E}"/>
              </a:ext>
            </a:extLst>
          </p:cNvPr>
          <p:cNvSpPr txBox="1"/>
          <p:nvPr/>
        </p:nvSpPr>
        <p:spPr>
          <a:xfrm>
            <a:off x="229018" y="3949511"/>
            <a:ext cx="5575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b="1" i="1" dirty="0">
                <a:solidFill>
                  <a:srgbClr val="C00000"/>
                </a:solidFill>
              </a:rPr>
              <a:t>23 июня 1894 г. </a:t>
            </a:r>
            <a:r>
              <a:rPr lang="ru-RU" dirty="0"/>
              <a:t>возрождении Олимпийских игр и создан Международный олимпийский комитет (МОК). Инициатива возрождения принадлежала </a:t>
            </a:r>
            <a:r>
              <a:rPr lang="ru-RU" b="1" dirty="0">
                <a:solidFill>
                  <a:srgbClr val="0000CC"/>
                </a:solidFill>
              </a:rPr>
              <a:t>Пьеру де Кубертену.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D3D64-7740-4DD6-B083-A57953F1B1FA}"/>
              </a:ext>
            </a:extLst>
          </p:cNvPr>
          <p:cNvSpPr txBox="1"/>
          <p:nvPr/>
        </p:nvSpPr>
        <p:spPr>
          <a:xfrm>
            <a:off x="310525" y="5580727"/>
            <a:ext cx="557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b="1" i="1" dirty="0">
                <a:solidFill>
                  <a:srgbClr val="C00000"/>
                </a:solidFill>
              </a:rPr>
              <a:t>23 июня отмечается Международный Олимпийский день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C0B3C-FC08-4276-A4EE-90148C0B6DEF}"/>
              </a:ext>
            </a:extLst>
          </p:cNvPr>
          <p:cNvSpPr txBox="1"/>
          <p:nvPr/>
        </p:nvSpPr>
        <p:spPr>
          <a:xfrm>
            <a:off x="6235074" y="0"/>
            <a:ext cx="557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b="1" i="1" dirty="0">
                <a:solidFill>
                  <a:srgbClr val="C00000"/>
                </a:solidFill>
              </a:rPr>
              <a:t>В 1896 г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/>
              <a:t>– первые игры современности – в Греции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91D22-D527-4070-A54C-D0EE347F453F}"/>
              </a:ext>
            </a:extLst>
          </p:cNvPr>
          <p:cNvSpPr txBox="1"/>
          <p:nvPr/>
        </p:nvSpPr>
        <p:spPr>
          <a:xfrm>
            <a:off x="6306459" y="784070"/>
            <a:ext cx="557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b="1" i="1" dirty="0">
                <a:solidFill>
                  <a:srgbClr val="C00000"/>
                </a:solidFill>
              </a:rPr>
              <a:t>В 1994 г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/>
              <a:t>– 100-летний юбилей олимпийского движения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6AEFF3-CF3D-4E6C-980A-75BC9BD96D36}"/>
              </a:ext>
            </a:extLst>
          </p:cNvPr>
          <p:cNvSpPr txBox="1"/>
          <p:nvPr/>
        </p:nvSpPr>
        <p:spPr>
          <a:xfrm>
            <a:off x="6306459" y="1649998"/>
            <a:ext cx="557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b="1" i="1" dirty="0">
                <a:solidFill>
                  <a:srgbClr val="C00000"/>
                </a:solidFill>
              </a:rPr>
              <a:t>В 1908 г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/>
              <a:t>– фигурист </a:t>
            </a:r>
            <a:r>
              <a:rPr lang="ru-RU" b="1" dirty="0">
                <a:solidFill>
                  <a:srgbClr val="0000CC"/>
                </a:solidFill>
              </a:rPr>
              <a:t>Николай Панин-</a:t>
            </a:r>
            <a:r>
              <a:rPr lang="ru-RU" b="1" dirty="0" err="1">
                <a:solidFill>
                  <a:srgbClr val="0000CC"/>
                </a:solidFill>
              </a:rPr>
              <a:t>Коломенкин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dirty="0"/>
              <a:t>стал первым российским олимпийским чемпионом на </a:t>
            </a:r>
            <a:r>
              <a:rPr lang="en-US" dirty="0"/>
              <a:t>IV</a:t>
            </a:r>
            <a:r>
              <a:rPr lang="ru-RU" dirty="0"/>
              <a:t> играх в Лондоне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F6FB2D-6956-43E4-9156-28457466A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r="22828"/>
          <a:stretch/>
        </p:blipFill>
        <p:spPr>
          <a:xfrm>
            <a:off x="7463479" y="3019603"/>
            <a:ext cx="3260975" cy="35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57D9D-014F-43D7-AE55-C6B0DBDD1EBD}"/>
              </a:ext>
            </a:extLst>
          </p:cNvPr>
          <p:cNvSpPr txBox="1"/>
          <p:nvPr/>
        </p:nvSpPr>
        <p:spPr>
          <a:xfrm>
            <a:off x="569066" y="0"/>
            <a:ext cx="49968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i="1" dirty="0">
                <a:latin typeface="Verdana" panose="020B0604030504040204" pitchFamily="34" charset="0"/>
                <a:ea typeface="Verdana" panose="020B0604030504040204" pitchFamily="34" charset="0"/>
              </a:rPr>
              <a:t>Олимпийское движение</a:t>
            </a:r>
            <a:endParaRPr lang="ru-RU" sz="2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9D32A-35DB-410A-9CCE-FA80FE48B4C0}"/>
              </a:ext>
            </a:extLst>
          </p:cNvPr>
          <p:cNvSpPr txBox="1"/>
          <p:nvPr/>
        </p:nvSpPr>
        <p:spPr>
          <a:xfrm>
            <a:off x="156657" y="456639"/>
            <a:ext cx="4318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Эмблему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– пять переплетных колец, обозначающих пять континентов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CBDCF-58E7-4549-963D-A19F5E20288C}"/>
              </a:ext>
            </a:extLst>
          </p:cNvPr>
          <p:cNvSpPr txBox="1"/>
          <p:nvPr/>
        </p:nvSpPr>
        <p:spPr>
          <a:xfrm>
            <a:off x="155775" y="1493853"/>
            <a:ext cx="324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Девиз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– «Быстрее, выше, сильнее»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14D566-33D5-42A6-9ED3-71D5DFD1F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98" y="474541"/>
            <a:ext cx="1525674" cy="1015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507524-836A-4CFD-84DF-CAD2522C73E6}"/>
              </a:ext>
            </a:extLst>
          </p:cNvPr>
          <p:cNvSpPr txBox="1"/>
          <p:nvPr/>
        </p:nvSpPr>
        <p:spPr>
          <a:xfrm>
            <a:off x="130402" y="2223290"/>
            <a:ext cx="324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Ритуал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– Зажжение олимпийского огня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793B1A-2D59-412C-B4E4-4259F9234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000" l="9942" r="89474">
                        <a14:foregroundMark x1="50000" y1="22000" x2="50000" y2="22000"/>
                        <a14:foregroundMark x1="50000" y1="25333" x2="50000" y2="25333"/>
                        <a14:foregroundMark x1="45322" y1="27333" x2="45322" y2="27333"/>
                        <a14:foregroundMark x1="46491" y1="20667" x2="46491" y2="20667"/>
                        <a14:foregroundMark x1="47661" y1="20000" x2="47661" y2="20000"/>
                        <a14:foregroundMark x1="47661" y1="15333" x2="47661" y2="15333"/>
                        <a14:foregroundMark x1="57018" y1="18667" x2="57018" y2="18667"/>
                        <a14:foregroundMark x1="53509" y1="13333" x2="53509" y2="13333"/>
                        <a14:foregroundMark x1="47661" y1="83833" x2="47661" y2="83833"/>
                        <a14:foregroundMark x1="50000" y1="92000" x2="50000" y2="92000"/>
                        <a14:foregroundMark x1="52339" y1="94000" x2="52339" y2="94000"/>
                        <a14:foregroundMark x1="60526" y1="34167" x2="60526" y2="34167"/>
                        <a14:foregroundMark x1="61696" y1="32833" x2="61696" y2="3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308">
            <a:off x="3508209" y="1209914"/>
            <a:ext cx="859244" cy="15074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61887A-CFEB-4AFC-8C2B-BEB2CFF2C131}"/>
              </a:ext>
            </a:extLst>
          </p:cNvPr>
          <p:cNvSpPr txBox="1"/>
          <p:nvPr/>
        </p:nvSpPr>
        <p:spPr>
          <a:xfrm>
            <a:off x="115518" y="2857182"/>
            <a:ext cx="557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Клятва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– произносят перед началом игр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19824-89DF-434B-B608-C4FBD9696618}"/>
              </a:ext>
            </a:extLst>
          </p:cNvPr>
          <p:cNvSpPr txBox="1"/>
          <p:nvPr/>
        </p:nvSpPr>
        <p:spPr>
          <a:xfrm>
            <a:off x="123627" y="3257292"/>
            <a:ext cx="557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первом государстве восточных славян – Киевской Руси </a:t>
            </a:r>
            <a:r>
              <a:rPr lang="ru-RU" dirty="0"/>
              <a:t>– физические упражнения и игры были связаны с трудом и военным делом.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727F09-7E82-4B03-ADEE-BE8ABD6E40A3}"/>
              </a:ext>
            </a:extLst>
          </p:cNvPr>
          <p:cNvSpPr txBox="1"/>
          <p:nvPr/>
        </p:nvSpPr>
        <p:spPr>
          <a:xfrm>
            <a:off x="46900" y="4550159"/>
            <a:ext cx="5952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en-US" dirty="0">
                <a:solidFill>
                  <a:srgbClr val="C00000"/>
                </a:solidFill>
              </a:rPr>
              <a:t>XVI</a:t>
            </a:r>
            <a:r>
              <a:rPr lang="ru-RU" dirty="0">
                <a:solidFill>
                  <a:srgbClr val="C00000"/>
                </a:solidFill>
              </a:rPr>
              <a:t> в. В Московском Кремле </a:t>
            </a:r>
            <a:r>
              <a:rPr lang="ru-RU" dirty="0"/>
              <a:t>– устраивались встречи борцов, обладавших недюжинной физической силой.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AEE92-78E8-472D-8D31-24816070A66F}"/>
              </a:ext>
            </a:extLst>
          </p:cNvPr>
          <p:cNvSpPr txBox="1"/>
          <p:nvPr/>
        </p:nvSpPr>
        <p:spPr>
          <a:xfrm>
            <a:off x="46899" y="5534561"/>
            <a:ext cx="5952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Народы Урала и Сибири </a:t>
            </a:r>
            <a:r>
              <a:rPr lang="ru-RU" dirty="0"/>
              <a:t>– использовали самодельные лыжи. В русском войске были лыжные отряды, которые сражались с врагами.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60614-9116-48E2-B381-183BED0FBA95}"/>
              </a:ext>
            </a:extLst>
          </p:cNvPr>
          <p:cNvSpPr txBox="1"/>
          <p:nvPr/>
        </p:nvSpPr>
        <p:spPr>
          <a:xfrm>
            <a:off x="6316186" y="89796"/>
            <a:ext cx="5575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средние века у народов России </a:t>
            </a:r>
            <a:r>
              <a:rPr lang="ru-RU" dirty="0"/>
              <a:t>– популярны плавание, катание на санях, игры в мяч, бабки и городки.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DEB26E-8131-40BF-8997-A2A2C6B3F1BB}"/>
              </a:ext>
            </a:extLst>
          </p:cNvPr>
          <p:cNvSpPr txBox="1"/>
          <p:nvPr/>
        </p:nvSpPr>
        <p:spPr>
          <a:xfrm>
            <a:off x="6316187" y="1065009"/>
            <a:ext cx="557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конце </a:t>
            </a:r>
            <a:r>
              <a:rPr lang="en-US" dirty="0">
                <a:solidFill>
                  <a:srgbClr val="C00000"/>
                </a:solidFill>
              </a:rPr>
              <a:t>XIX – </a:t>
            </a:r>
            <a:r>
              <a:rPr lang="ru-RU" dirty="0">
                <a:solidFill>
                  <a:srgbClr val="C00000"/>
                </a:solidFill>
              </a:rPr>
              <a:t>начале </a:t>
            </a:r>
            <a:r>
              <a:rPr lang="en-US" dirty="0">
                <a:solidFill>
                  <a:srgbClr val="C00000"/>
                </a:solidFill>
              </a:rPr>
              <a:t>XX</a:t>
            </a:r>
            <a:r>
              <a:rPr lang="ru-RU" dirty="0">
                <a:solidFill>
                  <a:srgbClr val="C00000"/>
                </a:solidFill>
              </a:rPr>
              <a:t> в. в России </a:t>
            </a:r>
            <a:r>
              <a:rPr lang="ru-RU" dirty="0"/>
              <a:t>– первые спортивные клубы и начали проводиться соревнования по гребле, лыжам, легкой атлетике, борьбе.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8E04C9-C56D-4A13-9FBE-B5F9D2EEE408}"/>
              </a:ext>
            </a:extLst>
          </p:cNvPr>
          <p:cNvSpPr txBox="1"/>
          <p:nvPr/>
        </p:nvSpPr>
        <p:spPr>
          <a:xfrm>
            <a:off x="6316188" y="2307907"/>
            <a:ext cx="557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1895 г. в Петербурге </a:t>
            </a:r>
            <a:r>
              <a:rPr lang="ru-RU" dirty="0"/>
              <a:t>– первый футбольный матч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5D9E8-2FB3-428B-AB82-80252D2B2743}"/>
              </a:ext>
            </a:extLst>
          </p:cNvPr>
          <p:cNvSpPr txBox="1"/>
          <p:nvPr/>
        </p:nvSpPr>
        <p:spPr>
          <a:xfrm>
            <a:off x="6316185" y="2996207"/>
            <a:ext cx="557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1908 г.</a:t>
            </a:r>
            <a:r>
              <a:rPr lang="ru-RU" dirty="0"/>
              <a:t>– начали играть в баскетбол и гандбол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01A80F-A7AF-4793-B0FE-CCB2BEE63616}"/>
              </a:ext>
            </a:extLst>
          </p:cNvPr>
          <p:cNvSpPr txBox="1"/>
          <p:nvPr/>
        </p:nvSpPr>
        <p:spPr>
          <a:xfrm>
            <a:off x="6316185" y="3684507"/>
            <a:ext cx="557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1925 г.</a:t>
            </a:r>
            <a:r>
              <a:rPr lang="ru-RU" dirty="0"/>
              <a:t>– проводятся чемпионаты страны по волейболу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579250-634E-4BB4-ACE9-9A047E761F91}"/>
              </a:ext>
            </a:extLst>
          </p:cNvPr>
          <p:cNvSpPr txBox="1"/>
          <p:nvPr/>
        </p:nvSpPr>
        <p:spPr>
          <a:xfrm>
            <a:off x="6316184" y="4320583"/>
            <a:ext cx="5575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1980 г. в Москве </a:t>
            </a:r>
            <a:r>
              <a:rPr lang="ru-RU" dirty="0"/>
              <a:t>– впервые в России проводились</a:t>
            </a:r>
            <a:r>
              <a:rPr lang="en-US" dirty="0"/>
              <a:t> XXII</a:t>
            </a:r>
            <a:r>
              <a:rPr lang="ru-RU" dirty="0"/>
              <a:t> летние Олимпийские игры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5E4C46-15B7-44D3-B7F6-A13A5572A14C}"/>
              </a:ext>
            </a:extLst>
          </p:cNvPr>
          <p:cNvSpPr txBox="1"/>
          <p:nvPr/>
        </p:nvSpPr>
        <p:spPr>
          <a:xfrm>
            <a:off x="6253407" y="5351856"/>
            <a:ext cx="5891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В 2014 г. </a:t>
            </a:r>
            <a:r>
              <a:rPr lang="ru-RU" dirty="0"/>
              <a:t>в Сочи зимняя олимпиада. Россияне завоевали 33 награды (13 – золотых, 11 – серебренных, 9 - бронзовых), заняв в общем зачете 1 место</a:t>
            </a:r>
          </a:p>
        </p:txBody>
      </p:sp>
    </p:spTree>
    <p:extLst>
      <p:ext uri="{BB962C8B-B14F-4D97-AF65-F5344CB8AC3E}">
        <p14:creationId xmlns:p14="http://schemas.microsoft.com/office/powerpoint/2010/main" val="158561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C8B4F9-3D21-4B0E-9B22-52663548490A}"/>
              </a:ext>
            </a:extLst>
          </p:cNvPr>
          <p:cNvSpPr txBox="1"/>
          <p:nvPr/>
        </p:nvSpPr>
        <p:spPr>
          <a:xfrm>
            <a:off x="447243" y="0"/>
            <a:ext cx="524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Спортсмены-паралимпийцы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3942E-3245-4E80-9860-192D820D636A}"/>
              </a:ext>
            </a:extLst>
          </p:cNvPr>
          <p:cNvSpPr txBox="1"/>
          <p:nvPr/>
        </p:nvSpPr>
        <p:spPr>
          <a:xfrm>
            <a:off x="280001" y="692497"/>
            <a:ext cx="5665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 100 лет олимпийского движения российскими спортсменами завоеваны сотни золотых, серебренных и бронзовых олимпийских наград. Имена олимпийских героев вписаны в летопись российского спорта:</a:t>
            </a:r>
          </a:p>
          <a:p>
            <a:r>
              <a:rPr lang="ru-RU" i="1" dirty="0"/>
              <a:t>Лариса Латынина</a:t>
            </a:r>
          </a:p>
          <a:p>
            <a:r>
              <a:rPr lang="ru-RU" i="1" dirty="0"/>
              <a:t>Владимир Куц</a:t>
            </a:r>
          </a:p>
          <a:p>
            <a:r>
              <a:rPr lang="ru-RU" i="1" dirty="0"/>
              <a:t>Любовь Егорова</a:t>
            </a:r>
          </a:p>
          <a:p>
            <a:r>
              <a:rPr lang="ru-RU" i="1" dirty="0"/>
              <a:t>Александр </a:t>
            </a:r>
            <a:r>
              <a:rPr lang="ru-RU" i="1" dirty="0" err="1"/>
              <a:t>Крелин</a:t>
            </a:r>
            <a:endParaRPr lang="ru-RU" i="1" dirty="0"/>
          </a:p>
          <a:p>
            <a:r>
              <a:rPr lang="ru-RU" i="1" dirty="0"/>
              <a:t>Елена Исинбаева и </a:t>
            </a:r>
            <a:r>
              <a:rPr lang="ru-RU" dirty="0"/>
              <a:t>т.д.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4507F-6974-4E4F-B2C2-AF05536314C2}"/>
              </a:ext>
            </a:extLst>
          </p:cNvPr>
          <p:cNvSpPr txBox="1"/>
          <p:nvPr/>
        </p:nvSpPr>
        <p:spPr>
          <a:xfrm>
            <a:off x="189687" y="4350481"/>
            <a:ext cx="5498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just"/>
            <a:r>
              <a:rPr lang="ru-RU" dirty="0"/>
              <a:t>Для людей с ОВЗ, включая инвалидов, проводятся занятия по АФК. Спортсмены с нарушением слуха, зрения и опорно-двигательного аппарата участвуют в международных спортивных соревнованиях – Паралимпийских играх.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934A84-A366-4197-8B1A-C244F19480DE}"/>
              </a:ext>
            </a:extLst>
          </p:cNvPr>
          <p:cNvSpPr txBox="1"/>
          <p:nvPr/>
        </p:nvSpPr>
        <p:spPr>
          <a:xfrm>
            <a:off x="6246667" y="246221"/>
            <a:ext cx="5952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На последних зимних Паралимпийских играх в Сочи (2014 г.) наша сборная завоевала 80 медалей и заняла 1место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5183F-6DAD-480D-94A2-88D113BCA5EF}"/>
              </a:ext>
            </a:extLst>
          </p:cNvPr>
          <p:cNvSpPr txBox="1"/>
          <p:nvPr/>
        </p:nvSpPr>
        <p:spPr>
          <a:xfrm>
            <a:off x="6246667" y="1281339"/>
            <a:ext cx="3140226" cy="40862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ИНФОРМАЦИОННЫЙ ПОИСК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2A8D9-1C82-4E9B-AF1D-5B275DA7AD5A}"/>
              </a:ext>
            </a:extLst>
          </p:cNvPr>
          <p:cNvSpPr txBox="1"/>
          <p:nvPr/>
        </p:nvSpPr>
        <p:spPr>
          <a:xfrm>
            <a:off x="6246667" y="1670126"/>
            <a:ext cx="5665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В 2007 г.</a:t>
            </a:r>
            <a:r>
              <a:rPr lang="ru-RU" b="1" dirty="0"/>
              <a:t>– </a:t>
            </a:r>
            <a:r>
              <a:rPr lang="ru-RU" dirty="0"/>
              <a:t>принят Федеральный закон «О физической культуре и спорте» - основной правовой документ, который определяет деятельность всех физкультурных и спортивных организаций в России, а также государственную политику в области физической культуры и спорта.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E3F384-338A-4F09-A8DC-E931C2E58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6999" r="11929"/>
          <a:stretch/>
        </p:blipFill>
        <p:spPr>
          <a:xfrm>
            <a:off x="7256207" y="4179387"/>
            <a:ext cx="3710508" cy="258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02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CB913E-E309-414F-A218-68F48BB0B4B6}"/>
              </a:ext>
            </a:extLst>
          </p:cNvPr>
          <p:cNvSpPr txBox="1"/>
          <p:nvPr/>
        </p:nvSpPr>
        <p:spPr>
          <a:xfrm>
            <a:off x="870108" y="263409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§2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D0B9F-E38B-4DEC-B324-7A37C7B73F3A}"/>
              </a:ext>
            </a:extLst>
          </p:cNvPr>
          <p:cNvSpPr txBox="1"/>
          <p:nvPr/>
        </p:nvSpPr>
        <p:spPr>
          <a:xfrm>
            <a:off x="1667059" y="217747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Познай себя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5FD2B40-3A76-4136-B4CF-A5114359174C}"/>
              </a:ext>
            </a:extLst>
          </p:cNvPr>
          <p:cNvCxnSpPr>
            <a:cxnSpLocks/>
          </p:cNvCxnSpPr>
          <p:nvPr/>
        </p:nvCxnSpPr>
        <p:spPr>
          <a:xfrm flipV="1">
            <a:off x="773256" y="725074"/>
            <a:ext cx="3959996" cy="230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4C1834-E1A7-485C-9CEE-EDC630BB57EE}"/>
              </a:ext>
            </a:extLst>
          </p:cNvPr>
          <p:cNvSpPr/>
          <p:nvPr/>
        </p:nvSpPr>
        <p:spPr>
          <a:xfrm>
            <a:off x="531324" y="793796"/>
            <a:ext cx="498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Росто</a:t>
            </a:r>
            <a:r>
              <a:rPr lang="ru-RU" sz="24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-весовые показатели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A0DA4-AFF2-411F-90D3-F5E571FA733E}"/>
              </a:ext>
            </a:extLst>
          </p:cNvPr>
          <p:cNvSpPr txBox="1"/>
          <p:nvPr/>
        </p:nvSpPr>
        <p:spPr>
          <a:xfrm>
            <a:off x="531324" y="1330899"/>
            <a:ext cx="1823358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000" b="1" dirty="0">
                <a:solidFill>
                  <a:srgbClr val="0000CC"/>
                </a:solidFill>
              </a:rPr>
              <a:t>ЗАПОМНИТЬ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83726-7FC6-45CB-8E9C-5EFD7D4FDDD6}"/>
              </a:ext>
            </a:extLst>
          </p:cNvPr>
          <p:cNvSpPr txBox="1"/>
          <p:nvPr/>
        </p:nvSpPr>
        <p:spPr>
          <a:xfrm>
            <a:off x="105964" y="2475130"/>
            <a:ext cx="5166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Вес должен соответствовать росту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47B9E4-AC30-427D-9526-0583EF6B390D}"/>
              </a:ext>
            </a:extLst>
          </p:cNvPr>
          <p:cNvSpPr/>
          <p:nvPr/>
        </p:nvSpPr>
        <p:spPr>
          <a:xfrm>
            <a:off x="105964" y="1867925"/>
            <a:ext cx="4803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Измерение надо проводить в одно и то же время суток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022E2-0118-42F4-AF0E-82E2C1CB8F74}"/>
              </a:ext>
            </a:extLst>
          </p:cNvPr>
          <p:cNvSpPr txBox="1"/>
          <p:nvPr/>
        </p:nvSpPr>
        <p:spPr>
          <a:xfrm>
            <a:off x="105964" y="2828563"/>
            <a:ext cx="5834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Для профилактики появления избыточного веса следует заниматься физическими упражнениями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7FC098-CF02-4B8F-902A-DFB595B42E39}"/>
              </a:ext>
            </a:extLst>
          </p:cNvPr>
          <p:cNvSpPr txBox="1"/>
          <p:nvPr/>
        </p:nvSpPr>
        <p:spPr>
          <a:xfrm>
            <a:off x="105964" y="3800625"/>
            <a:ext cx="583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рационе питания были овощи и фрукты, меньше жирных и сладких блюд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792C680-C3D1-4F46-BCF3-9A955E0A1620}"/>
              </a:ext>
            </a:extLst>
          </p:cNvPr>
          <p:cNvGrpSpPr/>
          <p:nvPr/>
        </p:nvGrpSpPr>
        <p:grpSpPr>
          <a:xfrm>
            <a:off x="213821" y="4967542"/>
            <a:ext cx="2277183" cy="466354"/>
            <a:chOff x="282959" y="4754059"/>
            <a:chExt cx="2277183" cy="4663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A05F44-4E29-4479-98BB-F78402D95165}"/>
                </a:ext>
              </a:extLst>
            </p:cNvPr>
            <p:cNvSpPr txBox="1"/>
            <p:nvPr/>
          </p:nvSpPr>
          <p:spPr>
            <a:xfrm>
              <a:off x="360962" y="4777739"/>
              <a:ext cx="2199180" cy="442674"/>
            </a:xfrm>
            <a:prstGeom prst="round2Diag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FF0000"/>
                  </a:solidFill>
                </a:rPr>
                <a:t>     </a:t>
              </a:r>
              <a:r>
                <a:rPr lang="ru-RU" sz="2000" b="1" dirty="0">
                  <a:solidFill>
                    <a:srgbClr val="0000CC"/>
                  </a:solidFill>
                </a:rPr>
                <a:t> ПРОВЕРЬ СЕБЯ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7CA5AE-AA4E-4E88-9C02-1A8164DAA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7778" l="17778" r="79556">
                          <a14:foregroundMark x1="73333" y1="23556" x2="73333" y2="23556"/>
                          <a14:foregroundMark x1="68889" y1="21333" x2="68889" y2="21333"/>
                          <a14:foregroundMark x1="74667" y1="24000" x2="74667" y2="24000"/>
                          <a14:foregroundMark x1="76000" y1="24000" x2="76000" y2="24000"/>
                          <a14:foregroundMark x1="73778" y1="18222" x2="73778" y2="18222"/>
                          <a14:foregroundMark x1="79556" y1="22222" x2="79556" y2="22222"/>
                          <a14:foregroundMark x1="45778" y1="77778" x2="45778" y2="77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0" t="15936" r="19950" b="18928"/>
            <a:stretch/>
          </p:blipFill>
          <p:spPr>
            <a:xfrm>
              <a:off x="282959" y="4754059"/>
              <a:ext cx="490297" cy="466354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FEE6FB-CE96-4956-AD98-B503D0A358A9}"/>
              </a:ext>
            </a:extLst>
          </p:cNvPr>
          <p:cNvSpPr/>
          <p:nvPr/>
        </p:nvSpPr>
        <p:spPr>
          <a:xfrm>
            <a:off x="248422" y="5481870"/>
            <a:ext cx="500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Свои показатели длины и массы тела сравнить со средними показателями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CCBF4E-3DCE-4440-A97A-9D1F0165FA19}"/>
              </a:ext>
            </a:extLst>
          </p:cNvPr>
          <p:cNvSpPr/>
          <p:nvPr/>
        </p:nvSpPr>
        <p:spPr>
          <a:xfrm>
            <a:off x="6668677" y="125413"/>
            <a:ext cx="500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Средние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росто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-весовые показатели учащихся 5-7 классов</a:t>
            </a:r>
          </a:p>
        </p:txBody>
      </p:sp>
      <p:graphicFrame>
        <p:nvGraphicFramePr>
          <p:cNvPr id="21" name="Таблица 21">
            <a:extLst>
              <a:ext uri="{FF2B5EF4-FFF2-40B4-BE49-F238E27FC236}">
                <a16:creationId xmlns:a16="http://schemas.microsoft.com/office/drawing/2014/main" id="{C71BE727-E7AD-4A2C-BE16-0D1ABED44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970647"/>
              </p:ext>
            </p:extLst>
          </p:nvPr>
        </p:nvGraphicFramePr>
        <p:xfrm>
          <a:off x="6437894" y="815442"/>
          <a:ext cx="5471227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192">
                  <a:extLst>
                    <a:ext uri="{9D8B030D-6E8A-4147-A177-3AD203B41FA5}">
                      <a16:colId xmlns:a16="http://schemas.microsoft.com/office/drawing/2014/main" val="3212486374"/>
                    </a:ext>
                  </a:extLst>
                </a:gridCol>
                <a:gridCol w="1225686">
                  <a:extLst>
                    <a:ext uri="{9D8B030D-6E8A-4147-A177-3AD203B41FA5}">
                      <a16:colId xmlns:a16="http://schemas.microsoft.com/office/drawing/2014/main" val="936611460"/>
                    </a:ext>
                  </a:extLst>
                </a:gridCol>
                <a:gridCol w="1031131">
                  <a:extLst>
                    <a:ext uri="{9D8B030D-6E8A-4147-A177-3AD203B41FA5}">
                      <a16:colId xmlns:a16="http://schemas.microsoft.com/office/drawing/2014/main" val="1290367381"/>
                    </a:ext>
                  </a:extLst>
                </a:gridCol>
                <a:gridCol w="1225686">
                  <a:extLst>
                    <a:ext uri="{9D8B030D-6E8A-4147-A177-3AD203B41FA5}">
                      <a16:colId xmlns:a16="http://schemas.microsoft.com/office/drawing/2014/main" val="621951705"/>
                    </a:ext>
                  </a:extLst>
                </a:gridCol>
                <a:gridCol w="1151532">
                  <a:extLst>
                    <a:ext uri="{9D8B030D-6E8A-4147-A177-3AD203B41FA5}">
                      <a16:colId xmlns:a16="http://schemas.microsoft.com/office/drawing/2014/main" val="1891921899"/>
                    </a:ext>
                  </a:extLst>
                </a:gridCol>
              </a:tblGrid>
              <a:tr h="23242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Возраст, лет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Длина тела, см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Масса тела, кг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8359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мальчики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девочки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мальчики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девочки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7894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138-149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138-152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32,1-40,9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31,7-42,5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4259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143-158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146-160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36,7-49,1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38,4-50,0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00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149-165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151-163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39,3-53,0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43,3-54,4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3351695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594183D-8CE0-4594-BD29-F443CE1E9586}"/>
              </a:ext>
            </a:extLst>
          </p:cNvPr>
          <p:cNvSpPr txBox="1"/>
          <p:nvPr/>
        </p:nvSpPr>
        <p:spPr>
          <a:xfrm>
            <a:off x="6437894" y="2757512"/>
            <a:ext cx="1845606" cy="57888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sz="2000" b="1" dirty="0">
                <a:solidFill>
                  <a:srgbClr val="0000CC"/>
                </a:solidFill>
              </a:rPr>
              <a:t> ЗАПОМНИТЬ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523F802-97D0-4249-A0BE-359A66FA2465}"/>
              </a:ext>
            </a:extLst>
          </p:cNvPr>
          <p:cNvSpPr/>
          <p:nvPr/>
        </p:nvSpPr>
        <p:spPr>
          <a:xfrm>
            <a:off x="6424747" y="3336394"/>
            <a:ext cx="5484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Осанка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– это привычная поза человека в положении стоя, сидя и во время ходьбы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5CD6800-8A0C-413F-984D-A9E9C9D7350A}"/>
              </a:ext>
            </a:extLst>
          </p:cNvPr>
          <p:cNvSpPr/>
          <p:nvPr/>
        </p:nvSpPr>
        <p:spPr>
          <a:xfrm>
            <a:off x="6145299" y="4196896"/>
            <a:ext cx="5940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Голова прямо, плечи развернуты, живот подтянут. Правая и левая сторона тела расположены симметрично: на одном уровне находятся плечи и нижние углы лопаток, одинаковы треугольники талии – пространство между внутренней поверхностью опущенной вниз руки и туловища</a:t>
            </a:r>
          </a:p>
        </p:txBody>
      </p:sp>
    </p:spTree>
    <p:extLst>
      <p:ext uri="{BB962C8B-B14F-4D97-AF65-F5344CB8AC3E}">
        <p14:creationId xmlns:p14="http://schemas.microsoft.com/office/powerpoint/2010/main" val="87000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аскрытая книга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скрытая книга 1" id="{804631FB-20D1-4181-A308-5A44B663A1A1}" vid="{8DA348F7-DEFE-417B-AA2F-9621B66CA5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раскрытая книга 2</Template>
  <TotalTime>1985</TotalTime>
  <Words>1294</Words>
  <Application>Microsoft Office PowerPoint</Application>
  <PresentationFormat>Широкоэкранный</PresentationFormat>
  <Paragraphs>161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Verdana</vt:lpstr>
      <vt:lpstr>Wingdings</vt:lpstr>
      <vt:lpstr>раскрытая книга 2</vt:lpstr>
      <vt:lpstr>Презентационные материалы к лекциям учебника «Физическая культура  5-7 классы»</vt:lpstr>
      <vt:lpstr>Описание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Листание</dc:title>
  <dc:creator>User</dc:creator>
  <cp:lastModifiedBy>Пользователь Windows</cp:lastModifiedBy>
  <cp:revision>65</cp:revision>
  <dcterms:created xsi:type="dcterms:W3CDTF">2016-11-19T17:09:08Z</dcterms:created>
  <dcterms:modified xsi:type="dcterms:W3CDTF">2022-09-26T10:57:13Z</dcterms:modified>
</cp:coreProperties>
</file>