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7"/>
  </p:notesMasterIdLst>
  <p:handoutMasterIdLst>
    <p:handoutMasterId r:id="rId28"/>
  </p:handoutMasterIdLst>
  <p:sldIdLst>
    <p:sldId id="264" r:id="rId3"/>
    <p:sldId id="282" r:id="rId4"/>
    <p:sldId id="283" r:id="rId5"/>
    <p:sldId id="284" r:id="rId6"/>
    <p:sldId id="285" r:id="rId7"/>
    <p:sldId id="293" r:id="rId8"/>
    <p:sldId id="300" r:id="rId9"/>
    <p:sldId id="298" r:id="rId10"/>
    <p:sldId id="299" r:id="rId11"/>
    <p:sldId id="294" r:id="rId12"/>
    <p:sldId id="296" r:id="rId13"/>
    <p:sldId id="295" r:id="rId14"/>
    <p:sldId id="302" r:id="rId15"/>
    <p:sldId id="303" r:id="rId16"/>
    <p:sldId id="301" r:id="rId17"/>
    <p:sldId id="297" r:id="rId18"/>
    <p:sldId id="286" r:id="rId19"/>
    <p:sldId id="307" r:id="rId20"/>
    <p:sldId id="304" r:id="rId21"/>
    <p:sldId id="289" r:id="rId22"/>
    <p:sldId id="292" r:id="rId23"/>
    <p:sldId id="291" r:id="rId24"/>
    <p:sldId id="288" r:id="rId25"/>
    <p:sldId id="306" r:id="rId2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howGuides="1">
      <p:cViewPr varScale="1">
        <p:scale>
          <a:sx n="68" d="100"/>
          <a:sy n="68" d="100"/>
        </p:scale>
        <p:origin x="-822" y="-9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pPr/>
              <a:t>15.12.2022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15.12.2022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15.12.2022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hyperlink" Target="&#1047;&#1072;&#1076;&#1072;&#1085;&#1080;&#1077;%203.doc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76;&#1072;&#1085;&#1080;&#1077;%204.docx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slide" Target="slide4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evz.com/" TargetMode="External"/><Relationship Id="rId3" Type="http://schemas.openxmlformats.org/officeDocument/2006/relationships/hyperlink" Target="https://crimea.ria.ru/20221027/v-krymu-udvoili-sbor-lavandy-rozy-i-shalfeya-1125095788.html" TargetMode="External"/><Relationship Id="rId7" Type="http://schemas.openxmlformats.org/officeDocument/2006/relationships/hyperlink" Target="https://pronpz.ru/neftepererabatyvayushchie-zavody/tnpz.html" TargetMode="External"/><Relationship Id="rId2" Type="http://schemas.openxmlformats.org/officeDocument/2006/relationships/hyperlink" Target="https://tagmet.tmk-group.ru/tagmet_capacit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atsestatea.ru/about-us/our-tea-production-technology" TargetMode="External"/><Relationship Id="rId5" Type="http://schemas.openxmlformats.org/officeDocument/2006/relationships/hyperlink" Target="http://agrocomgroup.ru/ru/business/tavr" TargetMode="External"/><Relationship Id="rId4" Type="http://schemas.openxmlformats.org/officeDocument/2006/relationships/hyperlink" Target="https://rostselmash.com/products/" TargetMode="External"/><Relationship Id="rId9" Type="http://schemas.openxmlformats.org/officeDocument/2006/relationships/hyperlink" Target="https://fb.ru/article/348748/oao-nevinnomyisskiy-azot-istoriya-proizvodstvo-kontakty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047;&#1072;&#1076;&#1072;&#1085;&#1080;&#1077;%201.docx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76;&#1072;&#1085;&#1080;&#1077;%202.docx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2794495"/>
          </a:xfrm>
        </p:spPr>
        <p:txBody>
          <a:bodyPr>
            <a:normAutofit fontScale="90000"/>
          </a:bodyPr>
          <a:lstStyle/>
          <a:p>
            <a:pPr algn="ctr" defTabSz="1216152">
              <a:spcBef>
                <a:spcPts val="0"/>
              </a:spcBef>
            </a:pP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Презентация к уроку по учебному предмету «География» в 9-ом классе на тему «Хозяйство Европейского Юга»</a:t>
            </a:r>
            <a:endParaRPr lang="ru-RU" sz="4000" b="0" i="0" baseline="0" dirty="0">
              <a:solidFill>
                <a:srgbClr val="374C81"/>
              </a:solidFill>
              <a:latin typeface="Century Gothic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Автор: Бороздина Галина Федоровна учитель МБОУ СОШ №8 г.Шахты</a:t>
            </a:r>
            <a:endParaRPr lang="ru-RU" sz="2800" b="0" i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Машиностроение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«Ростсельмаш»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5" name="Picture 3" descr="C:\Users\1\Desktop\Для презентации\╨║╨╛╨╝, ╤В╤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4452" y="4725144"/>
            <a:ext cx="4267200" cy="1314450"/>
          </a:xfrm>
          <a:prstGeom prst="rect">
            <a:avLst/>
          </a:prstGeom>
          <a:noFill/>
        </p:spPr>
      </p:pic>
      <p:pic>
        <p:nvPicPr>
          <p:cNvPr id="3076" name="Picture 4" descr="C:\Users\1\Desktop\Для презентации\╨┐╨╛╤Б╨╡╨▓╨╜╨░╤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3892" y="4725144"/>
            <a:ext cx="4267200" cy="1285875"/>
          </a:xfrm>
          <a:prstGeom prst="rect">
            <a:avLst/>
          </a:prstGeom>
          <a:noFill/>
        </p:spPr>
      </p:pic>
      <p:pic>
        <p:nvPicPr>
          <p:cNvPr id="3077" name="Picture 5" descr="C:\Users\1\Desktop\Для презентации\╤А╨╛╤Б╤Б╤В╤Б╨╡╨╗╤М╨╝╨░╤И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1884" y="1988840"/>
            <a:ext cx="4267200" cy="22002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26460" y="1700809"/>
            <a:ext cx="5040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Ростсельмаш входит в число крупнейших разработчиков и производителей сельхозтехники мира. 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125860" y="1484784"/>
            <a:ext cx="10225136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20" y="76200"/>
            <a:ext cx="10945216" cy="1397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Машиностроение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100" b="1" dirty="0" err="1" smtClean="0">
                <a:solidFill>
                  <a:schemeClr val="bg2">
                    <a:lumMod val="50000"/>
                  </a:schemeClr>
                </a:solidFill>
              </a:rPr>
              <a:t>Новочеркасский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</a:rPr>
              <a:t> </a:t>
            </a:r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</a:rPr>
              <a:t>электровозостроительный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</a:rPr>
              <a:t> </a:t>
            </a:r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</a:rPr>
              <a:t>завод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</a:rPr>
              <a:t> (</a:t>
            </a:r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</a:rPr>
              <a:t>НЭВЗ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5" name="Picture 5" descr="C:\Users\1\Desktop\Для презентации\╨╜╤Н╨▓╨╖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812" y="4653136"/>
            <a:ext cx="4267200" cy="1905000"/>
          </a:xfrm>
          <a:prstGeom prst="rect">
            <a:avLst/>
          </a:prstGeom>
          <a:noFill/>
        </p:spPr>
      </p:pic>
      <p:pic>
        <p:nvPicPr>
          <p:cNvPr id="5126" name="Picture 6" descr="C:\Users\1\Desktop\Для презентации\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7868" y="1556792"/>
            <a:ext cx="3024336" cy="288032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942284" y="1772816"/>
            <a:ext cx="6048672" cy="395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НЭВЗ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уникальный машиностроительный комплекс и крупнейший российский производитель магистральных грузовых и пассажирских, промышленных электровозов. Поставляет пассажирские поезда и вагоны, поезда метро, локомотивы, двигатели и компоненты железнодорожным операторам и производителям в 30 странах.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65820" y="1412776"/>
            <a:ext cx="10801200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86500" y="5949280"/>
            <a:ext cx="3168352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hlinkClick r:id="rId4" action="ppaction://hlinkfile"/>
              </a:rPr>
              <a:t>Задание 3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«Туапсинский НПЗ»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«Туапсинский НПЗ»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«Туапсинский НПЗ»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Топливно-энергетический комплекс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«Туапсинский НПЗ»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0396" y="1700808"/>
            <a:ext cx="547260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 smtClean="0"/>
          </a:p>
          <a:p>
            <a:pPr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Завод осуществляет переработку нефти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Западно-Сибирских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Оренбургских и Ставропольских месторождений. Поставка нефти на НПЗ ведется трубопроводным и железнодорожным транспортом, отгрузка нефтепродуктов осуществляется железнодорожным, водным и автомобильным транспортом посредством мощностей ООО «РН – Морской терминал Туапсе».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1\Desktop\Для презентации\туас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5860" y="1700808"/>
            <a:ext cx="4267200" cy="2400300"/>
          </a:xfrm>
          <a:prstGeom prst="rect">
            <a:avLst/>
          </a:prstGeom>
          <a:noFill/>
        </p:spPr>
      </p:pic>
      <p:pic>
        <p:nvPicPr>
          <p:cNvPr id="4099" name="Picture 3" descr="C:\Users\1\Desktop\Для презентации\схе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7868" y="4293096"/>
            <a:ext cx="4267200" cy="2200275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1197868" y="1412776"/>
            <a:ext cx="10081120" cy="72008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Топливно-энергетический комплекс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/>
              <a:t>           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Ростовская АЭС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7109" name="Picture 5" descr="C:\Users\1\Desktop\Для презентации\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820" y="2060848"/>
            <a:ext cx="4680520" cy="2016224"/>
          </a:xfrm>
          <a:prstGeom prst="rect">
            <a:avLst/>
          </a:prstGeom>
          <a:noFill/>
        </p:spPr>
      </p:pic>
      <p:pic>
        <p:nvPicPr>
          <p:cNvPr id="47110" name="Picture 6" descr="C:\Users\1\Desktop\Для презентации\1231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764" y="4509120"/>
            <a:ext cx="5688632" cy="19610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50396" y="1988840"/>
            <a:ext cx="5616624" cy="465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Является одним из крупнейших предприятий энергетики на Юге России. Это самая южная из российских АЭС. Станция обеспечивает около 50% производства электроэнергии в Ростовской области. От Ростовской АЭС электроэнергия по шести ЛЭП-500 поступает в Волгоградскую и Ростовскую области, Краснодарский и Ставропольский края, по двум ЛЭП-220 – в г. Волгодонск.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053852" y="1412776"/>
            <a:ext cx="10297144" cy="72008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Топливно-энергетический комплекс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34372" y="1844824"/>
            <a:ext cx="6048672" cy="377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В Ростовской области ветер перемен. Никаких метафор. Речь идет о так называемой «зеленой энергетике», самом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экологичном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способе добычи электричества. На Дону уже построили три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ветропарка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, и это самая большая в России площадка. 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25860" y="1484784"/>
            <a:ext cx="10225136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0" name="Picture 2" descr="C:\Users\1\Desktop\Для презентации\в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80" y="1844824"/>
            <a:ext cx="5376597" cy="40324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74532" y="5805264"/>
            <a:ext cx="3384376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hlinkClick r:id="rId3" action="ppaction://hlinkfile"/>
              </a:rPr>
              <a:t>Задание 4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Химическая промышленность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94412" y="1268760"/>
            <a:ext cx="4968552" cy="465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dirty="0" smtClean="0"/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ОАО «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Невинномысский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азот» среди поставщиков удобрений на отечественном рынке занимает лидирующие позиции. </a:t>
            </a:r>
          </a:p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Предприятие специализируется на производстве: удобрений азотных; аммиака; карбамида (мочевины); карбамидно-аммиачных смесей; NPK-удобрений. </a:t>
            </a:r>
          </a:p>
          <a:p>
            <a:pPr algn="ctr">
              <a:lnSpc>
                <a:spcPct val="95000"/>
              </a:lnSpc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6082" name="Picture 2" descr="C:\Users\1\Desktop\Для презентации\азот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956" y="3789040"/>
            <a:ext cx="4267200" cy="2847975"/>
          </a:xfrm>
          <a:prstGeom prst="rect">
            <a:avLst/>
          </a:prstGeom>
          <a:noFill/>
        </p:spPr>
      </p:pic>
      <p:pic>
        <p:nvPicPr>
          <p:cNvPr id="46083" name="Picture 3" descr="C:\Users\1\Desktop\Для презентации\азот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788" y="1196752"/>
            <a:ext cx="4267200" cy="2828925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>
            <a:stCxn id="2" idx="1"/>
            <a:endCxn id="2" idx="3"/>
          </p:cNvCxnSpPr>
          <p:nvPr/>
        </p:nvCxnSpPr>
        <p:spPr>
          <a:xfrm>
            <a:off x="1117309" y="774700"/>
            <a:ext cx="10157354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42484" y="5877272"/>
            <a:ext cx="4536504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Какие факторы определили ее развитие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12" y="76200"/>
            <a:ext cx="10580851" cy="1397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Металлургический комплекс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Таганрогский металлургический завод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62364" y="2132856"/>
            <a:ext cx="5976664" cy="3250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Завод основан в 1896 г. Предприятие выпускает трубы, используемые в добыче, транспортировке и переработке углеводородов, а также для коммунального хозяйства, машиностроения и строительства. Производственные мощности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ТАГМЕТа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позволяют выпускать более 930 тысяч тонн стальных труб в год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46" name="AutoShape 2" descr="https://tagmet.tmk-group.ru/media_ru/texts/324/tgm_18101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agmet.tmk-group.ru/media_ru/texts/324/tgm_18101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 descr="C:\Users\1\Desktop\Для презентации\т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844" y="1916832"/>
            <a:ext cx="3784114" cy="2520280"/>
          </a:xfrm>
          <a:prstGeom prst="rect">
            <a:avLst/>
          </a:prstGeom>
          <a:noFill/>
        </p:spPr>
      </p:pic>
      <p:pic>
        <p:nvPicPr>
          <p:cNvPr id="6150" name="Picture 6" descr="C:\Users\1\Desktop\Для презентации\т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1924" y="4869160"/>
            <a:ext cx="2540000" cy="1676400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837828" y="1484784"/>
            <a:ext cx="10657184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Металлургический комплекс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C:\Users\1\Desktop\Для презентации\╤А╤Н╨╝╨╖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828" y="1916832"/>
            <a:ext cx="4267200" cy="1304925"/>
          </a:xfrm>
          <a:prstGeom prst="rect">
            <a:avLst/>
          </a:prstGeom>
          <a:noFill/>
        </p:spPr>
      </p:pic>
      <p:pic>
        <p:nvPicPr>
          <p:cNvPr id="2051" name="Picture 3" descr="C:\Users\1\Desktop\Для презентации\╤А╤Н╨╝╨╖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812" y="3573016"/>
            <a:ext cx="1905000" cy="1905000"/>
          </a:xfrm>
          <a:prstGeom prst="rect">
            <a:avLst/>
          </a:prstGeom>
          <a:noFill/>
        </p:spPr>
      </p:pic>
      <p:pic>
        <p:nvPicPr>
          <p:cNvPr id="2052" name="Picture 4" descr="C:\Users\1\Desktop\Для презентации\╤А╤Н╨╝╨╖ ╨╖╨░╨┐╤Г╤Б╨║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2044" y="4293096"/>
            <a:ext cx="1905000" cy="1905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90356" y="1916833"/>
            <a:ext cx="5688632" cy="254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dirty="0" smtClean="0"/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Металлургический завод нового типа, выпускающий высококачественную продукцию по технологии непрерывной разливки стали и сортового проката.</a:t>
            </a:r>
          </a:p>
          <a:p>
            <a:pPr algn="ctr">
              <a:lnSpc>
                <a:spcPct val="95000"/>
              </a:lnSpc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50396" y="4077072"/>
            <a:ext cx="5328592" cy="254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Готовой продукцией является товарная квадратная стальная заготовка для переката и прокат сортовой, в виде арматуры для железобетонных изделий и катаной проволоки.</a:t>
            </a:r>
          </a:p>
          <a:p>
            <a:pPr algn="ctr">
              <a:lnSpc>
                <a:spcPct val="95000"/>
              </a:lnSpc>
            </a:pP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25860" y="1484784"/>
            <a:ext cx="10153128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332656"/>
            <a:ext cx="10157354" cy="11405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Европейский Юг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01924" y="1772816"/>
            <a:ext cx="8928992" cy="208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1. Природные или социально-экономические предпосылки оказали влияние на формирование хозяйственного комплекса региона?</a:t>
            </a:r>
          </a:p>
          <a:p>
            <a:pPr>
              <a:lnSpc>
                <a:spcPct val="95000"/>
              </a:lnSpc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13892" y="980728"/>
            <a:ext cx="9361040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05980" y="4221088"/>
            <a:ext cx="8352928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2. Сформулируйте главные социальные и экономические проблемы региона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33972" y="2492896"/>
          <a:ext cx="8125884" cy="2743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708628"/>
                <a:gridCol w="2708628"/>
                <a:gridCol w="27086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bg2">
                                <a:lumMod val="90000"/>
                              </a:schemeClr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Содержание урока</a:t>
                      </a:r>
                      <a:endParaRPr lang="ru-RU" dirty="0">
                        <a:ln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bg2">
                                <a:lumMod val="90000"/>
                              </a:schemeClr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Знаю уверенно</a:t>
                      </a:r>
                      <a:endParaRPr lang="ru-RU" dirty="0">
                        <a:ln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bg2">
                                <a:lumMod val="90000"/>
                              </a:schemeClr>
                            </a:solidFill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Надо повторить</a:t>
                      </a:r>
                      <a:endParaRPr lang="ru-RU" dirty="0">
                        <a:ln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1.</a:t>
                      </a:r>
                    </a:p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2.</a:t>
                      </a:r>
                    </a:p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3.</a:t>
                      </a:r>
                    </a:p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4.</a:t>
                      </a:r>
                    </a:p>
                    <a:p>
                      <a:endParaRPr lang="ru-RU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82044" y="1268760"/>
            <a:ext cx="6480720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Самоанализ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73932" y="1916832"/>
            <a:ext cx="8640960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0"/>
            <a:ext cx="10157354" cy="1052736"/>
          </a:xfrm>
          <a:ln>
            <a:solidFill>
              <a:schemeClr val="bg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Европейский Юг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97559" y="2060848"/>
            <a:ext cx="4977104" cy="4111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Вспомните, на развитие каких отраслей хозяйства оказывают влияние агроклиматические и рекреационные ресурсы.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25860" y="1412776"/>
            <a:ext cx="10081120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1\Downloads\карта 001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0" y="2044825"/>
            <a:ext cx="4976813" cy="378434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1\Desktop\Для презентации\уборка пшеницыure_in_volgograd_oblast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0356" y="0"/>
            <a:ext cx="2746688" cy="1863824"/>
          </a:xfrm>
          <a:prstGeom prst="rect">
            <a:avLst/>
          </a:prstGeom>
          <a:noFill/>
        </p:spPr>
      </p:pic>
      <p:pic>
        <p:nvPicPr>
          <p:cNvPr id="2051" name="Picture 3" descr="C:\Users\1\Desktop\Для презентации\булоч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42684" y="692696"/>
            <a:ext cx="2880320" cy="1944216"/>
          </a:xfrm>
          <a:prstGeom prst="rect">
            <a:avLst/>
          </a:prstGeom>
          <a:noFill/>
        </p:spPr>
      </p:pic>
      <p:pic>
        <p:nvPicPr>
          <p:cNvPr id="2053" name="Picture 5" descr="C:\Users\1\Desktop\Для презентации\фосовка муки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7868" y="1700808"/>
            <a:ext cx="3096344" cy="2073831"/>
          </a:xfrm>
          <a:prstGeom prst="rect">
            <a:avLst/>
          </a:prstGeom>
          <a:noFill/>
        </p:spPr>
      </p:pic>
      <p:pic>
        <p:nvPicPr>
          <p:cNvPr id="2055" name="Picture 7" descr="C:\Users\1\Desktop\Для презентации\макарон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1884" y="4509120"/>
            <a:ext cx="3371100" cy="1896244"/>
          </a:xfrm>
          <a:prstGeom prst="rect">
            <a:avLst/>
          </a:prstGeom>
          <a:noFill/>
        </p:spPr>
      </p:pic>
      <p:pic>
        <p:nvPicPr>
          <p:cNvPr id="2058" name="Picture 10" descr="C:\Users\1\Desktop\Для презентации\12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22604" y="3645024"/>
            <a:ext cx="3962400" cy="248761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1764" y="764704"/>
            <a:ext cx="5544616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Что делают из пшеницы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6" name="Picture 8" descr="C:\Users\1\Desktop\Для презентации\крупа манна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42284" y="4149080"/>
            <a:ext cx="2232248" cy="2259632"/>
          </a:xfrm>
          <a:prstGeom prst="rect">
            <a:avLst/>
          </a:prstGeom>
          <a:noFill/>
        </p:spPr>
      </p:pic>
      <p:pic>
        <p:nvPicPr>
          <p:cNvPr id="2050" name="Picture 2" descr="C:\Users\1\Desktop\Для презентации\зерно 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0276" y="1772816"/>
            <a:ext cx="2949127" cy="23042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1\Desktop\Для презентации\кукуруза убор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828" y="548680"/>
            <a:ext cx="3991989" cy="2664296"/>
          </a:xfrm>
          <a:prstGeom prst="rect">
            <a:avLst/>
          </a:prstGeom>
          <a:noFill/>
        </p:spPr>
      </p:pic>
      <p:pic>
        <p:nvPicPr>
          <p:cNvPr id="7175" name="Picture 7" descr="C:\Users\1\Desktop\Для презентации\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764" y="2636912"/>
            <a:ext cx="2340804" cy="20882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10436" y="548680"/>
            <a:ext cx="5328592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Что делают из кукурузы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C:\Users\1\Desktop\Для презентации\крахма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82844" y="2276872"/>
            <a:ext cx="1866900" cy="4267200"/>
          </a:xfrm>
          <a:prstGeom prst="rect">
            <a:avLst/>
          </a:prstGeom>
          <a:noFill/>
        </p:spPr>
      </p:pic>
      <p:pic>
        <p:nvPicPr>
          <p:cNvPr id="1027" name="Picture 3" descr="C:\Users\1\Desktop\Для презентации\му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2084" y="3933056"/>
            <a:ext cx="1769943" cy="2698849"/>
          </a:xfrm>
          <a:prstGeom prst="rect">
            <a:avLst/>
          </a:prstGeom>
          <a:noFill/>
        </p:spPr>
      </p:pic>
      <p:pic>
        <p:nvPicPr>
          <p:cNvPr id="1028" name="Picture 4" descr="C:\Users\1\Desktop\Для презентации\хлопья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50396" y="3861048"/>
            <a:ext cx="2657220" cy="2736304"/>
          </a:xfrm>
          <a:prstGeom prst="rect">
            <a:avLst/>
          </a:prstGeom>
          <a:noFill/>
        </p:spPr>
      </p:pic>
      <p:pic>
        <p:nvPicPr>
          <p:cNvPr id="1029" name="Picture 5" descr="C:\Users\1\Desktop\Для презентации\konservirovannaja-kukuruz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02324" y="1340768"/>
            <a:ext cx="4267200" cy="21145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1804" y="5877272"/>
            <a:ext cx="1444626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dirty="0" smtClean="0">
                <a:hlinkClick r:id="rId8" action="ppaction://hlinksldjump"/>
              </a:rPr>
              <a:t>Слайд 4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20" y="692696"/>
            <a:ext cx="6552728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Что делают из семян подсолнечника</a:t>
            </a:r>
          </a:p>
          <a:p>
            <a:pPr>
              <a:lnSpc>
                <a:spcPct val="95000"/>
              </a:lnSpc>
            </a:pPr>
            <a:endParaRPr lang="ru-RU" dirty="0"/>
          </a:p>
        </p:txBody>
      </p:sp>
      <p:pic>
        <p:nvPicPr>
          <p:cNvPr id="6146" name="Picture 2" descr="C:\Users\1\Desktop\Для презентации\производствл мас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844" y="1628800"/>
            <a:ext cx="4267200" cy="2800350"/>
          </a:xfrm>
          <a:prstGeom prst="rect">
            <a:avLst/>
          </a:prstGeom>
          <a:noFill/>
        </p:spPr>
      </p:pic>
      <p:pic>
        <p:nvPicPr>
          <p:cNvPr id="6147" name="Picture 3" descr="C:\Users\1\Desktop\Для презентации\хал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7868" y="4248150"/>
            <a:ext cx="4267200" cy="2205186"/>
          </a:xfrm>
          <a:prstGeom prst="rect">
            <a:avLst/>
          </a:prstGeom>
          <a:noFill/>
        </p:spPr>
      </p:pic>
      <p:pic>
        <p:nvPicPr>
          <p:cNvPr id="6148" name="Picture 4" descr="C:\Users\1\Desktop\Для презентации\жмых кор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0516" y="908720"/>
            <a:ext cx="4032448" cy="2376264"/>
          </a:xfrm>
          <a:prstGeom prst="rect">
            <a:avLst/>
          </a:prstGeom>
          <a:noFill/>
        </p:spPr>
      </p:pic>
      <p:pic>
        <p:nvPicPr>
          <p:cNvPr id="6151" name="Picture 7" descr="C:\Users\1\Desktop\Для презентации\маргари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2484" y="3501008"/>
            <a:ext cx="4267200" cy="2838450"/>
          </a:xfrm>
          <a:prstGeom prst="rect">
            <a:avLst/>
          </a:prstGeom>
          <a:noFill/>
        </p:spPr>
      </p:pic>
      <p:pic>
        <p:nvPicPr>
          <p:cNvPr id="6152" name="Picture 8" descr="C:\Users\1\Desktop\Для презентации\сем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53230">
            <a:off x="4931014" y="2475076"/>
            <a:ext cx="3410554" cy="26963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486900" y="6309320"/>
            <a:ext cx="1701924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dirty="0" smtClean="0">
                <a:hlinkClick r:id="rId7" action="ppaction://hlinksldjump"/>
              </a:rPr>
              <a:t>Слайд 4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ро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0396" y="764704"/>
            <a:ext cx="2952328" cy="19442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670476" y="260648"/>
            <a:ext cx="4968552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Что делают из лаванды, розы 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812" y="3501008"/>
            <a:ext cx="4536504" cy="2343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Вся наземная часть лаванды (стебли, листья и цветки) полезна, потому она может использоваться для различных целей (в быту, в </a:t>
            </a:r>
            <a:r>
              <a:rPr lang="ru-RU" sz="2200" dirty="0" err="1" smtClean="0">
                <a:solidFill>
                  <a:schemeClr val="bg2">
                    <a:lumMod val="10000"/>
                  </a:schemeClr>
                </a:solidFill>
              </a:rPr>
              <a:t>ароматерапии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2200" dirty="0" err="1" smtClean="0">
                <a:solidFill>
                  <a:schemeClr val="bg2">
                    <a:lumMod val="10000"/>
                  </a:schemeClr>
                </a:solidFill>
              </a:rPr>
              <a:t>в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 народной медицине и т.д.). </a:t>
            </a:r>
            <a:endParaRPr lang="ru-RU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1\Desktop\лаванд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5900" y="548680"/>
            <a:ext cx="3810000" cy="2286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878388" y="3068960"/>
            <a:ext cx="5832648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Эфирное масло, в составе которого </a:t>
            </a:r>
            <a:r>
              <a:rPr lang="ru-RU" sz="2200" dirty="0" err="1" smtClean="0">
                <a:solidFill>
                  <a:schemeClr val="bg2">
                    <a:lumMod val="10000"/>
                  </a:schemeClr>
                </a:solidFill>
              </a:rPr>
              <a:t>гераниол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2200" dirty="0" err="1" smtClean="0">
                <a:solidFill>
                  <a:schemeClr val="bg2">
                    <a:lumMod val="10000"/>
                  </a:schemeClr>
                </a:solidFill>
              </a:rPr>
              <a:t>цитронемол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. Помимо того, что эти спирты придают розе ее незабываемый запах, они являются антибиотиками.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Антоцианы – красящие пигменты способны уничтожать вредные бактерии. </a:t>
            </a:r>
          </a:p>
          <a:p>
            <a:pPr algn="ctr"/>
            <a:r>
              <a:rPr lang="ru-RU" sz="2200" dirty="0" err="1" smtClean="0">
                <a:solidFill>
                  <a:schemeClr val="bg2">
                    <a:lumMod val="10000"/>
                  </a:schemeClr>
                </a:solidFill>
              </a:rPr>
              <a:t>Кверцетин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 – сильный антиоксидант</a:t>
            </a:r>
          </a:p>
          <a:p>
            <a:pPr>
              <a:lnSpc>
                <a:spcPct val="95000"/>
              </a:lnSpc>
            </a:pPr>
            <a:endParaRPr lang="ru-RU" dirty="0"/>
          </a:p>
        </p:txBody>
      </p:sp>
      <p:pic>
        <p:nvPicPr>
          <p:cNvPr id="1029" name="Picture 5" descr="C:\Users\1\Desktop\эфирные масл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0716" y="980728"/>
            <a:ext cx="2781299" cy="1856269"/>
          </a:xfrm>
          <a:prstGeom prst="rect">
            <a:avLst/>
          </a:prstGeom>
          <a:noFill/>
        </p:spPr>
      </p:pic>
      <p:pic>
        <p:nvPicPr>
          <p:cNvPr id="1031" name="Picture 7" descr="C:\Users\1\Desktop\шал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772" y="1268760"/>
            <a:ext cx="2088232" cy="158417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9838828" y="6237312"/>
            <a:ext cx="1872208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dirty="0" smtClean="0">
                <a:hlinkClick r:id="rId6" action="ppaction://hlinksldjump"/>
              </a:rPr>
              <a:t>Слайд 5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7908" y="980728"/>
            <a:ext cx="8496944" cy="547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5000"/>
              </a:lnSpc>
              <a:buAutoNum type="arabicPeriod"/>
            </a:pPr>
            <a:endParaRPr lang="ru-RU" sz="1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 algn="ctr">
              <a:lnSpc>
                <a:spcPct val="95000"/>
              </a:lnSpc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Литература</a:t>
            </a:r>
          </a:p>
          <a:p>
            <a:pPr marL="342900" indent="-342900">
              <a:lnSpc>
                <a:spcPct val="95000"/>
              </a:lnSpc>
            </a:pPr>
            <a:endParaRPr lang="ru-RU" sz="1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95000"/>
              </a:lnSpc>
              <a:buAutoNum type="arabicPeriod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ОАО "ТАГМЕТ"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https://tagmet.tmk-group.ru/tagmet_capacity</a:t>
            </a:r>
            <a:endParaRPr lang="ru-RU" sz="1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95000"/>
              </a:lnSpc>
              <a:buAutoNum type="arabicPeriod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РИА новости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https://crimea.ria.ru/20221027/v-krymu-udvoili-sbor-lavandy-rozy-i-shalfeya-1125095788.html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«Ростсельмаш» 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800" dirty="0" smtClean="0">
                <a:hlinkClick r:id="rId4"/>
              </a:rPr>
              <a:t>https://rostselmash.com/products/</a:t>
            </a:r>
            <a:endParaRPr lang="ru-RU" sz="1800" dirty="0" smtClean="0"/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ООО «РКЗ-ТАВР» </a:t>
            </a:r>
            <a:r>
              <a:rPr lang="en-US" sz="1800" dirty="0" smtClean="0">
                <a:hlinkClick r:id="rId5"/>
              </a:rPr>
              <a:t>http://agrocomgroup.ru/ru/business/tavr</a:t>
            </a:r>
            <a:r>
              <a:rPr lang="ru-RU" sz="1800" dirty="0" smtClean="0"/>
              <a:t> </a:t>
            </a:r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</a:rPr>
              <a:t>Мацестинская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чайная фабрика </a:t>
            </a:r>
            <a:r>
              <a:rPr lang="en-US" sz="1800" dirty="0" smtClean="0">
                <a:hlinkClick r:id="rId6"/>
              </a:rPr>
              <a:t>https://www.matsestatea.ru/about-us/our-tea-production-technology</a:t>
            </a:r>
            <a:endParaRPr lang="ru-RU" sz="1800" dirty="0" smtClean="0"/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«Туапсинский НПЗ» </a:t>
            </a:r>
            <a:r>
              <a:rPr lang="en-US" sz="1800" dirty="0" smtClean="0">
                <a:hlinkClick r:id="rId7"/>
              </a:rPr>
              <a:t>https://pronpz.ru/neftepererabatyvayushchie-z</a:t>
            </a:r>
            <a:r>
              <a:rPr lang="ru-RU" sz="1800" dirty="0" smtClean="0">
                <a:hlinkClick r:id="rId7"/>
              </a:rPr>
              <a:t> </a:t>
            </a:r>
            <a:r>
              <a:rPr lang="en-US" sz="1800" dirty="0" err="1" smtClean="0">
                <a:hlinkClick r:id="rId7"/>
              </a:rPr>
              <a:t>vody</a:t>
            </a:r>
            <a:r>
              <a:rPr lang="en-US" sz="1800" dirty="0" smtClean="0">
                <a:hlinkClick r:id="rId7"/>
              </a:rPr>
              <a:t>/tnpz.html</a:t>
            </a:r>
            <a:endParaRPr lang="ru-RU" sz="1800" dirty="0" smtClean="0"/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r>
              <a:rPr lang="ru-RU" sz="1800" u="sng" dirty="0" smtClean="0">
                <a:hlinkClick r:id="rId8"/>
              </a:rPr>
              <a:t>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</a:rPr>
              <a:t>Новочеркасский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электровозостроительный завод  </a:t>
            </a:r>
            <a:r>
              <a:rPr lang="ru-RU" sz="1800" dirty="0" smtClean="0">
                <a:hlinkClick r:id="rId8"/>
              </a:rPr>
              <a:t>https://www.nevz.com</a:t>
            </a:r>
            <a:r>
              <a:rPr lang="ru-RU" sz="1800" u="sng" dirty="0" smtClean="0">
                <a:hlinkClick r:id="rId8"/>
              </a:rPr>
              <a:t>/</a:t>
            </a:r>
            <a:endParaRPr lang="ru-RU" sz="1800" u="sng" dirty="0" smtClean="0"/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hlinkClick r:id="rId9"/>
              </a:rPr>
              <a:t>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</a:rPr>
              <a:t>Невинномысский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азот»  </a:t>
            </a:r>
            <a:r>
              <a:rPr lang="en-US" sz="1800" dirty="0" smtClean="0">
                <a:hlinkClick r:id="rId9"/>
              </a:rPr>
              <a:t>https://fb.ru/article/348748/oao-nevinnomyisskiy-azot-istoriya-proizvodstvo-kontaktyi</a:t>
            </a:r>
            <a:r>
              <a:rPr lang="ru-RU" sz="1800" dirty="0" smtClean="0"/>
              <a:t> ОАО</a:t>
            </a:r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endParaRPr lang="ru-RU" sz="1400" b="1" dirty="0" smtClean="0"/>
          </a:p>
          <a:p>
            <a:pPr marL="342900" indent="-342900">
              <a:lnSpc>
                <a:spcPct val="95000"/>
              </a:lnSpc>
              <a:buFontTx/>
              <a:buAutoNum type="arabicPeriod"/>
            </a:pPr>
            <a:endParaRPr lang="ru-RU" sz="1400" dirty="0" smtClean="0"/>
          </a:p>
          <a:p>
            <a:pPr marL="342900" indent="-342900">
              <a:lnSpc>
                <a:spcPct val="95000"/>
              </a:lnSpc>
              <a:buAutoNum type="arabicPeriod"/>
            </a:pP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95000"/>
              </a:lnSpc>
              <a:buAutoNum type="arabicPeriod"/>
            </a:pPr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5000"/>
              </a:lnSpc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7868" y="692696"/>
            <a:ext cx="979308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Заполните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гугол-таблицу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«Хозяйство Европейского Юга».</a:t>
            </a:r>
          </a:p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Источники знаний подберите самостоятельно. 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Подготовьтесь к устному выступлению (работа в группах). Сформулируйте главные социальные и экономические проблемы региона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97868" y="2735310"/>
          <a:ext cx="9721080" cy="328846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968552"/>
                <a:gridCol w="2952328"/>
                <a:gridCol w="1800200"/>
              </a:tblGrid>
              <a:tr h="4352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                   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Специализация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Субъекты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027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АПК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77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</a:pPr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Курортно-    рекреационное хозяйство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76"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Машиностроение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742"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Топливно-энергетический комплекс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7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Химическая промышленность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76"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Металлургический комплекс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837828" y="2492896"/>
            <a:ext cx="10657184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Европейский Юг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АПК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25860" y="1484784"/>
            <a:ext cx="10225136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81844" y="1988840"/>
            <a:ext cx="10585176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Регион является крупным поставщиком зерна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озимой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hlinkClick r:id="rId2" action="ppaction://hlinksldjump"/>
              </a:rPr>
              <a:t>пшеницы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(Ростовская область, Краснодарский Край, запад Ставрополья), </a:t>
            </a: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риса,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hlinkClick r:id="rId3" action="ppaction://hlinksldjump"/>
              </a:rPr>
              <a:t>кукурузы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3852" y="3356992"/>
            <a:ext cx="10297144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Выращивают технические культуры</a:t>
            </a:r>
            <a:r>
              <a:rPr lang="ru-RU" dirty="0" smtClean="0"/>
              <a:t>: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hlinkClick r:id="rId4" action="ppaction://hlinksldjump"/>
              </a:rPr>
              <a:t>подсолнечник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4" action="ppaction://hlinksldjump"/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(Ростовская область, республика Крым, Краснодарский край),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сахарную свеклу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(Краснодарский край).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3852" y="4941168"/>
            <a:ext cx="1065718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Регион выделяется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садоводством , виноградарством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(республика Крым, республика  Дагестан, Ростовская область, Краснодарский и Ставропольский края)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 промышленным производствам эфирных масел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hlinkClick r:id="rId5" action="ppaction://hlinksldjump"/>
              </a:rPr>
              <a:t>лаванды, розы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, шалфея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(республика Крым)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Европейский Юг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АПК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3892" y="1844824"/>
            <a:ext cx="97930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Сухие степи восточного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Предкавказья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больше используются под пастбища.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Здесь разводят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овец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ценных тонкорунных пород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(мериносов)</a:t>
            </a: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Крым выделяется мясным и молочным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скотоводством</a:t>
            </a:r>
          </a:p>
          <a:p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269876" y="1412776"/>
            <a:ext cx="10009112" cy="72008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9" name="Picture 3" descr="C:\Users\1\Desktop\Для презентации\м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4452" y="2564904"/>
            <a:ext cx="2148035" cy="1584176"/>
          </a:xfrm>
          <a:prstGeom prst="rect">
            <a:avLst/>
          </a:prstGeom>
          <a:noFill/>
        </p:spPr>
      </p:pic>
      <p:pic>
        <p:nvPicPr>
          <p:cNvPr id="24580" name="Picture 4" descr="C:\Users\1\Desktop\Для презентации\к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6220" y="4653136"/>
            <a:ext cx="4267200" cy="15525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Европейский Юг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АПК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7828" y="1556792"/>
            <a:ext cx="10657184" cy="465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Пищевая промышленность.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Здесь функционируют практически все отрасли, перерабатывающие сельскохозяйственное сырье:</a:t>
            </a:r>
          </a:p>
          <a:p>
            <a:pPr>
              <a:lnSpc>
                <a:spcPct val="95000"/>
              </a:lnSpc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мясная                                       сахарная</a:t>
            </a:r>
          </a:p>
          <a:p>
            <a:pPr>
              <a:lnSpc>
                <a:spcPct val="95000"/>
              </a:lnSpc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5000"/>
              </a:lnSpc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5000"/>
              </a:lnSpc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молочная                                    чайная</a:t>
            </a:r>
          </a:p>
          <a:p>
            <a:pPr>
              <a:lnSpc>
                <a:spcPct val="95000"/>
              </a:lnSpc>
            </a:pPr>
            <a:endParaRPr lang="ru-RU" dirty="0" smtClean="0"/>
          </a:p>
          <a:p>
            <a:pPr>
              <a:lnSpc>
                <a:spcPct val="95000"/>
              </a:lnSpc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5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маслобойная                           плодоовощеконсервная </a:t>
            </a:r>
          </a:p>
          <a:p>
            <a:pPr>
              <a:lnSpc>
                <a:spcPct val="95000"/>
              </a:lnSpc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5000"/>
              </a:lnSpc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5000"/>
              </a:lnSpc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C:\Users\1\Downloads\плодовоощ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0476" y="5229200"/>
            <a:ext cx="3513420" cy="792088"/>
          </a:xfrm>
          <a:prstGeom prst="rect">
            <a:avLst/>
          </a:prstGeom>
          <a:noFill/>
        </p:spPr>
      </p:pic>
      <p:pic>
        <p:nvPicPr>
          <p:cNvPr id="1027" name="Picture 3" descr="C:\Users\1\Downloads\тав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9836" y="2924944"/>
            <a:ext cx="3804181" cy="864096"/>
          </a:xfrm>
          <a:prstGeom prst="rect">
            <a:avLst/>
          </a:prstGeom>
          <a:noFill/>
        </p:spPr>
      </p:pic>
      <p:pic>
        <p:nvPicPr>
          <p:cNvPr id="1028" name="Picture 4" descr="C:\Users\1\Downloads\ча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8548" y="3861048"/>
            <a:ext cx="2160240" cy="925817"/>
          </a:xfrm>
          <a:prstGeom prst="rect">
            <a:avLst/>
          </a:prstGeom>
          <a:noFill/>
        </p:spPr>
      </p:pic>
      <p:pic>
        <p:nvPicPr>
          <p:cNvPr id="1030" name="Picture 6" descr="C:\Users\1\Desktop\Для презентации\производствл масл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8108" y="5013176"/>
            <a:ext cx="1524000" cy="1000125"/>
          </a:xfrm>
          <a:prstGeom prst="rect">
            <a:avLst/>
          </a:prstGeom>
          <a:noFill/>
        </p:spPr>
      </p:pic>
      <p:pic>
        <p:nvPicPr>
          <p:cNvPr id="1031" name="Picture 7" descr="C:\Users\1\Desktop\Для презентации\саха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06580" y="2636912"/>
            <a:ext cx="1524000" cy="1162050"/>
          </a:xfrm>
          <a:prstGeom prst="rect">
            <a:avLst/>
          </a:prstGeom>
          <a:noFill/>
        </p:spPr>
      </p:pic>
      <p:pic>
        <p:nvPicPr>
          <p:cNvPr id="1032" name="Picture 8" descr="C:\Users\1\Desktop\Для презентации\молоко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00" y="3861048"/>
            <a:ext cx="1584176" cy="1059417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197868" y="1340768"/>
            <a:ext cx="10081120" cy="72008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13892" y="6165304"/>
            <a:ext cx="3312368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3200" b="1" smtClean="0">
                <a:solidFill>
                  <a:schemeClr val="bg2">
                    <a:lumMod val="25000"/>
                  </a:schemeClr>
                </a:solidFill>
                <a:hlinkClick r:id="rId8" action="ppaction://hlinkfile"/>
              </a:rPr>
              <a:t>Задание 1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Курортно-рекреационное хозяйство</a:t>
            </a:r>
            <a:b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Черноморское побережье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Включает в себя прибрежную полосу в Краснодарском крае от Адлера до Таманского полуострова и, в рамках законодательства России, южное и западное побережья Крымского полуострова 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2" descr="C:\Users\1\Desktop\Для презентации\соч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5860" y="2276872"/>
            <a:ext cx="4976813" cy="2788348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1053852" y="1484784"/>
            <a:ext cx="10441160" cy="72008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76200"/>
            <a:ext cx="10436835" cy="1397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Курортно-рекреационное хозяйство</a:t>
            </a:r>
            <a:b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ЕССЕНТУКСКАЯ  БАЛЬНЕОГРЯ ЗЕЛЕЧЕБНИЦА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4292" y="1844824"/>
            <a:ext cx="6264696" cy="4505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dirty="0" smtClean="0"/>
              <a:t> </a:t>
            </a:r>
          </a:p>
          <a:p>
            <a:pPr algn="ctr" fontAlgn="base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Грязелечебница, построенная по типу "Древнеримских терм", и ванное здание императора Николая II сохраняют свое лечебное направление уже более 100 лет. Здесь ежедневно получают процедуры с использованием природных грязей озера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Тамбукан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 углекисло-сероводородных, углекисло-минеральных вод.</a:t>
            </a:r>
          </a:p>
          <a:p>
            <a:pPr algn="ctr">
              <a:lnSpc>
                <a:spcPct val="95000"/>
              </a:lnSpc>
            </a:pPr>
            <a:endParaRPr lang="ru-RU" dirty="0"/>
          </a:p>
        </p:txBody>
      </p:sp>
      <p:pic>
        <p:nvPicPr>
          <p:cNvPr id="44034" name="Picture 2" descr="C:\Users\1\Desktop\Для презентации\ессенту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804" y="2420888"/>
            <a:ext cx="4267200" cy="240030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053852" y="1556792"/>
            <a:ext cx="10297144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Курортно-рекреационное хозяйство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Домбай популярный горнолыжный курорт Кавказа. Сюда приезжают те, кто хочет полюбоваться на красоту гор и покататься на лыжах. Домбай находится в Карачаево-Черкесии, в середине Тебердинского заповедника. 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61" name="Picture 5" descr="C:\Users\1\Desktop\Для презентации\дом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0476" y="2348880"/>
            <a:ext cx="4267200" cy="2847975"/>
          </a:xfrm>
          <a:prstGeom prst="rect">
            <a:avLst/>
          </a:prstGeom>
          <a:noFill/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909836" y="1340768"/>
            <a:ext cx="10297144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89956" y="5661248"/>
            <a:ext cx="3312368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hlinkClick r:id="rId3" action="ppaction://hlinkfile"/>
              </a:rPr>
              <a:t>Задание 2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Естественно-научная грамотность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Естественно-научная грамотность</Template>
  <TotalTime>0</TotalTime>
  <Words>732</Words>
  <Application>Microsoft Office PowerPoint</Application>
  <PresentationFormat>Произвольный</PresentationFormat>
  <Paragraphs>112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Естественно-научная грамотность</vt:lpstr>
      <vt:lpstr>Презентация к уроку по учебному предмету «География» в 9-ом классе на тему «Хозяйство Европейского Юга»</vt:lpstr>
      <vt:lpstr>Европейский Юг</vt:lpstr>
      <vt:lpstr>Слайд 3</vt:lpstr>
      <vt:lpstr>Европейский Юг  АПК</vt:lpstr>
      <vt:lpstr>Европейский Юг АПК</vt:lpstr>
      <vt:lpstr>Европейский Юг АПК</vt:lpstr>
      <vt:lpstr>Курортно-рекреационное хозяйство Черноморское побережье</vt:lpstr>
      <vt:lpstr>Курортно-рекреационное хозяйство   ЕССЕНТУКСКАЯ  БАЛЬНЕОГРЯ ЗЕЛЕЧЕБНИЦА</vt:lpstr>
      <vt:lpstr>Курортно-рекреационное хозяйство</vt:lpstr>
      <vt:lpstr>Машиностроение «Ростсельмаш»</vt:lpstr>
      <vt:lpstr>Машиностроение Новочеркасский электровозостроительный завод (НЭВЗ)</vt:lpstr>
      <vt:lpstr>«Туапсинский НПЗ»   «Туапсинский НПЗ»   «Туапсинский НПЗ»        Топливно-энергетический комплекс «Туапсинский НПЗ»</vt:lpstr>
      <vt:lpstr>Топливно-энергетический комплекс              Ростовская АЭС </vt:lpstr>
      <vt:lpstr>Топливно-энергетический комплекс</vt:lpstr>
      <vt:lpstr>Химическая промышленность  </vt:lpstr>
      <vt:lpstr>Металлургический комплекс  Таганрогский металлургический завод </vt:lpstr>
      <vt:lpstr>Металлургический комплекс</vt:lpstr>
      <vt:lpstr>Европейский Юг  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2022-11-14T10:57:14Z</dcterms:created>
  <dcterms:modified xsi:type="dcterms:W3CDTF">2022-12-15T12:39:52Z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