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sldIdLst>
    <p:sldId id="256" r:id="rId2"/>
    <p:sldId id="261" r:id="rId3"/>
    <p:sldId id="257" r:id="rId4"/>
    <p:sldId id="262" r:id="rId5"/>
    <p:sldId id="263" r:id="rId6"/>
    <p:sldId id="259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2" r:id="rId17"/>
    <p:sldId id="275" r:id="rId18"/>
    <p:sldId id="25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3366"/>
    <a:srgbClr val="99CC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7CED-255B-4620-A04E-F52F1DB470F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02DC-5C2E-448E-9831-E88E77690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2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Рано утром моряки делают зарядку, (руки поднять вверх опустить к плечам)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Делают зарядку только по порядку (руки в стороны к плечам)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Опускают якорь в воду (руки в замок опущены вниз наклоны не сгибая колени)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Стоп машина, нету хода (руки сжаты в кулаки постукиваем кулак о кулак перед собой)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Моют палубу с утра, (дети имитируют мытьё пола)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Проверяют сети (руки поднимают вверх, поворачиваются вправо, влево)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Порыбачить нам пора - мы займёмся этим (дети имитируют закидывание удочки правой и левой руками)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Трюмы рыбою полны, (разводят руки в стороны)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ужасно голодны! (потирают живот двумя руками)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Пообедаем и в путь (подносят поочерёдно правую и левую руки ко рту)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Паруса пора надуть (дыхательное упражнение с поворотом головы вправо влево)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Якорь поднят, море ждёт – (руки сцеплены в замок перед собой поднимаем до груди и опускаем вниз)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 так сможет - шаг вперёд! (повторяют 2-3 раза)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C02DC-5C2E-448E-9831-E88E776903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3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9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00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76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2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44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62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1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6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4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0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9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7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3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8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DB246-AC6E-40B4-A9F0-D9706207390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A9E85E-9E8B-4A40-B6E0-F9DA8F4F1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3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ipartmax.com/png/full/266-2661606_vector-painted-island-23371719-transprent-png-free-island-vector-png.png" TargetMode="External"/><Relationship Id="rId13" Type="http://schemas.openxmlformats.org/officeDocument/2006/relationships/hyperlink" Target="https://yt3.ggpht.com/ytc/AKedOLQOkv5BvEJwens5sOde2t_IjP3I-PVYkLxj0iDg=s900-c-k-c0x00ffffff-no-rj" TargetMode="External"/><Relationship Id="rId18" Type="http://schemas.openxmlformats.org/officeDocument/2006/relationships/hyperlink" Target="https://i.pinimg.com/originals/e3/9b/79/e39b7946fb92cb27271826b1a1f966e0.png" TargetMode="External"/><Relationship Id="rId3" Type="http://schemas.openxmlformats.org/officeDocument/2006/relationships/hyperlink" Target="https://phonoteka.org/uploads/posts/2021-07/1625132969_22-phonoteka_org-p-piratskaya-karta-oboi-krasivo-34.jpg" TargetMode="External"/><Relationship Id="rId7" Type="http://schemas.openxmlformats.org/officeDocument/2006/relationships/hyperlink" Target="https://cdn1.vectorstock.com/i/1000x1000/10/00/octopus-cartoon-purple-design-vector-21721000.jpg" TargetMode="External"/><Relationship Id="rId12" Type="http://schemas.openxmlformats.org/officeDocument/2006/relationships/hyperlink" Target="https://cdn.pixabay.com/photo/2020/06/15/06/41/dog-5300572_1280.jpg" TargetMode="External"/><Relationship Id="rId17" Type="http://schemas.openxmlformats.org/officeDocument/2006/relationships/hyperlink" Target="https://clipart-best.com/img/starfish/starfish-clip-art-17.png" TargetMode="External"/><Relationship Id="rId2" Type="http://schemas.openxmlformats.org/officeDocument/2006/relationships/hyperlink" Target="https://clipart-best.com/img/bell/bell-clip-art-106.png" TargetMode="External"/><Relationship Id="rId16" Type="http://schemas.openxmlformats.org/officeDocument/2006/relationships/hyperlink" Target="https://fhd.videouroki.net/tests/185078/image_5fbe2d8655968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ybalka-kirov.ru/upload/000/u1/1/1/57379c5d.jpg" TargetMode="External"/><Relationship Id="rId11" Type="http://schemas.openxmlformats.org/officeDocument/2006/relationships/hyperlink" Target="https://cache3.youla.io/files/images/780_780/5b/86/5b868c232c593e6b650bc313.jpg" TargetMode="External"/><Relationship Id="rId5" Type="http://schemas.openxmlformats.org/officeDocument/2006/relationships/hyperlink" Target="https://psy-files.ru/wp-content/uploads/e/f/b/efb99332959f66c68aad16c8fd6db952.jpg" TargetMode="External"/><Relationship Id="rId15" Type="http://schemas.openxmlformats.org/officeDocument/2006/relationships/hyperlink" Target="https://pickimage.ru/wp-content/uploads/images/detskie/goat/koza14.jpg" TargetMode="External"/><Relationship Id="rId10" Type="http://schemas.openxmlformats.org/officeDocument/2006/relationships/hyperlink" Target="http://4.bp.blogspot.com/-GzpWwTHzfTg/UJn3ZBllD0I/AAAAAAABN94/nw_uWbEvG5M/s1600/92697888_17.png" TargetMode="External"/><Relationship Id="rId4" Type="http://schemas.openxmlformats.org/officeDocument/2006/relationships/hyperlink" Target="https://flirtic.com/media/photos/1/3/a/13af4962623.jpg" TargetMode="External"/><Relationship Id="rId9" Type="http://schemas.openxmlformats.org/officeDocument/2006/relationships/hyperlink" Target="https://www.pinclipart.com/picdir/big/536-5362248_zebra-download-clip-art-png-download.png" TargetMode="External"/><Relationship Id="rId14" Type="http://schemas.openxmlformats.org/officeDocument/2006/relationships/hyperlink" Target="https://nukadeti.ru/content/images/static/draw800x800/4_5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7/1625132969_22-phonoteka_org-p-piratskaya-karta-oboi-krasiv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8" y="475116"/>
            <a:ext cx="11327319" cy="592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4499" y="1532165"/>
            <a:ext cx="10267950" cy="151447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3366"/>
                </a:solidFill>
              </a:rPr>
              <a:t>Презентация </a:t>
            </a:r>
            <a:r>
              <a:rPr lang="en-US" b="1" i="1" dirty="0" smtClean="0">
                <a:solidFill>
                  <a:srgbClr val="003366"/>
                </a:solidFill>
              </a:rPr>
              <a:t/>
            </a:r>
            <a:br>
              <a:rPr lang="en-US" b="1" i="1" dirty="0" smtClean="0">
                <a:solidFill>
                  <a:srgbClr val="003366"/>
                </a:solidFill>
              </a:rPr>
            </a:br>
            <a:r>
              <a:rPr lang="ru-RU" b="1" i="1" dirty="0" smtClean="0">
                <a:solidFill>
                  <a:srgbClr val="003366"/>
                </a:solidFill>
              </a:rPr>
              <a:t>к </a:t>
            </a:r>
            <a:r>
              <a:rPr lang="ru-RU" b="1" i="1" dirty="0">
                <a:solidFill>
                  <a:srgbClr val="003366"/>
                </a:solidFill>
              </a:rPr>
              <a:t>уроку по учебному предмету </a:t>
            </a:r>
            <a:r>
              <a:rPr lang="ru-RU" b="1" i="1" dirty="0" smtClean="0">
                <a:solidFill>
                  <a:srgbClr val="003366"/>
                </a:solidFill>
              </a:rPr>
              <a:t/>
            </a:r>
            <a:br>
              <a:rPr lang="ru-RU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«Обучение грамоте» </a:t>
            </a:r>
            <a:r>
              <a:rPr lang="ru-RU" sz="2400" b="1" i="1" dirty="0">
                <a:solidFill>
                  <a:srgbClr val="003366"/>
                </a:solidFill>
              </a:rPr>
              <a:t>в </a:t>
            </a:r>
            <a:r>
              <a:rPr lang="ru-RU" sz="2400" b="1" i="1" dirty="0" smtClean="0">
                <a:solidFill>
                  <a:srgbClr val="003366"/>
                </a:solidFill>
              </a:rPr>
              <a:t>1-ом </a:t>
            </a:r>
            <a:r>
              <a:rPr lang="ru-RU" sz="2400" b="1" i="1" dirty="0">
                <a:solidFill>
                  <a:srgbClr val="003366"/>
                </a:solidFill>
              </a:rPr>
              <a:t>классе </a:t>
            </a:r>
            <a:r>
              <a:rPr lang="ru-RU" sz="2400" b="1" i="1" dirty="0" smtClean="0">
                <a:solidFill>
                  <a:srgbClr val="003366"/>
                </a:solidFill>
              </a:rPr>
              <a:t>на </a:t>
            </a:r>
            <a:r>
              <a:rPr lang="ru-RU" sz="2400" b="1" i="1" dirty="0">
                <a:solidFill>
                  <a:srgbClr val="003366"/>
                </a:solidFill>
              </a:rPr>
              <a:t>тему </a:t>
            </a:r>
            <a:r>
              <a:rPr lang="ru-RU" sz="2400" b="1" i="1" dirty="0" smtClean="0">
                <a:solidFill>
                  <a:srgbClr val="003366"/>
                </a:solidFill>
              </a:rPr>
              <a:t/>
            </a:r>
            <a:br>
              <a:rPr lang="ru-RU" sz="2400" b="1" i="1" dirty="0" smtClean="0">
                <a:solidFill>
                  <a:srgbClr val="003366"/>
                </a:solidFill>
              </a:rPr>
            </a:br>
            <a:r>
              <a:rPr lang="ru-RU" sz="2400" b="1" i="1" dirty="0" smtClean="0">
                <a:solidFill>
                  <a:srgbClr val="003366"/>
                </a:solidFill>
              </a:rPr>
              <a:t>«</a:t>
            </a:r>
            <a:r>
              <a:rPr lang="ru-RU" sz="5300" b="1" i="1" dirty="0" smtClean="0">
                <a:solidFill>
                  <a:srgbClr val="003366"/>
                </a:solidFill>
              </a:rPr>
              <a:t>Звуки </a:t>
            </a:r>
            <a:r>
              <a:rPr lang="en-US" sz="5300" b="1" i="1" dirty="0">
                <a:solidFill>
                  <a:srgbClr val="003366"/>
                </a:solidFill>
              </a:rPr>
              <a:t>[</a:t>
            </a:r>
            <a:r>
              <a:rPr lang="ru-RU" sz="5300" b="1" i="1" dirty="0" smtClean="0">
                <a:solidFill>
                  <a:srgbClr val="003366"/>
                </a:solidFill>
              </a:rPr>
              <a:t>з</a:t>
            </a:r>
            <a:r>
              <a:rPr lang="en-US" sz="5300" b="1" i="1" dirty="0" smtClean="0">
                <a:solidFill>
                  <a:srgbClr val="003366"/>
                </a:solidFill>
              </a:rPr>
              <a:t>]</a:t>
            </a:r>
            <a:r>
              <a:rPr lang="ru-RU" sz="5300" b="1" i="1" dirty="0" smtClean="0">
                <a:solidFill>
                  <a:srgbClr val="003366"/>
                </a:solidFill>
              </a:rPr>
              <a:t>,</a:t>
            </a:r>
            <a:r>
              <a:rPr lang="en-US" sz="5300" b="1" i="1" dirty="0" smtClean="0">
                <a:solidFill>
                  <a:srgbClr val="003366"/>
                </a:solidFill>
              </a:rPr>
              <a:t>[</a:t>
            </a:r>
            <a:r>
              <a:rPr lang="ru-RU" sz="5300" b="1" i="1" dirty="0" smtClean="0">
                <a:solidFill>
                  <a:srgbClr val="003366"/>
                </a:solidFill>
              </a:rPr>
              <a:t>з </a:t>
            </a:r>
            <a:r>
              <a:rPr lang="ru-RU" sz="5300" b="1" i="1" baseline="30000" dirty="0" smtClean="0">
                <a:solidFill>
                  <a:srgbClr val="003366"/>
                </a:solidFill>
              </a:rPr>
              <a:t>,</a:t>
            </a:r>
            <a:r>
              <a:rPr lang="en-US" sz="5300" b="1" i="1" dirty="0" smtClean="0">
                <a:solidFill>
                  <a:srgbClr val="003366"/>
                </a:solidFill>
              </a:rPr>
              <a:t>]</a:t>
            </a:r>
            <a:r>
              <a:rPr lang="ru-RU" sz="5300" b="1" i="1" dirty="0" smtClean="0">
                <a:solidFill>
                  <a:srgbClr val="003366"/>
                </a:solidFill>
              </a:rPr>
              <a:t>. Буква З, з»</a:t>
            </a:r>
            <a:endParaRPr lang="ru-RU" sz="5300" b="1" dirty="0">
              <a:solidFill>
                <a:srgbClr val="003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0875" y="5145705"/>
            <a:ext cx="5285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3366"/>
                </a:solidFill>
              </a:rPr>
              <a:t>Григорьева Наталья Константиновна, </a:t>
            </a:r>
          </a:p>
          <a:p>
            <a:r>
              <a:rPr lang="ru-RU" b="1" i="1" dirty="0" smtClean="0">
                <a:solidFill>
                  <a:srgbClr val="003366"/>
                </a:solidFill>
              </a:rPr>
              <a:t>учитель начальных классов, МБОУ «СОШ №17»</a:t>
            </a:r>
            <a:endParaRPr lang="ru-RU" dirty="0"/>
          </a:p>
        </p:txBody>
      </p:sp>
      <p:pic>
        <p:nvPicPr>
          <p:cNvPr id="2056" name="Picture 8" descr="https://flirtic.com/media/photos/1/3/a/13af496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6" y="3437958"/>
            <a:ext cx="2516486" cy="2516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7/1625132969_22-phonoteka_org-p-piratskaya-karta-oboi-krasiv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4" y="470581"/>
            <a:ext cx="11233609" cy="58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s://flirtic.com/media/photos/1/3/a/13af496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38" y="3830757"/>
            <a:ext cx="2516486" cy="2516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62392" y="983248"/>
            <a:ext cx="2347653" cy="2211691"/>
            <a:chOff x="1267840" y="814388"/>
            <a:chExt cx="4271962" cy="4024556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267840" y="4051112"/>
              <a:ext cx="4271962" cy="787832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267840" y="4305839"/>
              <a:ext cx="4271962" cy="24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4" idx="2"/>
              <a:endCxn id="4" idx="0"/>
            </p:cNvCxnSpPr>
            <p:nvPr/>
          </p:nvCxnSpPr>
          <p:spPr>
            <a:xfrm>
              <a:off x="1267840" y="4445028"/>
              <a:ext cx="427196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01822" y="814388"/>
              <a:ext cx="14288" cy="323672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сохраненные данные 7"/>
            <p:cNvSpPr/>
            <p:nvPr/>
          </p:nvSpPr>
          <p:spPr>
            <a:xfrm>
              <a:off x="2128398" y="984091"/>
              <a:ext cx="1980736" cy="2514317"/>
            </a:xfrm>
            <a:prstGeom prst="flowChartOnlineStorage">
              <a:avLst/>
            </a:prstGeom>
            <a:solidFill>
              <a:srgbClr val="99C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330753" y="908100"/>
            <a:ext cx="6976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Отгадай-ка</a:t>
            </a:r>
            <a:endParaRPr lang="ru-RU" sz="40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4135883" y="915836"/>
            <a:ext cx="5591611" cy="2914921"/>
          </a:xfrm>
          <a:prstGeom prst="cloudCallout">
            <a:avLst>
              <a:gd name="adj1" fmla="val -49327"/>
              <a:gd name="adj2" fmla="val 43081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3366"/>
                </a:solidFill>
              </a:rPr>
              <a:t>Разлинованы лошадки</a:t>
            </a:r>
          </a:p>
          <a:p>
            <a:pPr algn="ctr"/>
            <a:r>
              <a:rPr lang="ru-RU" sz="4000" b="1" dirty="0" smtClean="0">
                <a:solidFill>
                  <a:srgbClr val="003366"/>
                </a:solidFill>
              </a:rPr>
              <a:t>От копыт до головы</a:t>
            </a:r>
            <a:endParaRPr lang="ru-RU" sz="4000" b="1" dirty="0">
              <a:solidFill>
                <a:srgbClr val="003366"/>
              </a:solidFill>
            </a:endParaRPr>
          </a:p>
        </p:txBody>
      </p:sp>
      <p:pic>
        <p:nvPicPr>
          <p:cNvPr id="6154" name="Picture 10" descr="https://www.clipartmax.com/png/full/266-2661606_vector-painted-island-23371719-transprent-png-free-island-vector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47" y="1928037"/>
            <a:ext cx="3444735" cy="25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www.pinclipart.com/picdir/big/536-5362248_zebra-download-clip-art-png-downlo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15" y="3555698"/>
            <a:ext cx="3530036" cy="27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7/1625132969_22-phonoteka_org-p-piratskaya-karta-oboi-krasiv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4" y="470581"/>
            <a:ext cx="11233609" cy="58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s://flirtic.com/media/photos/1/3/a/13af496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38" y="3830757"/>
            <a:ext cx="2516486" cy="2516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62392" y="983248"/>
            <a:ext cx="2347653" cy="2211691"/>
            <a:chOff x="1267840" y="814388"/>
            <a:chExt cx="4271962" cy="4024556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267840" y="4051112"/>
              <a:ext cx="4271962" cy="787832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267840" y="4305839"/>
              <a:ext cx="4271962" cy="24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4" idx="2"/>
              <a:endCxn id="4" idx="0"/>
            </p:cNvCxnSpPr>
            <p:nvPr/>
          </p:nvCxnSpPr>
          <p:spPr>
            <a:xfrm>
              <a:off x="1267840" y="4445028"/>
              <a:ext cx="427196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01822" y="814388"/>
              <a:ext cx="14288" cy="323672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сохраненные данные 7"/>
            <p:cNvSpPr/>
            <p:nvPr/>
          </p:nvSpPr>
          <p:spPr>
            <a:xfrm>
              <a:off x="2128398" y="984091"/>
              <a:ext cx="1980736" cy="2514317"/>
            </a:xfrm>
            <a:prstGeom prst="flowChartOnlineStorage">
              <a:avLst/>
            </a:prstGeom>
            <a:solidFill>
              <a:srgbClr val="99C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330753" y="908100"/>
            <a:ext cx="6976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Отгадай-ка</a:t>
            </a:r>
            <a:endParaRPr lang="ru-RU" sz="40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4010046" y="828032"/>
            <a:ext cx="5155524" cy="2914921"/>
          </a:xfrm>
          <a:prstGeom prst="cloudCallout">
            <a:avLst>
              <a:gd name="adj1" fmla="val -49327"/>
              <a:gd name="adj2" fmla="val 43081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Длинна, а не нитка,</a:t>
            </a:r>
          </a:p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Зла, а не ведьма, Черна, а не ворон.</a:t>
            </a:r>
            <a:endParaRPr lang="ru-RU" sz="2800" b="1" dirty="0">
              <a:solidFill>
                <a:srgbClr val="003366"/>
              </a:solidFill>
            </a:endParaRPr>
          </a:p>
        </p:txBody>
      </p:sp>
      <p:pic>
        <p:nvPicPr>
          <p:cNvPr id="6154" name="Picture 10" descr="https://www.clipartmax.com/png/full/266-2661606_vector-painted-island-23371719-transprent-png-free-island-vector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47" y="1928037"/>
            <a:ext cx="3444735" cy="25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GzpWwTHzfTg/UJn3ZBllD0I/AAAAAAABN94/nw_uWbEvG5M/s1600/92697888_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57" y="3044010"/>
            <a:ext cx="3743576" cy="29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4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7/1625132969_22-phonoteka_org-p-piratskaya-karta-oboi-krasiv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4" y="470581"/>
            <a:ext cx="11233609" cy="58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s://flirtic.com/media/photos/1/3/a/13af496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38" y="3830757"/>
            <a:ext cx="2516486" cy="2516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62392" y="983248"/>
            <a:ext cx="2347653" cy="2211691"/>
            <a:chOff x="1267840" y="814388"/>
            <a:chExt cx="4271962" cy="4024556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267840" y="4051112"/>
              <a:ext cx="4271962" cy="787832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267840" y="4305839"/>
              <a:ext cx="4271962" cy="24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4" idx="2"/>
              <a:endCxn id="4" idx="0"/>
            </p:cNvCxnSpPr>
            <p:nvPr/>
          </p:nvCxnSpPr>
          <p:spPr>
            <a:xfrm>
              <a:off x="1267840" y="4445028"/>
              <a:ext cx="427196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01822" y="814388"/>
              <a:ext cx="14288" cy="323672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сохраненные данные 7"/>
            <p:cNvSpPr/>
            <p:nvPr/>
          </p:nvSpPr>
          <p:spPr>
            <a:xfrm>
              <a:off x="2128398" y="984091"/>
              <a:ext cx="1980736" cy="2514317"/>
            </a:xfrm>
            <a:prstGeom prst="flowChartOnlineStorage">
              <a:avLst/>
            </a:prstGeom>
            <a:solidFill>
              <a:srgbClr val="99C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330753" y="908100"/>
            <a:ext cx="6976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Отгадай-ка</a:t>
            </a:r>
            <a:endParaRPr lang="ru-RU" sz="40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4010046" y="828032"/>
            <a:ext cx="3439207" cy="2914921"/>
          </a:xfrm>
          <a:prstGeom prst="cloudCallout">
            <a:avLst>
              <a:gd name="adj1" fmla="val -49327"/>
              <a:gd name="adj2" fmla="val 43081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Определите первый звук</a:t>
            </a:r>
            <a:endParaRPr lang="ru-RU" sz="2800" b="1" dirty="0">
              <a:solidFill>
                <a:srgbClr val="003366"/>
              </a:solidFill>
            </a:endParaRPr>
          </a:p>
        </p:txBody>
      </p:sp>
      <p:pic>
        <p:nvPicPr>
          <p:cNvPr id="6154" name="Picture 10" descr="https://www.clipartmax.com/png/full/266-2661606_vector-painted-island-23371719-transprent-png-free-island-vector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47" y="1928037"/>
            <a:ext cx="3444735" cy="25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GzpWwTHzfTg/UJn3ZBllD0I/AAAAAAABN94/nw_uWbEvG5M/s1600/92697888_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39" y="4217626"/>
            <a:ext cx="2077718" cy="16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pinclipart.com/picdir/big/536-5362248_zebra-download-clip-art-png-downloa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32" y="3282874"/>
            <a:ext cx="2682947" cy="21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7/1625132969_22-phonoteka_org-p-piratskaya-karta-oboi-krasiv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4" y="470581"/>
            <a:ext cx="11233609" cy="58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s://flirtic.com/media/photos/1/3/a/13af496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38" y="3830757"/>
            <a:ext cx="2516486" cy="2516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62392" y="983248"/>
            <a:ext cx="2347653" cy="2211691"/>
            <a:chOff x="1267840" y="814388"/>
            <a:chExt cx="4271962" cy="4024556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267840" y="4051112"/>
              <a:ext cx="4271962" cy="787832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267840" y="4305839"/>
              <a:ext cx="4271962" cy="24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4" idx="2"/>
              <a:endCxn id="4" idx="0"/>
            </p:cNvCxnSpPr>
            <p:nvPr/>
          </p:nvCxnSpPr>
          <p:spPr>
            <a:xfrm>
              <a:off x="1267840" y="4445028"/>
              <a:ext cx="427196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01822" y="814388"/>
              <a:ext cx="14288" cy="323672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сохраненные данные 7"/>
            <p:cNvSpPr/>
            <p:nvPr/>
          </p:nvSpPr>
          <p:spPr>
            <a:xfrm>
              <a:off x="2128398" y="984091"/>
              <a:ext cx="1980736" cy="2514317"/>
            </a:xfrm>
            <a:prstGeom prst="flowChartOnlineStorage">
              <a:avLst/>
            </a:prstGeom>
            <a:solidFill>
              <a:srgbClr val="99C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215337" y="908100"/>
            <a:ext cx="9284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Отгадай-ка</a:t>
            </a:r>
            <a:endParaRPr lang="ru-RU" sz="40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4010046" y="828032"/>
            <a:ext cx="4221642" cy="2914921"/>
          </a:xfrm>
          <a:prstGeom prst="cloudCallout">
            <a:avLst>
              <a:gd name="adj1" fmla="val -49327"/>
              <a:gd name="adj2" fmla="val 43081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Дайте характеристику звукам</a:t>
            </a:r>
            <a:endParaRPr lang="ru-RU" sz="2800" b="1" dirty="0">
              <a:solidFill>
                <a:srgbClr val="003366"/>
              </a:solidFill>
            </a:endParaRPr>
          </a:p>
        </p:txBody>
      </p:sp>
      <p:pic>
        <p:nvPicPr>
          <p:cNvPr id="6154" name="Picture 10" descr="https://www.clipartmax.com/png/full/266-2661606_vector-painted-island-23371719-transprent-png-free-island-vector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47" y="1928037"/>
            <a:ext cx="3444735" cy="25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pinclipart.com/picdir/big/536-5362248_zebra-download-clip-art-png-downlo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32" y="3282874"/>
            <a:ext cx="2682947" cy="21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359857" y="5404542"/>
            <a:ext cx="5464225" cy="11825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lt1"/>
                </a:solidFill>
              </a:rPr>
              <a:t>А где ещё можно встретить наших героев?</a:t>
            </a:r>
            <a:endParaRPr lang="ru-RU" sz="4000" dirty="0">
              <a:solidFill>
                <a:schemeClr val="lt1"/>
              </a:solidFill>
            </a:endParaRPr>
          </a:p>
        </p:txBody>
      </p:sp>
      <p:pic>
        <p:nvPicPr>
          <p:cNvPr id="1026" name="Picture 2" descr="http://4.bp.blogspot.com/-GzpWwTHzfTg/UJn3ZBllD0I/AAAAAAABN94/nw_uWbEvG5M/s1600/92697888_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39" y="4217626"/>
            <a:ext cx="2077718" cy="16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7/1625132969_22-phonoteka_org-p-piratskaya-karta-oboi-krasiv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4" y="470581"/>
            <a:ext cx="11233609" cy="58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s://flirtic.com/media/photos/1/3/a/13af496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6" y="3878085"/>
            <a:ext cx="2516486" cy="2516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0857" y="587084"/>
            <a:ext cx="2347653" cy="2211691"/>
            <a:chOff x="1267840" y="814388"/>
            <a:chExt cx="4271962" cy="4024556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267840" y="4051112"/>
              <a:ext cx="4271962" cy="787832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267840" y="4305839"/>
              <a:ext cx="4271962" cy="24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4" idx="2"/>
              <a:endCxn id="4" idx="0"/>
            </p:cNvCxnSpPr>
            <p:nvPr/>
          </p:nvCxnSpPr>
          <p:spPr>
            <a:xfrm>
              <a:off x="1267840" y="4445028"/>
              <a:ext cx="427196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01822" y="814388"/>
              <a:ext cx="14288" cy="323672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сохраненные данные 7"/>
            <p:cNvSpPr/>
            <p:nvPr/>
          </p:nvSpPr>
          <p:spPr>
            <a:xfrm>
              <a:off x="2128398" y="984091"/>
              <a:ext cx="1980736" cy="2514317"/>
            </a:xfrm>
            <a:prstGeom prst="flowChartOnlineStorage">
              <a:avLst/>
            </a:prstGeom>
            <a:solidFill>
              <a:srgbClr val="99C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261453" y="587083"/>
            <a:ext cx="9284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Отгадай-ка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783252" y="9749715"/>
            <a:ext cx="281144" cy="1817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lt1"/>
                </a:solidFill>
              </a:rPr>
              <a:t>ЗООПАРК</a:t>
            </a:r>
            <a:endParaRPr lang="ru-RU" sz="4000" dirty="0">
              <a:solidFill>
                <a:schemeClr val="lt1"/>
              </a:solidFill>
            </a:endParaRPr>
          </a:p>
        </p:txBody>
      </p:sp>
      <p:pic>
        <p:nvPicPr>
          <p:cNvPr id="2050" name="Picture 2" descr="https://cache3.youla.io/files/images/780_780/5b/86/5b868c232c593e6b650bc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82" y="903813"/>
            <a:ext cx="1699353" cy="20794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pixabay.com/photo/2020/06/15/06/41/dog-5300572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05" y="3146798"/>
            <a:ext cx="1550078" cy="198952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yt3.ggpht.com/ytc/AKedOLQOkv5BvEJwens5sOde2t_IjP3I-PVYkLxj0iDg=s900-c-k-c0x00ffffff-no-rj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9041"/>
          <a:stretch/>
        </p:blipFill>
        <p:spPr bwMode="auto">
          <a:xfrm>
            <a:off x="5810123" y="3146798"/>
            <a:ext cx="1697101" cy="198952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nukadeti.ru/content/images/static/draw800x800/4_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87" y="903391"/>
            <a:ext cx="2080244" cy="208024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ickimage.ru/wp-content/uploads/images/detskie/goat/koza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988" y="3128607"/>
            <a:ext cx="2007720" cy="200772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fhd.videouroki.net/tests/185078/image_5fbe2d865596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83" y="926605"/>
            <a:ext cx="2270425" cy="205660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2405835" y="2505808"/>
            <a:ext cx="3230690" cy="2228652"/>
          </a:xfrm>
          <a:prstGeom prst="cloudCallout">
            <a:avLst>
              <a:gd name="adj1" fmla="val -49327"/>
              <a:gd name="adj2" fmla="val 43081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Назовите животных с новым звуком</a:t>
            </a:r>
            <a:endParaRPr lang="ru-RU" sz="28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5576" y="961373"/>
            <a:ext cx="319831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lt1"/>
                </a:solidFill>
              </a:rPr>
              <a:t>Почитай-ка</a:t>
            </a:r>
            <a:endParaRPr lang="ru-RU" sz="4000" dirty="0">
              <a:solidFill>
                <a:schemeClr val="lt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Продолжаем путешествие</a:t>
            </a:r>
            <a:endParaRPr lang="ru-RU" sz="4000" dirty="0"/>
          </a:p>
        </p:txBody>
      </p:sp>
      <p:pic>
        <p:nvPicPr>
          <p:cNvPr id="2054" name="Picture 6" descr="https://clipart-best.com/img/starfish/starfish-clip-art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5" y="1026527"/>
            <a:ext cx="2435717" cy="235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6-конечная звезда 2"/>
          <p:cNvSpPr/>
          <p:nvPr/>
        </p:nvSpPr>
        <p:spPr>
          <a:xfrm>
            <a:off x="3616657" y="1890403"/>
            <a:ext cx="1828800" cy="2115403"/>
          </a:xfrm>
          <a:prstGeom prst="star6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ЗА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6" name="6-конечная звезда 15"/>
          <p:cNvSpPr/>
          <p:nvPr/>
        </p:nvSpPr>
        <p:spPr>
          <a:xfrm>
            <a:off x="5663821" y="1863107"/>
            <a:ext cx="1828800" cy="2115403"/>
          </a:xfrm>
          <a:prstGeom prst="star6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ЗО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2" name="6-конечная звезда 21"/>
          <p:cNvSpPr/>
          <p:nvPr/>
        </p:nvSpPr>
        <p:spPr>
          <a:xfrm>
            <a:off x="7629099" y="1863107"/>
            <a:ext cx="1828800" cy="2115403"/>
          </a:xfrm>
          <a:prstGeom prst="star6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ЗУ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3" name="6-конечная звезда 22"/>
          <p:cNvSpPr/>
          <p:nvPr/>
        </p:nvSpPr>
        <p:spPr>
          <a:xfrm>
            <a:off x="9580728" y="1849459"/>
            <a:ext cx="1828800" cy="2115403"/>
          </a:xfrm>
          <a:prstGeom prst="star6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 smtClean="0">
                <a:solidFill>
                  <a:schemeClr val="tx1"/>
                </a:solidFill>
              </a:rPr>
              <a:t>ЗЫ</a:t>
            </a:r>
            <a:endParaRPr lang="ru-RU" sz="5000" b="1" dirty="0">
              <a:solidFill>
                <a:schemeClr val="tx1"/>
              </a:solidFill>
            </a:endParaRPr>
          </a:p>
        </p:txBody>
      </p:sp>
      <p:sp>
        <p:nvSpPr>
          <p:cNvPr id="24" name="6-конечная звезда 23"/>
          <p:cNvSpPr/>
          <p:nvPr/>
        </p:nvSpPr>
        <p:spPr>
          <a:xfrm>
            <a:off x="4653887" y="3664612"/>
            <a:ext cx="1828800" cy="2115403"/>
          </a:xfrm>
          <a:prstGeom prst="star6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ЗИ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5" name="6-конечная звезда 24"/>
          <p:cNvSpPr/>
          <p:nvPr/>
        </p:nvSpPr>
        <p:spPr>
          <a:xfrm>
            <a:off x="6673756" y="3664612"/>
            <a:ext cx="1828800" cy="2115403"/>
          </a:xfrm>
          <a:prstGeom prst="star6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ЗЕ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7/1625132969_22-phonoteka_org-p-piratskaya-karta-oboi-krasiv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4" y="470581"/>
            <a:ext cx="11233609" cy="58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s://flirtic.com/media/photos/1/3/a/13af496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3" y="3584389"/>
            <a:ext cx="2516486" cy="2516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62392" y="983248"/>
            <a:ext cx="2347653" cy="2211691"/>
            <a:chOff x="1267840" y="814388"/>
            <a:chExt cx="4271962" cy="4024556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267840" y="4051112"/>
              <a:ext cx="4271962" cy="787832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267840" y="4305839"/>
              <a:ext cx="4271962" cy="24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4" idx="2"/>
              <a:endCxn id="4" idx="0"/>
            </p:cNvCxnSpPr>
            <p:nvPr/>
          </p:nvCxnSpPr>
          <p:spPr>
            <a:xfrm>
              <a:off x="1267840" y="4445028"/>
              <a:ext cx="427196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01822" y="814388"/>
              <a:ext cx="14288" cy="323672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сохраненные данные 7"/>
            <p:cNvSpPr/>
            <p:nvPr/>
          </p:nvSpPr>
          <p:spPr>
            <a:xfrm>
              <a:off x="2128398" y="984091"/>
              <a:ext cx="1980736" cy="2514317"/>
            </a:xfrm>
            <a:prstGeom prst="flowChartOnlineStorage">
              <a:avLst/>
            </a:prstGeom>
            <a:solidFill>
              <a:srgbClr val="99C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215337" y="908100"/>
            <a:ext cx="9284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26671" y="179217"/>
            <a:ext cx="4105017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Помогай-ка</a:t>
            </a:r>
            <a:endParaRPr lang="ru-RU" sz="40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4355214" y="1444511"/>
            <a:ext cx="3876474" cy="2914921"/>
          </a:xfrm>
          <a:prstGeom prst="cloudCallout">
            <a:avLst>
              <a:gd name="adj1" fmla="val -49327"/>
              <a:gd name="adj2" fmla="val 43081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Составьте рассказ, используя слова.</a:t>
            </a:r>
            <a:endParaRPr lang="ru-RU" sz="2800" b="1" dirty="0">
              <a:solidFill>
                <a:srgbClr val="003366"/>
              </a:solidFill>
            </a:endParaRPr>
          </a:p>
        </p:txBody>
      </p:sp>
      <p:pic>
        <p:nvPicPr>
          <p:cNvPr id="6154" name="Picture 10" descr="https://www.clipartmax.com/png/full/266-2661606_vector-painted-island-23371719-transprent-png-free-island-vector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47" y="1928037"/>
            <a:ext cx="3444735" cy="25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57960" y="4614045"/>
            <a:ext cx="2155119" cy="739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ВЕТЕР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i.pinimg.com/originals/e3/9b/79/e39b7946fb92cb27271826b1a1f966e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41" y="692457"/>
            <a:ext cx="1731877" cy="2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19022" y="4614045"/>
            <a:ext cx="2583989" cy="739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КОРАБЛЬ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03164" y="4614045"/>
            <a:ext cx="2792461" cy="739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МАТРОСЫ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7840" y="5505540"/>
            <a:ext cx="2155119" cy="739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ВОЛНЫ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902" y="5505540"/>
            <a:ext cx="2722786" cy="739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КАПИТАН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37631" y="5505540"/>
            <a:ext cx="2647874" cy="739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ЗЕМЛЯ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7/1625132969_22-phonoteka_org-p-piratskaya-karta-oboi-krasiv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6" y="480318"/>
            <a:ext cx="11233609" cy="58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s://flirtic.com/media/photos/1/3/a/13af496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92" y="3545261"/>
            <a:ext cx="2516486" cy="2516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62392" y="983248"/>
            <a:ext cx="2347653" cy="2211691"/>
            <a:chOff x="1267840" y="814388"/>
            <a:chExt cx="4271962" cy="4024556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267840" y="4051112"/>
              <a:ext cx="4271962" cy="787832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267840" y="4305839"/>
              <a:ext cx="4271962" cy="24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4" idx="2"/>
              <a:endCxn id="4" idx="0"/>
            </p:cNvCxnSpPr>
            <p:nvPr/>
          </p:nvCxnSpPr>
          <p:spPr>
            <a:xfrm>
              <a:off x="1267840" y="4445028"/>
              <a:ext cx="427196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01822" y="814388"/>
              <a:ext cx="14288" cy="323672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сохраненные данные 7"/>
            <p:cNvSpPr/>
            <p:nvPr/>
          </p:nvSpPr>
          <p:spPr>
            <a:xfrm>
              <a:off x="2128398" y="984091"/>
              <a:ext cx="1980736" cy="2514317"/>
            </a:xfrm>
            <a:prstGeom prst="flowChartOnlineStorage">
              <a:avLst/>
            </a:prstGeom>
            <a:solidFill>
              <a:srgbClr val="99C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215337" y="908100"/>
            <a:ext cx="9284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26671" y="179217"/>
            <a:ext cx="4105017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Молодцы!!!</a:t>
            </a:r>
            <a:endParaRPr lang="ru-RU" sz="40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4150927" y="1146156"/>
            <a:ext cx="3669086" cy="2624185"/>
          </a:xfrm>
          <a:prstGeom prst="cloudCallout">
            <a:avLst>
              <a:gd name="adj1" fmla="val -57379"/>
              <a:gd name="adj2" fmla="val 60236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Поздравляю!</a:t>
            </a:r>
          </a:p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Наше путешествие подошло к концу!</a:t>
            </a:r>
            <a:endParaRPr lang="ru-RU" sz="2800" b="1" dirty="0">
              <a:solidFill>
                <a:srgbClr val="003366"/>
              </a:solidFill>
            </a:endParaRPr>
          </a:p>
        </p:txBody>
      </p:sp>
      <p:pic>
        <p:nvPicPr>
          <p:cNvPr id="6154" name="Picture 10" descr="https://www.clipartmax.com/png/full/266-2661606_vector-painted-island-23371719-transprent-png-free-island-vector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47" y="1928037"/>
            <a:ext cx="3444735" cy="25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лыбающееся лицо 12"/>
          <p:cNvSpPr/>
          <p:nvPr/>
        </p:nvSpPr>
        <p:spPr>
          <a:xfrm>
            <a:off x="4439740" y="4061705"/>
            <a:ext cx="1195754" cy="1111348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5832442" y="4061705"/>
            <a:ext cx="1195754" cy="11113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7225144" y="4061705"/>
            <a:ext cx="1195754" cy="111134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00290" y="5550066"/>
            <a:ext cx="532048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lt1"/>
                </a:solidFill>
              </a:rPr>
              <a:t>Оцени свое настроение</a:t>
            </a:r>
            <a:endParaRPr lang="ru-RU" sz="4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49" y="934135"/>
            <a:ext cx="102536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 слайд </a:t>
            </a:r>
            <a:r>
              <a:rPr lang="ru-RU" dirty="0" smtClean="0">
                <a:hlinkClick r:id="rId3"/>
              </a:rPr>
              <a:t>Карта</a:t>
            </a:r>
            <a:r>
              <a:rPr lang="ru-RU" dirty="0" smtClean="0"/>
              <a:t>, </a:t>
            </a:r>
            <a:r>
              <a:rPr lang="ru-RU" dirty="0" smtClean="0">
                <a:hlinkClick r:id="rId4"/>
              </a:rPr>
              <a:t>Капитан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 слайд </a:t>
            </a:r>
            <a:r>
              <a:rPr lang="ru-RU" dirty="0">
                <a:hlinkClick r:id="rId5"/>
              </a:rPr>
              <a:t>Речная мель</a:t>
            </a:r>
            <a:r>
              <a:rPr lang="ru-RU" dirty="0"/>
              <a:t>, </a:t>
            </a:r>
            <a:r>
              <a:rPr lang="ru-RU" dirty="0" smtClean="0">
                <a:hlinkClick r:id="rId6"/>
              </a:rPr>
              <a:t>налим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3 слайд </a:t>
            </a:r>
            <a:r>
              <a:rPr lang="ru-RU" dirty="0">
                <a:hlinkClick r:id="rId2"/>
              </a:rPr>
              <a:t>наушники и колокольчик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4-5 слайд </a:t>
            </a:r>
            <a:r>
              <a:rPr lang="ru-RU" dirty="0" smtClean="0">
                <a:hlinkClick r:id="rId7"/>
              </a:rPr>
              <a:t>осьминог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9 слайд </a:t>
            </a:r>
            <a:r>
              <a:rPr lang="ru-RU" dirty="0" smtClean="0">
                <a:hlinkClick r:id="rId8"/>
              </a:rPr>
              <a:t>остров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10 слайд </a:t>
            </a:r>
            <a:r>
              <a:rPr lang="ru-RU" dirty="0" smtClean="0">
                <a:hlinkClick r:id="rId9"/>
              </a:rPr>
              <a:t>зебра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11 слайд </a:t>
            </a:r>
            <a:r>
              <a:rPr lang="ru-RU" dirty="0" smtClean="0">
                <a:hlinkClick r:id="rId10"/>
              </a:rPr>
              <a:t>змея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14 слайд </a:t>
            </a:r>
            <a:r>
              <a:rPr lang="ru-RU" dirty="0" smtClean="0">
                <a:hlinkClick r:id="rId11"/>
              </a:rPr>
              <a:t>заяц</a:t>
            </a:r>
            <a:r>
              <a:rPr lang="ru-RU" dirty="0" smtClean="0"/>
              <a:t>, </a:t>
            </a:r>
            <a:r>
              <a:rPr lang="ru-RU" dirty="0" smtClean="0">
                <a:hlinkClick r:id="rId12"/>
              </a:rPr>
              <a:t>собака</a:t>
            </a:r>
            <a:r>
              <a:rPr lang="ru-RU" dirty="0" smtClean="0"/>
              <a:t>, </a:t>
            </a:r>
            <a:r>
              <a:rPr lang="ru-RU" dirty="0" smtClean="0">
                <a:hlinkClick r:id="rId13"/>
              </a:rPr>
              <a:t>лиса</a:t>
            </a:r>
            <a:r>
              <a:rPr lang="ru-RU" dirty="0" smtClean="0"/>
              <a:t>, </a:t>
            </a:r>
            <a:r>
              <a:rPr lang="ru-RU" dirty="0" smtClean="0">
                <a:hlinkClick r:id="rId14"/>
              </a:rPr>
              <a:t>волк</a:t>
            </a:r>
            <a:r>
              <a:rPr lang="ru-RU" dirty="0" smtClean="0"/>
              <a:t>, </a:t>
            </a:r>
            <a:r>
              <a:rPr lang="ru-RU" dirty="0" smtClean="0">
                <a:hlinkClick r:id="rId15"/>
              </a:rPr>
              <a:t>коза</a:t>
            </a:r>
            <a:r>
              <a:rPr lang="ru-RU" dirty="0" smtClean="0"/>
              <a:t>, </a:t>
            </a:r>
            <a:r>
              <a:rPr lang="ru-RU" dirty="0" smtClean="0">
                <a:hlinkClick r:id="rId16"/>
              </a:rPr>
              <a:t>зубр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15 слайд </a:t>
            </a:r>
            <a:r>
              <a:rPr lang="ru-RU" dirty="0" smtClean="0">
                <a:hlinkClick r:id="rId17"/>
              </a:rPr>
              <a:t>звезда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16 слайд </a:t>
            </a:r>
            <a:r>
              <a:rPr lang="ru-RU" dirty="0" smtClean="0">
                <a:hlinkClick r:id="rId18"/>
              </a:rPr>
              <a:t>пират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63306" y="192864"/>
            <a:ext cx="5822547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Используемые источники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311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7074" y="918258"/>
            <a:ext cx="548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lt1"/>
                </a:solidFill>
              </a:rPr>
              <a:t>Разучите скороговорку</a:t>
            </a:r>
            <a:endParaRPr lang="ru-RU" sz="4000" dirty="0">
              <a:solidFill>
                <a:schemeClr val="lt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Готовимся в путешествие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6273" y="2090866"/>
            <a:ext cx="10668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233A80"/>
                </a:solidFill>
                <a:latin typeface="Times New Roman" panose="02020603050405020304" pitchFamily="18" charset="0"/>
              </a:rPr>
              <a:t>На речной </a:t>
            </a:r>
            <a:r>
              <a:rPr lang="ru-RU" sz="4400" b="1" dirty="0" smtClean="0">
                <a:solidFill>
                  <a:srgbClr val="233A80"/>
                </a:solidFill>
                <a:latin typeface="Times New Roman" panose="02020603050405020304" pitchFamily="18" charset="0"/>
              </a:rPr>
              <a:t>мели мы </a:t>
            </a:r>
            <a:r>
              <a:rPr lang="ru-RU" sz="4400" b="1" dirty="0">
                <a:solidFill>
                  <a:srgbClr val="233A80"/>
                </a:solidFill>
                <a:latin typeface="Times New Roman" panose="02020603050405020304" pitchFamily="18" charset="0"/>
              </a:rPr>
              <a:t>на налима </a:t>
            </a:r>
            <a:r>
              <a:rPr lang="ru-RU" sz="4400" b="1" dirty="0" smtClean="0">
                <a:solidFill>
                  <a:srgbClr val="233A80"/>
                </a:solidFill>
                <a:latin typeface="Times New Roman" panose="02020603050405020304" pitchFamily="18" charset="0"/>
              </a:rPr>
              <a:t>набрели.</a:t>
            </a:r>
            <a:endParaRPr lang="ru-RU" sz="4400" b="1" dirty="0"/>
          </a:p>
        </p:txBody>
      </p:sp>
      <p:pic>
        <p:nvPicPr>
          <p:cNvPr id="3074" name="Picture 2" descr="https://psy-files.ru/wp-content/uploads/e/f/b/efb99332959f66c68aad16c8fd6db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35" y="2679824"/>
            <a:ext cx="4464091" cy="33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ybalka-kirov.ru/upload/000/u1/1/1/57379c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03" y="3862360"/>
            <a:ext cx="2993793" cy="15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5490490" y="4055909"/>
            <a:ext cx="1239565" cy="771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57913" y="700089"/>
            <a:ext cx="4814887" cy="4415624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8380110" y="814388"/>
            <a:ext cx="14288" cy="323672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Блок-схема: сохраненные данные 36"/>
          <p:cNvSpPr/>
          <p:nvPr/>
        </p:nvSpPr>
        <p:spPr>
          <a:xfrm>
            <a:off x="7368367" y="984090"/>
            <a:ext cx="1980736" cy="2514317"/>
          </a:xfrm>
          <a:prstGeom prst="flowChartOnlineStorage">
            <a:avLst/>
          </a:prstGeom>
          <a:solidFill>
            <a:srgbClr val="99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6446128" y="4051112"/>
            <a:ext cx="4271962" cy="787832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446128" y="4305839"/>
            <a:ext cx="4271962" cy="24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33" idx="2"/>
            <a:endCxn id="33" idx="0"/>
          </p:cNvCxnSpPr>
          <p:nvPr/>
        </p:nvCxnSpPr>
        <p:spPr>
          <a:xfrm>
            <a:off x="6446128" y="4445028"/>
            <a:ext cx="427196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1024952" y="700089"/>
            <a:ext cx="4743451" cy="4415624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267840" y="4051112"/>
            <a:ext cx="4271962" cy="787832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267840" y="4305839"/>
            <a:ext cx="4271962" cy="244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2"/>
            <a:endCxn id="5" idx="0"/>
          </p:cNvCxnSpPr>
          <p:nvPr/>
        </p:nvCxnSpPr>
        <p:spPr>
          <a:xfrm>
            <a:off x="1267840" y="4445028"/>
            <a:ext cx="427196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201822" y="814388"/>
            <a:ext cx="14288" cy="323672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сохраненные данные 22"/>
          <p:cNvSpPr/>
          <p:nvPr/>
        </p:nvSpPr>
        <p:spPr>
          <a:xfrm>
            <a:off x="2128398" y="984091"/>
            <a:ext cx="1980736" cy="2514317"/>
          </a:xfrm>
          <a:prstGeom prst="flowChartOnlineStorage">
            <a:avLst/>
          </a:prstGeom>
          <a:solidFill>
            <a:srgbClr val="99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3927" y="5252458"/>
            <a:ext cx="928687" cy="728662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7423" y="5281033"/>
            <a:ext cx="928687" cy="728662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0275" y="5281033"/>
            <a:ext cx="928687" cy="728662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43928" y="5281033"/>
            <a:ext cx="928687" cy="728662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97111" y="5304841"/>
            <a:ext cx="928687" cy="728662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84712" y="5304841"/>
            <a:ext cx="928687" cy="728662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68367" y="5281033"/>
            <a:ext cx="928687" cy="728662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933127" y="5252458"/>
            <a:ext cx="928687" cy="728662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</a:t>
            </a:r>
            <a:endParaRPr lang="ru-RU" sz="4000" b="1" dirty="0"/>
          </a:p>
        </p:txBody>
      </p:sp>
      <p:pic>
        <p:nvPicPr>
          <p:cNvPr id="7" name="Picture 4" descr="https://clipart-best.com/img/bell/bell-clip-art-1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14" y="1248610"/>
            <a:ext cx="990097" cy="9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30" y="1248610"/>
            <a:ext cx="1384323" cy="980639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739110" y="147384"/>
            <a:ext cx="6742329" cy="4427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Готовимся в путешествие</a:t>
            </a:r>
            <a:endParaRPr lang="ru-RU" sz="40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40710" y="6125029"/>
            <a:ext cx="6742329" cy="590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Разделите буквы на группы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783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1.48148E-6 L 0.00885 -0.3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1.85185E-6 L -0.00182 -0.31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0.00023 L -0.22747 -0.312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34454 -0.312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3.7037E-7 L 0.24167 -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7037E-7 L 0.22344 -0.320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1.85185E-6 L 0.10364 -0.31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1.48148E-6 L -0.01484 -0.312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5576" y="961373"/>
            <a:ext cx="319831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lt1"/>
                </a:solidFill>
              </a:rPr>
              <a:t>Почитай-ка</a:t>
            </a:r>
            <a:endParaRPr lang="ru-RU" sz="4000" dirty="0">
              <a:solidFill>
                <a:schemeClr val="lt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Готовимся в путешествие</a:t>
            </a:r>
            <a:endParaRPr lang="ru-RU" sz="4000" dirty="0"/>
          </a:p>
        </p:txBody>
      </p:sp>
      <p:sp>
        <p:nvSpPr>
          <p:cNvPr id="13" name="Капля 12"/>
          <p:cNvSpPr/>
          <p:nvPr/>
        </p:nvSpPr>
        <p:spPr>
          <a:xfrm rot="19500847">
            <a:off x="3353683" y="2540842"/>
            <a:ext cx="1634960" cy="1459845"/>
          </a:xfrm>
          <a:prstGeom prst="teardrop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RU" sz="4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https://cdn1.vectorstock.com/i/1000x1000/10/00/octopus-cartoon-purple-design-vector-21721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944250" y="1034240"/>
            <a:ext cx="2138638" cy="1937691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Капля 14"/>
          <p:cNvSpPr/>
          <p:nvPr/>
        </p:nvSpPr>
        <p:spPr>
          <a:xfrm rot="19500847">
            <a:off x="7579298" y="4335035"/>
            <a:ext cx="1779584" cy="1603886"/>
          </a:xfrm>
          <a:prstGeom prst="teardrop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</a:t>
            </a:r>
            <a:endParaRPr lang="ru-RU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Капля 16"/>
          <p:cNvSpPr/>
          <p:nvPr/>
        </p:nvSpPr>
        <p:spPr>
          <a:xfrm rot="19500847">
            <a:off x="6909083" y="2358120"/>
            <a:ext cx="1750341" cy="1624354"/>
          </a:xfrm>
          <a:prstGeom prst="teardrop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RU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Капля 17"/>
          <p:cNvSpPr/>
          <p:nvPr/>
        </p:nvSpPr>
        <p:spPr>
          <a:xfrm rot="19500847">
            <a:off x="8782734" y="2358121"/>
            <a:ext cx="1750341" cy="1624354"/>
          </a:xfrm>
          <a:prstGeom prst="teardrop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</a:t>
            </a:r>
            <a:endParaRPr lang="ru-RU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Капля 18"/>
          <p:cNvSpPr/>
          <p:nvPr/>
        </p:nvSpPr>
        <p:spPr>
          <a:xfrm rot="19500847">
            <a:off x="3644953" y="4342510"/>
            <a:ext cx="1800942" cy="1588938"/>
          </a:xfrm>
          <a:prstGeom prst="teardrop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</a:t>
            </a:r>
            <a:endParaRPr lang="ru-RU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Капля 19"/>
          <p:cNvSpPr/>
          <p:nvPr/>
        </p:nvSpPr>
        <p:spPr>
          <a:xfrm rot="19500847">
            <a:off x="5490173" y="4362953"/>
            <a:ext cx="1859363" cy="1548052"/>
          </a:xfrm>
          <a:prstGeom prst="teardrop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</a:t>
            </a:r>
            <a:endParaRPr lang="ru-RU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Капля 20"/>
          <p:cNvSpPr/>
          <p:nvPr/>
        </p:nvSpPr>
        <p:spPr>
          <a:xfrm rot="19500847">
            <a:off x="5075216" y="2358119"/>
            <a:ext cx="1750341" cy="1624354"/>
          </a:xfrm>
          <a:prstGeom prst="teardrop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</a:t>
            </a:r>
            <a:endParaRPr lang="ru-RU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5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6547" y="997009"/>
            <a:ext cx="319831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 smtClean="0">
                <a:solidFill>
                  <a:schemeClr val="lt1"/>
                </a:solidFill>
              </a:rPr>
              <a:t>Почитай-ка</a:t>
            </a:r>
            <a:endParaRPr lang="ru-RU" sz="4000" dirty="0">
              <a:solidFill>
                <a:schemeClr val="lt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Готовимся в путешествие</a:t>
            </a:r>
            <a:endParaRPr lang="ru-RU" sz="4000" dirty="0"/>
          </a:p>
        </p:txBody>
      </p:sp>
      <p:pic>
        <p:nvPicPr>
          <p:cNvPr id="5122" name="Picture 2" descr="https://cdn1.vectorstock.com/i/1000x1000/10/00/octopus-cartoon-purple-design-vector-21721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944250" y="1034240"/>
            <a:ext cx="2138638" cy="1937691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19275" y="2456461"/>
            <a:ext cx="64475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Рома в первом классе.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Ему купили лото.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 составил слова.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4250" y="1661215"/>
            <a:ext cx="1795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Лото.</a:t>
            </a:r>
          </a:p>
        </p:txBody>
      </p:sp>
    </p:spTree>
    <p:extLst>
      <p:ext uri="{BB962C8B-B14F-4D97-AF65-F5344CB8AC3E}">
        <p14:creationId xmlns:p14="http://schemas.microsoft.com/office/powerpoint/2010/main" val="41063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8262" y="1498402"/>
            <a:ext cx="319831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>
                <a:solidFill>
                  <a:schemeClr val="lt1"/>
                </a:solidFill>
              </a:rPr>
              <a:t>Отгадай слова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63334" y="2671762"/>
            <a:ext cx="1332484" cy="685800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СА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24395" y="2671762"/>
            <a:ext cx="1314447" cy="685800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МЫ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67419" y="2671762"/>
            <a:ext cx="1314528" cy="685800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24394" y="3414714"/>
            <a:ext cx="1314447" cy="685800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ЛО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67500" y="3414714"/>
            <a:ext cx="1314447" cy="685800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ПА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0983" y="3429003"/>
            <a:ext cx="1314447" cy="685800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ТА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63334" y="3429004"/>
            <a:ext cx="1314528" cy="685800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СИ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0983" y="2671762"/>
            <a:ext cx="1314528" cy="685800"/>
          </a:xfrm>
          <a:prstGeom prst="roundRect">
            <a:avLst/>
          </a:prstGeom>
          <a:solidFill>
            <a:srgbClr val="0070C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ДА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53355" y="4977484"/>
            <a:ext cx="7521611" cy="92333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Составьте к словам схемы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Готовимся в путешествие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111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132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7/1625132969_22-phonoteka_org-p-piratskaya-karta-oboi-krasivo-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8" y="475116"/>
            <a:ext cx="11327319" cy="592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s://flirtic.com/media/photos/1/3/a/13af4962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6" y="3751793"/>
            <a:ext cx="2516486" cy="2516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909188" y="1739226"/>
            <a:ext cx="2008582" cy="2012567"/>
            <a:chOff x="1267840" y="814388"/>
            <a:chExt cx="4271962" cy="4024556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267840" y="4051112"/>
              <a:ext cx="4271962" cy="787832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267840" y="4305839"/>
              <a:ext cx="4271962" cy="24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4" idx="2"/>
              <a:endCxn id="4" idx="0"/>
            </p:cNvCxnSpPr>
            <p:nvPr/>
          </p:nvCxnSpPr>
          <p:spPr>
            <a:xfrm>
              <a:off x="1267840" y="4445028"/>
              <a:ext cx="427196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01822" y="814388"/>
              <a:ext cx="14288" cy="323672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сохраненные данные 7"/>
            <p:cNvSpPr/>
            <p:nvPr/>
          </p:nvSpPr>
          <p:spPr>
            <a:xfrm>
              <a:off x="2128398" y="984091"/>
              <a:ext cx="1980736" cy="2514317"/>
            </a:xfrm>
            <a:prstGeom prst="flowChartOnlineStorage">
              <a:avLst/>
            </a:prstGeom>
            <a:solidFill>
              <a:srgbClr val="99C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Делаем зарядку!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70306" y="923316"/>
            <a:ext cx="68875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Рано утром моряки делают зарядку, </a:t>
            </a:r>
            <a:endParaRPr lang="ru-RU" sz="2400" b="1" dirty="0">
              <a:solidFill>
                <a:srgbClr val="000000"/>
              </a:solidFill>
              <a:latin typeface="Open Sans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Делают зарядку только по порядку </a:t>
            </a:r>
            <a:endParaRPr lang="ru-RU" sz="2400" b="1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Опускают </a:t>
            </a:r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якорь в воду </a:t>
            </a:r>
            <a:endParaRPr lang="ru-RU" sz="2400" b="1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Стоп </a:t>
            </a:r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машина, нету хода </a:t>
            </a:r>
            <a:endParaRPr lang="ru-RU" sz="2400" b="1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Моют </a:t>
            </a:r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палубу с утра, </a:t>
            </a:r>
            <a:endParaRPr lang="ru-RU" sz="2400" b="1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Проверяют </a:t>
            </a:r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сети </a:t>
            </a:r>
            <a:endParaRPr lang="ru-RU" sz="2400" b="1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Порыбачить </a:t>
            </a:r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нам пора - мы займёмся этим </a:t>
            </a:r>
            <a:endParaRPr lang="ru-RU" sz="2400" b="1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Трюмы </a:t>
            </a:r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рыбою полны, </a:t>
            </a:r>
            <a:endParaRPr lang="ru-RU" sz="2400" b="1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Мы </a:t>
            </a:r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ужасно голодны! </a:t>
            </a:r>
            <a:endParaRPr lang="ru-RU" sz="2400" b="1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Пообедаем </a:t>
            </a:r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и в </a:t>
            </a:r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путь</a:t>
            </a:r>
            <a:endParaRPr lang="ru-RU" sz="2400" b="1" dirty="0">
              <a:solidFill>
                <a:srgbClr val="000000"/>
              </a:solidFill>
              <a:latin typeface="Open Sans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Паруса пора надуть </a:t>
            </a:r>
            <a:endParaRPr lang="ru-RU" sz="2400" b="1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Якорь </a:t>
            </a:r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поднят, море ждёт </a:t>
            </a:r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–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, serif"/>
              </a:rPr>
              <a:t>Кто </a:t>
            </a:r>
            <a:r>
              <a:rPr lang="ru-RU" sz="2400" b="1" dirty="0">
                <a:solidFill>
                  <a:srgbClr val="000000"/>
                </a:solidFill>
                <a:latin typeface="Times New Roman, serif"/>
              </a:rPr>
              <a:t>так сможет - шаг вперёд! </a:t>
            </a:r>
            <a:endParaRPr lang="ru-RU" sz="24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704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7/1625132969_22-phonoteka_org-p-piratskaya-karta-oboi-krasiv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8" y="475116"/>
            <a:ext cx="11327319" cy="592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s://flirtic.com/media/photos/1/3/a/13af496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6" y="3437958"/>
            <a:ext cx="2516486" cy="2516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272297" y="1540102"/>
            <a:ext cx="4271962" cy="4024556"/>
            <a:chOff x="1267840" y="814388"/>
            <a:chExt cx="4271962" cy="4024556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267840" y="4051112"/>
              <a:ext cx="4271962" cy="787832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267840" y="4305839"/>
              <a:ext cx="4271962" cy="24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4" idx="2"/>
              <a:endCxn id="4" idx="0"/>
            </p:cNvCxnSpPr>
            <p:nvPr/>
          </p:nvCxnSpPr>
          <p:spPr>
            <a:xfrm>
              <a:off x="1267840" y="4445028"/>
              <a:ext cx="427196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01822" y="814388"/>
              <a:ext cx="14288" cy="323672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сохраненные данные 7"/>
            <p:cNvSpPr/>
            <p:nvPr/>
          </p:nvSpPr>
          <p:spPr>
            <a:xfrm>
              <a:off x="2128398" y="984091"/>
              <a:ext cx="1980736" cy="2514317"/>
            </a:xfrm>
            <a:prstGeom prst="flowChartOnlineStorage">
              <a:avLst/>
            </a:prstGeom>
            <a:solidFill>
              <a:srgbClr val="99C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774409" y="2182133"/>
            <a:ext cx="6976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Отправляемся в путешествие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802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7/1625132969_22-phonoteka_org-p-piratskaya-karta-oboi-krasiv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4" y="470581"/>
            <a:ext cx="11233609" cy="58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s://flirtic.com/media/photos/1/3/a/13af496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38" y="3830757"/>
            <a:ext cx="2516486" cy="25164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662392" y="983248"/>
            <a:ext cx="2347653" cy="2211691"/>
            <a:chOff x="1267840" y="814388"/>
            <a:chExt cx="4271962" cy="4024556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1267840" y="4051112"/>
              <a:ext cx="4271962" cy="787832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267840" y="4305839"/>
              <a:ext cx="4271962" cy="244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4" idx="2"/>
              <a:endCxn id="4" idx="0"/>
            </p:cNvCxnSpPr>
            <p:nvPr/>
          </p:nvCxnSpPr>
          <p:spPr>
            <a:xfrm>
              <a:off x="1267840" y="4445028"/>
              <a:ext cx="4271962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01822" y="814388"/>
              <a:ext cx="14288" cy="323672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сохраненные данные 7"/>
            <p:cNvSpPr/>
            <p:nvPr/>
          </p:nvSpPr>
          <p:spPr>
            <a:xfrm>
              <a:off x="2128398" y="984091"/>
              <a:ext cx="1980736" cy="2514317"/>
            </a:xfrm>
            <a:prstGeom prst="flowChartOnlineStorage">
              <a:avLst/>
            </a:prstGeom>
            <a:solidFill>
              <a:srgbClr val="99CC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330753" y="908100"/>
            <a:ext cx="6976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39110" y="147384"/>
            <a:ext cx="6742329" cy="592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Отгадай-ка</a:t>
            </a:r>
            <a:endParaRPr lang="ru-RU" sz="40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3889829" y="2293257"/>
            <a:ext cx="2430208" cy="1698172"/>
          </a:xfrm>
          <a:prstGeom prst="cloudCallo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</a:rPr>
              <a:t>Кто живет на острове?</a:t>
            </a:r>
            <a:endParaRPr lang="ru-RU" sz="2400" b="1" dirty="0">
              <a:solidFill>
                <a:srgbClr val="003366"/>
              </a:solidFill>
            </a:endParaRPr>
          </a:p>
        </p:txBody>
      </p:sp>
      <p:pic>
        <p:nvPicPr>
          <p:cNvPr id="6154" name="Picture 10" descr="https://www.clipartmax.com/png/full/266-2661606_vector-painted-island-23371719-transprent-png-free-island-vector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33" y="1457625"/>
            <a:ext cx="5305589" cy="39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3488</TotalTime>
  <Words>483</Words>
  <Application>Microsoft Office PowerPoint</Application>
  <PresentationFormat>Широкоэкранный</PresentationFormat>
  <Paragraphs>128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Open Sans</vt:lpstr>
      <vt:lpstr>Times New Roman</vt:lpstr>
      <vt:lpstr>Times New Roman, serif</vt:lpstr>
      <vt:lpstr>Натуральные материалы</vt:lpstr>
      <vt:lpstr>Презентация  к уроку по учебному предмету  «Обучение грамоте» в 1-ом классе на тему  «Звуки [з],[з ,]. Буква З, 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g-dn</dc:creator>
  <cp:lastModifiedBy>g-dn</cp:lastModifiedBy>
  <cp:revision>41</cp:revision>
  <dcterms:created xsi:type="dcterms:W3CDTF">2021-11-02T06:03:23Z</dcterms:created>
  <dcterms:modified xsi:type="dcterms:W3CDTF">2021-11-07T11:32:42Z</dcterms:modified>
</cp:coreProperties>
</file>