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24"/>
  </p:notesMasterIdLst>
  <p:sldIdLst>
    <p:sldId id="256" r:id="rId4"/>
    <p:sldId id="270" r:id="rId5"/>
    <p:sldId id="257" r:id="rId6"/>
    <p:sldId id="258" r:id="rId7"/>
    <p:sldId id="271" r:id="rId8"/>
    <p:sldId id="259" r:id="rId9"/>
    <p:sldId id="260" r:id="rId10"/>
    <p:sldId id="275" r:id="rId11"/>
    <p:sldId id="264" r:id="rId12"/>
    <p:sldId id="265" r:id="rId13"/>
    <p:sldId id="266" r:id="rId14"/>
    <p:sldId id="267" r:id="rId15"/>
    <p:sldId id="272" r:id="rId16"/>
    <p:sldId id="268" r:id="rId17"/>
    <p:sldId id="277" r:id="rId18"/>
    <p:sldId id="276" r:id="rId19"/>
    <p:sldId id="273" r:id="rId20"/>
    <p:sldId id="261" r:id="rId21"/>
    <p:sldId id="274" r:id="rId22"/>
    <p:sldId id="269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35BE8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86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FD0CA1-48F7-4341-9339-78C612E6600F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82AE71-C60A-4EDE-9B1D-0F544991BF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364768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6898345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240738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0401979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385205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416072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035104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900713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04810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291445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259137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9216093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444752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172643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9159854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232633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7466379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9696440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117328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412427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540839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9267429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142421414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5263463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418123158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4245318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4359204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20613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878614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12.04.2021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19393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643182"/>
            <a:ext cx="8001056" cy="178595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i="1" spc="50" dirty="0" err="1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Лоц</a:t>
            </a:r>
            <a:r>
              <a:rPr lang="ru-RU" sz="4000" b="1" i="1" spc="50" dirty="0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 Ирина Владимировна</a:t>
            </a:r>
            <a:br>
              <a:rPr lang="ru-RU" sz="4000" b="1" i="1" spc="50" dirty="0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</a:br>
            <a:r>
              <a:rPr lang="ru-RU" sz="4000" b="1" i="1" spc="50" dirty="0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учитель начальных классов  МБОУ  «</a:t>
            </a:r>
            <a:r>
              <a:rPr lang="ru-RU" sz="4000" b="1" i="1" spc="50" dirty="0" err="1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Сохновская</a:t>
            </a:r>
            <a:r>
              <a:rPr lang="ru-RU" sz="4000" b="1" i="1" spc="50" dirty="0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 СОШ»</a:t>
            </a:r>
            <a:br>
              <a:rPr lang="ru-RU" sz="4000" b="1" i="1" spc="50" dirty="0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</a:br>
            <a:r>
              <a:rPr lang="ru-RU" sz="4000" b="1" i="1" spc="50" dirty="0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«Презентация к уроку по учебному предмету «Литературное чтение» во 2 классе на тему «Бытовая сказка»</a:t>
            </a:r>
            <a:endParaRPr lang="ru-RU" sz="4000" b="1" i="1" spc="50" dirty="0">
              <a:ln w="11430"/>
              <a:solidFill>
                <a:srgbClr val="0000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82892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www.multfilmy.org/_nw/4/29618518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7" y="1785926"/>
            <a:ext cx="6858049" cy="4500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86808" cy="157163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Сестрица </a:t>
            </a:r>
            <a:r>
              <a:rPr lang="ru-RU" b="1" dirty="0" err="1" smtClean="0">
                <a:solidFill>
                  <a:srgbClr val="7030A0"/>
                </a:solidFill>
              </a:rPr>
              <a:t>Алёнушка</a:t>
            </a:r>
            <a:r>
              <a:rPr lang="ru-RU" b="1" dirty="0" smtClean="0">
                <a:solidFill>
                  <a:srgbClr val="7030A0"/>
                </a:solidFill>
              </a:rPr>
              <a:t> и братец Иванушка.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44416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File0734"/>
          <p:cNvPicPr>
            <a:picLocks noChangeAspect="1" noChangeArrowheads="1"/>
          </p:cNvPicPr>
          <p:nvPr/>
        </p:nvPicPr>
        <p:blipFill>
          <a:blip r:embed="rId2"/>
          <a:srcRect l="13031" t="12968" r="10629" b="23575"/>
          <a:stretch>
            <a:fillRect/>
          </a:stretch>
        </p:blipFill>
        <p:spPr>
          <a:xfrm>
            <a:off x="1357290" y="1071546"/>
            <a:ext cx="6521533" cy="5500702"/>
          </a:xfrm>
          <a:prstGeom prst="rect">
            <a:avLst/>
          </a:prstGeom>
          <a:ln/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Лиса и журавль.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44416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www.culture.ru/storage/images/ffb98309374bc2e42099af467f353b0a/dfe527f574412612ee552fcfcb968bec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285860"/>
            <a:ext cx="7143800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По щучьему велению.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44416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938176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-285776"/>
            <a:ext cx="9525000" cy="736282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14356"/>
            <a:ext cx="8115328" cy="868346"/>
          </a:xfrm>
        </p:spPr>
        <p:txBody>
          <a:bodyPr>
            <a:normAutofit fontScale="90000"/>
          </a:bodyPr>
          <a:lstStyle/>
          <a:p>
            <a:r>
              <a:rPr lang="ru-RU" sz="6700" b="1" i="1" cap="all" dirty="0" smtClean="0">
                <a:ln/>
                <a:gradFill flip="none" rotWithShape="1">
                  <a:gsLst>
                    <a:gs pos="0">
                      <a:schemeClr val="tx2">
                        <a:lumMod val="60000"/>
                        <a:lumOff val="40000"/>
                      </a:schemeClr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  <a:tileRect/>
                </a:gra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atangChe" panose="02030609000101010101" pitchFamily="49" charset="-127"/>
                <a:ea typeface="BatangChe" panose="02030609000101010101" pitchFamily="49" charset="-127"/>
              </a:rPr>
              <a:t>Сказка</a:t>
            </a:r>
            <a:r>
              <a:rPr lang="ru-RU" b="1" cap="all" dirty="0" smtClean="0">
                <a:ln/>
                <a:gradFill flip="none" rotWithShape="1">
                  <a:gsLst>
                    <a:gs pos="0">
                      <a:schemeClr val="tx2">
                        <a:lumMod val="60000"/>
                        <a:lumOff val="40000"/>
                      </a:schemeClr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  <a:tileRect/>
                </a:gra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/>
            </a:r>
            <a:br>
              <a:rPr lang="ru-RU" b="1" cap="all" dirty="0" smtClean="0">
                <a:ln/>
                <a:gradFill flip="none" rotWithShape="1">
                  <a:gsLst>
                    <a:gs pos="0">
                      <a:schemeClr val="tx2">
                        <a:lumMod val="60000"/>
                        <a:lumOff val="40000"/>
                      </a:schemeClr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  <a:tileRect/>
                </a:gra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endParaRPr lang="ru-RU" dirty="0"/>
          </a:p>
        </p:txBody>
      </p:sp>
      <p:sp>
        <p:nvSpPr>
          <p:cNvPr id="6" name="Стрелка вниз 5"/>
          <p:cNvSpPr/>
          <p:nvPr/>
        </p:nvSpPr>
        <p:spPr>
          <a:xfrm rot="2456852">
            <a:off x="1894439" y="1084374"/>
            <a:ext cx="589684" cy="1474544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 rot="19599435">
            <a:off x="6437907" y="1131258"/>
            <a:ext cx="663724" cy="1490816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4143372" y="1500174"/>
            <a:ext cx="642942" cy="1785950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0" y="2571744"/>
            <a:ext cx="371474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i="1" cap="none" spc="50" dirty="0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Волшебная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86050" y="3500438"/>
            <a:ext cx="371474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i="1" cap="none" spc="50" dirty="0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Про животных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643570" y="2500306"/>
            <a:ext cx="371474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i="1" spc="50" dirty="0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Бытовая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3" name="Picture 5" descr="938176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0500" y="-252413"/>
            <a:ext cx="9525000" cy="7362826"/>
          </a:xfrm>
          <a:prstGeom prst="rect">
            <a:avLst/>
          </a:prstGeom>
          <a:noFill/>
        </p:spPr>
      </p:pic>
      <p:pic>
        <p:nvPicPr>
          <p:cNvPr id="5" name="Рисунок 4" descr="https://ds04.infourok.ru/uploads/ex/0128/000b99e7-3dbc3a26/img5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1714488"/>
            <a:ext cx="5940425" cy="4455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85723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i="1" cap="none" spc="50" dirty="0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Русская народная сказка «Мужик и медведь»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932"/>
            <a:ext cx="9144000" cy="6870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302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3" name="Picture 5" descr="938176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0500" y="-252413"/>
            <a:ext cx="9525000" cy="7362826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i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Характеристика героев</a:t>
            </a:r>
            <a:endParaRPr lang="ru-RU" sz="5400" i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4400" i="1" u="sng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Мужик</a:t>
            </a:r>
            <a:endParaRPr lang="ru-RU" sz="4400" i="1" u="sng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4400" i="1" u="sng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Медведь</a:t>
            </a:r>
            <a:endParaRPr lang="ru-RU" sz="4400" i="1" u="sng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2571744"/>
            <a:ext cx="371474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i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Смелый</a:t>
            </a:r>
          </a:p>
          <a:p>
            <a:pPr algn="ctr"/>
            <a:r>
              <a:rPr lang="ru-RU" sz="4000" b="1" i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Хитрый</a:t>
            </a:r>
          </a:p>
          <a:p>
            <a:pPr algn="ctr"/>
            <a:r>
              <a:rPr lang="ru-RU" sz="4000" b="1" i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Работящий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14810" y="2500306"/>
            <a:ext cx="371474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i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Сильный</a:t>
            </a:r>
          </a:p>
          <a:p>
            <a:pPr algn="ctr"/>
            <a:r>
              <a:rPr lang="ru-RU" sz="4000" b="1" i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Сердитый</a:t>
            </a:r>
          </a:p>
          <a:p>
            <a:pPr algn="ctr"/>
            <a:r>
              <a:rPr lang="ru-RU" sz="4000" b="1" i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Жадный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44462"/>
            <a:ext cx="8280920" cy="1340321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Bookman Old Style" panose="02050604050505020204" pitchFamily="18" charset="0"/>
              </a:rPr>
              <a:t>Таблица «</a:t>
            </a:r>
            <a:r>
              <a:rPr lang="ru-RU" b="1" i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Bookman Old Style" panose="02050604050505020204" pitchFamily="18" charset="0"/>
              </a:rPr>
              <a:t>т</a:t>
            </a:r>
            <a:r>
              <a:rPr lang="ru-RU" b="1" i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Bookman Old Style" panose="02050604050505020204" pitchFamily="18" charset="0"/>
              </a:rPr>
              <a:t>олстых»и</a:t>
            </a:r>
            <a:r>
              <a:rPr lang="ru-RU" b="1" i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Bookman Old Style" panose="02050604050505020204" pitchFamily="18" charset="0"/>
              </a:rPr>
              <a:t> «тонких» вопросов</a:t>
            </a:r>
            <a:endParaRPr lang="ru-RU" b="1" i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26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Дайте три объяснения, почему…?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6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Объясните, почему…?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6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Почему Вы думаете…?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6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Почему Вы считаете…?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6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чем различие…?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6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Предложите, что будет, если…?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6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Что, если…?</a:t>
            </a:r>
            <a:endParaRPr lang="ru-RU" sz="2600" b="1" spc="50" dirty="0">
              <a:ln w="11430">
                <a:solidFill>
                  <a:schemeClr val="tx1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Кто…?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Что…?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Когда…?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Может…?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Будет…?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Мог ли…?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Как звать…?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Согласны ли Вы…?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spc="50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Верно ли…?</a:t>
            </a:r>
            <a:endParaRPr lang="ru-RU" b="1" spc="50" dirty="0">
              <a:ln w="11430">
                <a:solidFill>
                  <a:schemeClr val="tx1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55388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Bookman Old Style" panose="02050604050505020204" pitchFamily="18" charset="0"/>
              </a:rPr>
              <a:t>Самостоятельная работа с самопроверкой</a:t>
            </a:r>
            <a:endParaRPr lang="ru-RU" b="1" i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822959" y="1845734"/>
            <a:ext cx="7821007" cy="4023360"/>
          </a:xfrm>
        </p:spPr>
        <p:txBody>
          <a:bodyPr/>
          <a:lstStyle/>
          <a:p>
            <a:r>
              <a:rPr lang="ru-RU" dirty="0" smtClean="0"/>
              <a:t>Распределите данные сказки по группам:</a:t>
            </a:r>
          </a:p>
          <a:p>
            <a:r>
              <a:rPr lang="ru-RU" sz="2300" b="1" dirty="0" smtClean="0">
                <a:latin typeface="Monotype Corsiva" pitchFamily="66" charset="0"/>
              </a:rPr>
              <a:t>«Лиса и журавль        «Царевна-лягушка»       «Сказка о царе </a:t>
            </a:r>
            <a:r>
              <a:rPr lang="ru-RU" sz="2300" b="1" dirty="0" err="1" smtClean="0">
                <a:latin typeface="Monotype Corsiva" pitchFamily="66" charset="0"/>
              </a:rPr>
              <a:t>Салтане</a:t>
            </a:r>
            <a:r>
              <a:rPr lang="ru-RU" sz="2300" b="1" dirty="0" smtClean="0">
                <a:latin typeface="Monotype Corsiva" pitchFamily="66" charset="0"/>
              </a:rPr>
              <a:t>» </a:t>
            </a:r>
          </a:p>
          <a:p>
            <a:r>
              <a:rPr lang="ru-RU" sz="2300" b="1" dirty="0" smtClean="0">
                <a:latin typeface="Monotype Corsiva" pitchFamily="66" charset="0"/>
              </a:rPr>
              <a:t>«Каша из топора»       «Кот, петух и лиса»        «Мужик и медведь» </a:t>
            </a:r>
            <a:endParaRPr lang="ru-RU" sz="2300" dirty="0" smtClean="0">
              <a:latin typeface="Monotype Corsiva" pitchFamily="66" charset="0"/>
            </a:endParaRPr>
          </a:p>
          <a:p>
            <a:r>
              <a:rPr lang="ru-RU" sz="2300" b="1" dirty="0" smtClean="0">
                <a:latin typeface="Monotype Corsiva" pitchFamily="66" charset="0"/>
              </a:rPr>
              <a:t>«Гуси-лебеди» </a:t>
            </a:r>
            <a:endParaRPr lang="ru-RU" sz="2300" dirty="0" smtClean="0">
              <a:latin typeface="Monotype Corsiva" pitchFamily="66" charset="0"/>
            </a:endParaRPr>
          </a:p>
          <a:p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785786" y="4000504"/>
          <a:ext cx="7643866" cy="2643206"/>
        </p:xfrm>
        <a:graphic>
          <a:graphicData uri="http://schemas.openxmlformats.org/drawingml/2006/table">
            <a:tbl>
              <a:tblPr/>
              <a:tblGrid>
                <a:gridCol w="2547689"/>
                <a:gridCol w="2547689"/>
                <a:gridCol w="2548488"/>
              </a:tblGrid>
              <a:tr h="3013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Волшебная сказка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Бытовая сказка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Сказки о животных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01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01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01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01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13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755388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6" y="0"/>
            <a:ext cx="9126584" cy="685274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1176101">
            <a:off x="703806" y="4758659"/>
            <a:ext cx="7772400" cy="1470025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b="1" i="1" spc="50" dirty="0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Русская народная сказка «Мужик и медведь»</a:t>
            </a:r>
            <a:endParaRPr lang="ru-RU" sz="6000" b="1" i="1" spc="50" dirty="0">
              <a:ln w="11430"/>
              <a:solidFill>
                <a:srgbClr val="0000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82892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ds04.infourok.ru/uploads/ex/0c0b/00053c2a-38c332cf/img2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736158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1" y="-21668"/>
            <a:ext cx="9144000" cy="68796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1383978">
            <a:off x="1090543" y="2804965"/>
            <a:ext cx="7772400" cy="4032448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i="1" spc="50" dirty="0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«Все сумели мы собраться,</a:t>
            </a:r>
            <a:br>
              <a:rPr lang="ru-RU" sz="5400" b="1" i="1" spc="50" dirty="0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</a:br>
            <a:r>
              <a:rPr lang="ru-RU" sz="5400" b="1" i="1" spc="50" dirty="0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За работу дружно взяться,</a:t>
            </a:r>
            <a:br>
              <a:rPr lang="ru-RU" sz="5400" b="1" i="1" spc="50" dirty="0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</a:br>
            <a:r>
              <a:rPr lang="ru-RU" sz="5400" b="1" i="1" spc="50" dirty="0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Будем думать, рассуждать,</a:t>
            </a:r>
            <a:br>
              <a:rPr lang="ru-RU" sz="5400" b="1" i="1" spc="50" dirty="0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</a:br>
            <a:r>
              <a:rPr lang="ru-RU" sz="5400" b="1" i="1" spc="50" dirty="0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Можем  мы урок начать!»</a:t>
            </a:r>
            <a:endParaRPr lang="ru-RU" sz="5400" b="1" i="1" spc="50" dirty="0">
              <a:ln w="11430"/>
              <a:solidFill>
                <a:srgbClr val="0000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62855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38393">
            <a:off x="1421762" y="1430890"/>
            <a:ext cx="5616624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16632"/>
            <a:ext cx="7859572" cy="2016224"/>
          </a:xfrm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6000" b="1" i="1" cap="all" dirty="0" smtClean="0">
                <a:ln/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Monotype Corsiva" panose="03010101010201010101" pitchFamily="66" charset="0"/>
              </a:rPr>
              <a:t>Микрофон настроения</a:t>
            </a:r>
            <a:endParaRPr lang="ru-RU" sz="6000" b="1" i="1" cap="all" dirty="0">
              <a:ln/>
              <a:gradFill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5400000" scaled="0"/>
              </a:gra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44416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500042"/>
            <a:ext cx="8143932" cy="1357322"/>
          </a:xfrm>
        </p:spPr>
        <p:txBody>
          <a:bodyPr>
            <a:noAutofit/>
          </a:bodyPr>
          <a:lstStyle/>
          <a:p>
            <a:r>
              <a:rPr lang="ru-RU" sz="6000" b="1" i="1" cap="all" dirty="0" smtClean="0">
                <a:ln/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Monotype Corsiva" panose="03010101010201010101" pitchFamily="66" charset="0"/>
              </a:rPr>
              <a:t>Выставка книг</a:t>
            </a:r>
            <a:endParaRPr lang="ru-RU" sz="6000" dirty="0"/>
          </a:p>
        </p:txBody>
      </p:sp>
      <p:pic>
        <p:nvPicPr>
          <p:cNvPr id="5" name="Рисунок 4" descr="https://cache3.youla.io/files/images/780_780/5c/b2/5cb20271f23502281a7b5767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500174"/>
            <a:ext cx="2285984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lenta.gcdn.co/globalassets/1/-/49/14/46/270172.png?preset=fulllossywhite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3286124"/>
            <a:ext cx="2135189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calc.novodarki.ru/images/PRAkqqLJ0srclzmizh_53HvraB326J3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1214422"/>
            <a:ext cx="271464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alifba.ru/storage/img/products/882/cover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3857628"/>
            <a:ext cx="2214578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980" y="0"/>
            <a:ext cx="849694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83768" y="116632"/>
            <a:ext cx="489654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i="1" cap="all" spc="0" dirty="0" smtClean="0">
                <a:ln/>
                <a:gradFill flip="none" rotWithShape="1">
                  <a:gsLst>
                    <a:gs pos="0">
                      <a:schemeClr val="tx2">
                        <a:lumMod val="60000"/>
                        <a:lumOff val="40000"/>
                      </a:schemeClr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  <a:tileRect/>
                </a:gra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atangChe" panose="02030609000101010101" pitchFamily="49" charset="-127"/>
                <a:ea typeface="BatangChe" panose="02030609000101010101" pitchFamily="49" charset="-127"/>
              </a:rPr>
              <a:t>Сказка-</a:t>
            </a:r>
            <a:endParaRPr lang="ru-RU" sz="5400" b="1" cap="all" spc="0" dirty="0">
              <a:ln/>
              <a:gradFill flip="none" rotWithShape="1">
                <a:gsLst>
                  <a:gs pos="0">
                    <a:schemeClr val="tx2">
                      <a:lumMod val="60000"/>
                      <a:lumOff val="40000"/>
                    </a:schemeClr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1"/>
                <a:tileRect/>
              </a:gra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113764" y="3444668"/>
            <a:ext cx="9252828" cy="29819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600" b="1" i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ookman Old Style" panose="02050604050505020204" pitchFamily="18" charset="0"/>
                <a:ea typeface="BatangChe" panose="02030609000101010101" pitchFamily="49" charset="-127"/>
              </a:rPr>
              <a:t>Вымышленная история,</a:t>
            </a:r>
          </a:p>
          <a:p>
            <a:pPr algn="ctr"/>
            <a:r>
              <a:rPr lang="ru-RU" sz="4600" b="1" i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ookman Old Style" panose="02050604050505020204" pitchFamily="18" charset="0"/>
                <a:ea typeface="BatangChe" panose="02030609000101010101" pitchFamily="49" charset="-127"/>
              </a:rPr>
              <a:t>выдумка,</a:t>
            </a:r>
          </a:p>
          <a:p>
            <a:pPr algn="ctr"/>
            <a:r>
              <a:rPr lang="ru-RU" sz="4600" b="1" i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ookman Old Style" panose="02050604050505020204" pitchFamily="18" charset="0"/>
                <a:ea typeface="BatangChe" panose="02030609000101010101" pitchFamily="49" charset="-127"/>
              </a:rPr>
              <a:t>добро всегда побеждает зло.</a:t>
            </a:r>
            <a:endParaRPr lang="ru-RU" sz="4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1682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938176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0500" y="-252413"/>
            <a:ext cx="9525000" cy="7362826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797" y="1471394"/>
            <a:ext cx="4303217" cy="325733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5622" y="2604490"/>
            <a:ext cx="4916162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83768" y="116632"/>
            <a:ext cx="489654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i="1" cap="all" spc="0" dirty="0" smtClean="0">
                <a:ln/>
                <a:gradFill flip="none" rotWithShape="1">
                  <a:gsLst>
                    <a:gs pos="0">
                      <a:schemeClr val="tx2">
                        <a:lumMod val="60000"/>
                        <a:lumOff val="40000"/>
                      </a:schemeClr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  <a:tileRect/>
                </a:gra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atangChe" panose="02030609000101010101" pitchFamily="49" charset="-127"/>
                <a:ea typeface="BatangChe" panose="02030609000101010101" pitchFamily="49" charset="-127"/>
              </a:rPr>
              <a:t>Сказка-</a:t>
            </a:r>
            <a:endParaRPr lang="ru-RU" sz="5400" b="1" cap="all" spc="0" dirty="0">
              <a:ln/>
              <a:gradFill flip="none" rotWithShape="1">
                <a:gsLst>
                  <a:gs pos="0">
                    <a:schemeClr val="tx2">
                      <a:lumMod val="60000"/>
                      <a:lumOff val="40000"/>
                    </a:schemeClr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1"/>
                <a:tileRect/>
              </a:gra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20761692">
            <a:off x="-67677" y="5001476"/>
            <a:ext cx="4176464" cy="80021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600" b="1" i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ookman Old Style" panose="02050604050505020204" pitchFamily="18" charset="0"/>
                <a:ea typeface="BatangChe" panose="02030609000101010101" pitchFamily="49" charset="-127"/>
              </a:rPr>
              <a:t>Авторская</a:t>
            </a:r>
            <a:endParaRPr lang="ru-RU" sz="4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 rot="869155">
            <a:off x="5338574" y="1528978"/>
            <a:ext cx="3371436" cy="80021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6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ookman Old Style" panose="02050604050505020204" pitchFamily="18" charset="0"/>
              </a:rPr>
              <a:t>Народная</a:t>
            </a:r>
            <a:endParaRPr lang="ru-RU" sz="4600" b="1" i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20708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2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938176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0500" y="-252413"/>
            <a:ext cx="9525000" cy="736282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785918" y="1571612"/>
            <a:ext cx="592935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ookman Old Style" panose="02050604050505020204" pitchFamily="18" charset="0"/>
              </a:rPr>
              <a:t>Назовем сказки.</a:t>
            </a:r>
          </a:p>
          <a:p>
            <a:pPr algn="ctr"/>
            <a:r>
              <a:rPr lang="ru-RU" sz="44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ookman Old Style" panose="02050604050505020204" pitchFamily="18" charset="0"/>
              </a:rPr>
              <a:t>К какому типу сказок они относятся?</a:t>
            </a:r>
            <a:endParaRPr lang="ru-RU" sz="4400" b="1" i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ookman Old Style" panose="020506040505050202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ile0732"/>
          <p:cNvPicPr>
            <a:picLocks noChangeAspect="1" noChangeArrowheads="1"/>
          </p:cNvPicPr>
          <p:nvPr/>
        </p:nvPicPr>
        <p:blipFill>
          <a:blip r:embed="rId2"/>
          <a:srcRect l="12086" t="12291" r="17154" b="26297"/>
          <a:stretch>
            <a:fillRect/>
          </a:stretch>
        </p:blipFill>
        <p:spPr>
          <a:xfrm>
            <a:off x="1142976" y="1643050"/>
            <a:ext cx="6072230" cy="4786345"/>
          </a:xfrm>
          <a:prstGeom prst="rect">
            <a:avLst/>
          </a:prstGeom>
          <a:ln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7030A0"/>
                </a:solidFill>
              </a:rPr>
              <a:t>Заюшкина</a:t>
            </a:r>
            <a:r>
              <a:rPr lang="ru-RU" b="1" dirty="0" smtClean="0">
                <a:solidFill>
                  <a:srgbClr val="7030A0"/>
                </a:solidFill>
              </a:rPr>
              <a:t> избушка</a:t>
            </a:r>
            <a:r>
              <a:rPr lang="ru-RU" dirty="0" smtClean="0">
                <a:solidFill>
                  <a:srgbClr val="7030A0"/>
                </a:solidFill>
                <a:latin typeface="Arial Black" pitchFamily="34" charset="0"/>
                <a:cs typeface="Arial" pitchFamily="34" charset="0"/>
              </a:rPr>
              <a:t>.</a:t>
            </a:r>
            <a:endParaRPr lang="ru-RU" dirty="0">
              <a:solidFill>
                <a:srgbClr val="7030A0"/>
              </a:solidFill>
              <a:latin typeface="Arial Black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44416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Retrospect" id="{5F128B03-DCCA-4EEB-AB3B-CF2899314A46}" vid="{3F1AAB62-24C6-49D2-8E01-B56FAC9A3DCD}"/>
    </a:ext>
  </a:extLst>
</a:theme>
</file>

<file path=ppt/theme/theme3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208</TotalTime>
  <Words>198</Words>
  <Application>Microsoft Office PowerPoint</Application>
  <PresentationFormat>Экран (4:3)</PresentationFormat>
  <Paragraphs>57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20</vt:i4>
      </vt:variant>
    </vt:vector>
  </HeadingPairs>
  <TitlesOfParts>
    <vt:vector size="23" baseType="lpstr">
      <vt:lpstr>Тема Office</vt:lpstr>
      <vt:lpstr>Ретро</vt:lpstr>
      <vt:lpstr>Грань</vt:lpstr>
      <vt:lpstr>Лоц Ирина Владимировна учитель начальных классов  МБОУ  «Сохновская СОШ» «Презентация к уроку по учебному предмету «Литературное чтение» во 2 классе на тему «Бытовая сказка»</vt:lpstr>
      <vt:lpstr>Русская народная сказка «Мужик и медведь»</vt:lpstr>
      <vt:lpstr>«Все сумели мы собраться, За работу дружно взяться, Будем думать, рассуждать, Можем  мы урок начать!»</vt:lpstr>
      <vt:lpstr>Микрофон настроения</vt:lpstr>
      <vt:lpstr>Слайд 5</vt:lpstr>
      <vt:lpstr>Слайд 6</vt:lpstr>
      <vt:lpstr>Слайд 7</vt:lpstr>
      <vt:lpstr>Слайд 8</vt:lpstr>
      <vt:lpstr>Заюшкина избушка.</vt:lpstr>
      <vt:lpstr>Сестрица Алёнушка и братец Иванушка. </vt:lpstr>
      <vt:lpstr>Лиса и журавль.</vt:lpstr>
      <vt:lpstr>По щучьему велению.</vt:lpstr>
      <vt:lpstr>Сказка </vt:lpstr>
      <vt:lpstr>Слайд 14</vt:lpstr>
      <vt:lpstr>Слайд 15</vt:lpstr>
      <vt:lpstr>Слайд 16</vt:lpstr>
      <vt:lpstr>Характеристика героев</vt:lpstr>
      <vt:lpstr>Таблица «толстых»и «тонких» вопросов</vt:lpstr>
      <vt:lpstr>Самостоятельная работа с самопроверкой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литературного чтения</dc:title>
  <dc:creator>Али</dc:creator>
  <cp:lastModifiedBy>Ирина</cp:lastModifiedBy>
  <cp:revision>31</cp:revision>
  <dcterms:created xsi:type="dcterms:W3CDTF">2018-12-12T11:44:55Z</dcterms:created>
  <dcterms:modified xsi:type="dcterms:W3CDTF">2021-04-11T17:04:41Z</dcterms:modified>
</cp:coreProperties>
</file>