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9" r:id="rId2"/>
    <p:sldId id="256" r:id="rId3"/>
    <p:sldId id="267" r:id="rId4"/>
    <p:sldId id="257" r:id="rId5"/>
    <p:sldId id="258" r:id="rId6"/>
    <p:sldId id="259" r:id="rId7"/>
    <p:sldId id="265" r:id="rId8"/>
    <p:sldId id="264" r:id="rId9"/>
    <p:sldId id="260" r:id="rId10"/>
    <p:sldId id="261" r:id="rId11"/>
    <p:sldId id="263" r:id="rId12"/>
    <p:sldId id="262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7" autoAdjust="0"/>
  </p:normalViewPr>
  <p:slideViewPr>
    <p:cSldViewPr>
      <p:cViewPr varScale="1">
        <p:scale>
          <a:sx n="68" d="100"/>
          <a:sy n="68" d="100"/>
        </p:scale>
        <p:origin x="88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466E8-7E79-425C-8D03-2937AA0BB1FB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E24FC7-3DDB-4844-B747-0D4CA0EFE4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E24FC7-3DDB-4844-B747-0D4CA0EFE419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58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fincult.info/article/kak-proverit-podlinnost-deneg/" TargetMode="External"/><Relationship Id="rId2" Type="http://schemas.openxmlformats.org/officeDocument/2006/relationships/hyperlink" Target="http://cbr.ru/Bank-notes_coins/mobilnoe-prilozhenie-banknoty-banka-rossii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fincult.info/article/chto-delat-s-povrezhdennimi-dengami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br.ru/Bank-notes_coins/mobilnoe-prilozhenie-banknoty-banka-rossii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learningapps.org/watch?v=pvptfu4w519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earningapps.org/watch?v=pfyftggt320" TargetMode="Externa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br.ru/" TargetMode="External"/><Relationship Id="rId2" Type="http://schemas.openxmlformats.org/officeDocument/2006/relationships/hyperlink" Target="https://fincult.info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qrcoder.ru/?t=l" TargetMode="External"/><Relationship Id="rId5" Type="http://schemas.openxmlformats.org/officeDocument/2006/relationships/hyperlink" Target="https://learningapps.org/" TargetMode="External"/><Relationship Id="rId4" Type="http://schemas.openxmlformats.org/officeDocument/2006/relationships/hyperlink" Target="http://www.cbr.ru/museu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time_continue=300&amp;v=qB_vVUatlY0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gif"/><Relationship Id="rId2" Type="http://schemas.openxmlformats.org/officeDocument/2006/relationships/hyperlink" Target="https://www.cbr.ru/cash_circulation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hyperlink" Target="http://www.cbr.ru/museu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incult.info/article/monety-i-banknoty/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7vm64q1519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fincult.info/article/coins-and-banknotes/" TargetMode="External"/><Relationship Id="rId7" Type="http://schemas.openxmlformats.org/officeDocument/2006/relationships/image" Target="../media/image9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br.ru/cash_circulation/" TargetMode="External"/><Relationship Id="rId5" Type="http://schemas.openxmlformats.org/officeDocument/2006/relationships/image" Target="../media/image13.gif"/><Relationship Id="rId4" Type="http://schemas.openxmlformats.org/officeDocument/2006/relationships/hyperlink" Target="https://fincult.info/article/monety-i-banknoty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332480-0614-41C7-BD46-F91F01EEBE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331236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Презентация к уроку по программе внеурочной деятельности «Основы финансовой грамотности» 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>в 8-ом классе на тему 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>«Деньги: что это такое?»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EA64DD-9936-474B-BDA0-6D419B18C5C6}"/>
              </a:ext>
            </a:extLst>
          </p:cNvPr>
          <p:cNvSpPr txBox="1"/>
          <p:nvPr/>
        </p:nvSpPr>
        <p:spPr>
          <a:xfrm>
            <a:off x="685800" y="4282651"/>
            <a:ext cx="7772400" cy="23083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400" dirty="0"/>
              <a:t>Автор</a:t>
            </a:r>
          </a:p>
          <a:p>
            <a:pPr algn="r"/>
            <a:r>
              <a:rPr lang="ru-RU" sz="2400" dirty="0"/>
              <a:t>учитель истории и обществознания</a:t>
            </a:r>
          </a:p>
          <a:p>
            <a:pPr algn="r"/>
            <a:r>
              <a:rPr lang="ru-RU" sz="2400" dirty="0"/>
              <a:t>МБОУ «СШ №6»</a:t>
            </a:r>
          </a:p>
          <a:p>
            <a:pPr algn="r"/>
            <a:r>
              <a:rPr lang="ru-RU" sz="2400" dirty="0" err="1"/>
              <a:t>Варзаносцева</a:t>
            </a:r>
            <a:r>
              <a:rPr lang="ru-RU" sz="2400" dirty="0"/>
              <a:t> О.О.</a:t>
            </a:r>
          </a:p>
          <a:p>
            <a:pPr algn="r"/>
            <a:endParaRPr lang="ru-RU" sz="2400" dirty="0"/>
          </a:p>
          <a:p>
            <a:pPr algn="ctr"/>
            <a:r>
              <a:rPr lang="ru-RU" sz="2400" dirty="0" err="1"/>
              <a:t>г.Нижневартовск</a:t>
            </a:r>
            <a:r>
              <a:rPr lang="ru-RU" sz="2400" dirty="0"/>
              <a:t>, 2020</a:t>
            </a:r>
          </a:p>
        </p:txBody>
      </p:sp>
    </p:spTree>
    <p:extLst>
      <p:ext uri="{BB962C8B-B14F-4D97-AF65-F5344CB8AC3E}">
        <p14:creationId xmlns:p14="http://schemas.microsoft.com/office/powerpoint/2010/main" val="2029455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Денежная масса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2760"/>
            <a:ext cx="8229600" cy="45259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Совокупность всех денежных средств в наличной и безналичной форме.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TextBox 3">
            <a:hlinkClick r:id="rId2"/>
          </p:cNvPr>
          <p:cNvSpPr txBox="1"/>
          <p:nvPr/>
        </p:nvSpPr>
        <p:spPr>
          <a:xfrm>
            <a:off x="680146" y="4520012"/>
            <a:ext cx="5115990" cy="20928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/>
              <a:t>Денежных знаков существует достаточно много. Как определить подлинность попавшей к вам руки банкноты и монеты?</a:t>
            </a:r>
          </a:p>
        </p:txBody>
      </p:sp>
      <p:pic>
        <p:nvPicPr>
          <p:cNvPr id="3074" name="Picture 2">
            <a:hlinkClick r:id="rId3"/>
            <a:extLst>
              <a:ext uri="{FF2B5EF4-FFF2-40B4-BE49-F238E27FC236}">
                <a16:creationId xmlns:a16="http://schemas.microsoft.com/office/drawing/2014/main" id="{DDA242E5-EF97-44EE-A2EA-F0EEF480F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582" y="4528429"/>
            <a:ext cx="1850132" cy="185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22368AA-74EC-4EDB-A040-F89320AAA1D6}"/>
              </a:ext>
            </a:extLst>
          </p:cNvPr>
          <p:cNvSpPr txBox="1"/>
          <p:nvPr/>
        </p:nvSpPr>
        <p:spPr>
          <a:xfrm>
            <a:off x="6877982" y="6224672"/>
            <a:ext cx="16287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Активная ссылка</a:t>
            </a:r>
          </a:p>
        </p:txBody>
      </p:sp>
      <p:pic>
        <p:nvPicPr>
          <p:cNvPr id="3076" name="Picture 4" descr="Банкноты | Банк России">
            <a:extLst>
              <a:ext uri="{FF2B5EF4-FFF2-40B4-BE49-F238E27FC236}">
                <a16:creationId xmlns:a16="http://schemas.microsoft.com/office/drawing/2014/main" id="{5BEFA35B-7E3A-4561-837D-A639617C0A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536" y="2855980"/>
            <a:ext cx="3574037" cy="1570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Памятные монеты России — Википедия">
            <a:extLst>
              <a:ext uri="{FF2B5EF4-FFF2-40B4-BE49-F238E27FC236}">
                <a16:creationId xmlns:a16="http://schemas.microsoft.com/office/drawing/2014/main" id="{DEA171F7-1EBF-4D54-90FA-C455BEDFE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078" y="2586980"/>
            <a:ext cx="1850132" cy="185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3800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5259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/>
            <a:r>
              <a:rPr lang="ru-RU" dirty="0"/>
              <a:t>Представим, что родители оставили вам деньги купить продукты (по списку) на день рождения, который состоится в ближайшее воскресенье. Все гости уже приглашены, и сценарий праздника придуман. Но, пока вы собирались в магазин, ваш пёс Кузя забрался на диван и разорвал все до одной купюры, остались одни  клочки! </a:t>
            </a:r>
          </a:p>
          <a:p>
            <a:pPr algn="ctr"/>
            <a:r>
              <a:rPr lang="ru-RU" b="1" dirty="0">
                <a:hlinkClick r:id="rId2"/>
              </a:rPr>
              <a:t>Вопрос: </a:t>
            </a:r>
            <a:r>
              <a:rPr lang="ru-RU" dirty="0">
                <a:hlinkClick r:id="rId2"/>
              </a:rPr>
              <a:t>то, что осталось, это просто клочки бумаги или всё ещё деньги? </a:t>
            </a:r>
            <a:endParaRPr lang="ru-RU" dirty="0"/>
          </a:p>
          <a:p>
            <a:pPr algn="ctr"/>
            <a:endParaRPr lang="ru-RU" dirty="0"/>
          </a:p>
        </p:txBody>
      </p:sp>
      <p:pic>
        <p:nvPicPr>
          <p:cNvPr id="30722" name="Picture 2" descr="C:\Users\Ольга\Downloads\frame (6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198" y="0"/>
            <a:ext cx="1928802" cy="1928802"/>
          </a:xfrm>
          <a:prstGeom prst="rect">
            <a:avLst/>
          </a:prstGeom>
          <a:noFill/>
        </p:spPr>
      </p:pic>
      <p:sp>
        <p:nvSpPr>
          <p:cNvPr id="7" name="TextBox 6">
            <a:hlinkClick r:id="rId4"/>
          </p:cNvPr>
          <p:cNvSpPr txBox="1"/>
          <p:nvPr/>
        </p:nvSpPr>
        <p:spPr>
          <a:xfrm>
            <a:off x="214282" y="2285992"/>
            <a:ext cx="8643998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Составьте алгоритм действий для банкноты и для монеты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Ответ на вопрос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8496944" cy="45259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/>
              <a:t>Порванные купюры можно обменять на новые в любом банке. Главное условие: на них должны читаться серийные номера, а большая часть банкноты (55%) должна быть целой.</a:t>
            </a:r>
          </a:p>
          <a:p>
            <a:r>
              <a:rPr lang="ru-RU" sz="2800" dirty="0"/>
              <a:t>Если монета погнулась, сплющилась, надпилена, на ней есть отверстие, но при этом она сохранила не менее 75% своей массы, то такую монету поменяют в банке.</a:t>
            </a:r>
          </a:p>
          <a:p>
            <a:pPr>
              <a:buNone/>
            </a:pPr>
            <a:endParaRPr lang="ru-RU" sz="2800" dirty="0"/>
          </a:p>
        </p:txBody>
      </p:sp>
      <p:sp>
        <p:nvSpPr>
          <p:cNvPr id="4" name="TextBox 3">
            <a:hlinkClick r:id="rId2"/>
          </p:cNvPr>
          <p:cNvSpPr txBox="1"/>
          <p:nvPr/>
        </p:nvSpPr>
        <p:spPr>
          <a:xfrm>
            <a:off x="1979712" y="5695091"/>
            <a:ext cx="2428892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Игра №1</a:t>
            </a:r>
          </a:p>
        </p:txBody>
      </p:sp>
      <p:pic>
        <p:nvPicPr>
          <p:cNvPr id="1026" name="Picture 2" descr="G:\ПИ 2019\пи 2019 от Назиной\qrcode банкнот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0104" y="5007225"/>
            <a:ext cx="1848400" cy="1848400"/>
          </a:xfrm>
          <a:prstGeom prst="rect">
            <a:avLst/>
          </a:prstGeom>
          <a:noFill/>
        </p:spPr>
      </p:pic>
      <p:pic>
        <p:nvPicPr>
          <p:cNvPr id="7" name="Picture 5" descr="F:\Работа\УРОКИ\Финансовая грамотность\Внеурочка\Урок\Банкнота.png">
            <a:extLst>
              <a:ext uri="{FF2B5EF4-FFF2-40B4-BE49-F238E27FC236}">
                <a16:creationId xmlns:a16="http://schemas.microsoft.com/office/drawing/2014/main" id="{6A5D8464-1FCB-4EB9-A1D3-A6D424B87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85183"/>
            <a:ext cx="1804593" cy="1804593"/>
          </a:xfrm>
          <a:prstGeom prst="rect">
            <a:avLst/>
          </a:prstGeom>
          <a:noFill/>
        </p:spPr>
      </p:pic>
      <p:sp>
        <p:nvSpPr>
          <p:cNvPr id="8" name="TextBox 7">
            <a:hlinkClick r:id="rId5"/>
            <a:extLst>
              <a:ext uri="{FF2B5EF4-FFF2-40B4-BE49-F238E27FC236}">
                <a16:creationId xmlns:a16="http://schemas.microsoft.com/office/drawing/2014/main" id="{D0627E7E-F5DE-47A5-927D-D01319796BF7}"/>
              </a:ext>
            </a:extLst>
          </p:cNvPr>
          <p:cNvSpPr txBox="1"/>
          <p:nvPr/>
        </p:nvSpPr>
        <p:spPr>
          <a:xfrm>
            <a:off x="4656093" y="5695091"/>
            <a:ext cx="2428892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Игра №2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AADD08-B85E-4F50-B08A-21B32FACBD5B}"/>
              </a:ext>
            </a:extLst>
          </p:cNvPr>
          <p:cNvSpPr txBox="1"/>
          <p:nvPr/>
        </p:nvSpPr>
        <p:spPr>
          <a:xfrm>
            <a:off x="2843808" y="5322694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Задания на повторение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61107E-7B86-451F-BC80-20F1C8BFF4A9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Список ссылок и литературы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3B03D4-EB97-486F-BEEB-E337EC6D962E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/>
              <a:t>1. </a:t>
            </a:r>
            <a:r>
              <a:rPr lang="ru-RU" dirty="0" err="1"/>
              <a:t>Липсиц</a:t>
            </a:r>
            <a:r>
              <a:rPr lang="ru-RU" dirty="0"/>
              <a:t> И.В., Рязанова О.И. Финансовая грамотность материалы для учащихся. 8-9 классы </a:t>
            </a:r>
            <a:r>
              <a:rPr lang="ru-RU" dirty="0" err="1"/>
              <a:t>общеобразоват</a:t>
            </a:r>
            <a:r>
              <a:rPr lang="ru-RU" dirty="0"/>
              <a:t>. орг. – М.: ВАКО, 2018, с. 14-25.</a:t>
            </a:r>
          </a:p>
          <a:p>
            <a:r>
              <a:rPr lang="ru-RU" dirty="0"/>
              <a:t>2. </a:t>
            </a:r>
            <a:r>
              <a:rPr lang="en-US" dirty="0">
                <a:hlinkClick r:id="rId2"/>
              </a:rPr>
              <a:t>https://fincult.info/</a:t>
            </a:r>
            <a:endParaRPr lang="ru-RU" dirty="0"/>
          </a:p>
          <a:p>
            <a:r>
              <a:rPr lang="ru-RU" dirty="0"/>
              <a:t>3. </a:t>
            </a:r>
            <a:r>
              <a:rPr lang="en-US" dirty="0">
                <a:hlinkClick r:id="rId3"/>
              </a:rPr>
              <a:t>https://www.cbr.ru/</a:t>
            </a:r>
            <a:r>
              <a:rPr lang="ru-RU" dirty="0"/>
              <a:t> </a:t>
            </a:r>
          </a:p>
          <a:p>
            <a:r>
              <a:rPr lang="ru-RU" dirty="0"/>
              <a:t>4. </a:t>
            </a:r>
            <a:r>
              <a:rPr lang="en-US" dirty="0">
                <a:hlinkClick r:id="rId4"/>
              </a:rPr>
              <a:t>http://www.cbr.ru/museum/</a:t>
            </a:r>
            <a:endParaRPr lang="ru-RU" dirty="0"/>
          </a:p>
          <a:p>
            <a:r>
              <a:rPr lang="ru-RU" dirty="0"/>
              <a:t>5. </a:t>
            </a:r>
            <a:r>
              <a:rPr lang="en-US" dirty="0">
                <a:hlinkClick r:id="rId5"/>
              </a:rPr>
              <a:t>https://learningapps.org/</a:t>
            </a:r>
            <a:endParaRPr lang="ru-RU" dirty="0"/>
          </a:p>
          <a:p>
            <a:r>
              <a:rPr lang="ru-RU" dirty="0"/>
              <a:t>6. </a:t>
            </a:r>
            <a:r>
              <a:rPr lang="en-US" dirty="0">
                <a:hlinkClick r:id="rId6"/>
              </a:rPr>
              <a:t>http://qrcoder.ru/?t=l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5602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3800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5259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/>
            <a:r>
              <a:rPr lang="ru-RU" dirty="0"/>
              <a:t>Представим, что родители оставили вам деньги купить продукты (по списку) на день рождения, который состоится в ближайшее воскресенье. Все гости уже приглашены, и сценарий праздника придуман. Но, пока вы собирались в магазин, ваш пёс Кузя забрался на диван и разорвал все до одной купюры, остались одни  клочки! </a:t>
            </a:r>
          </a:p>
          <a:p>
            <a:pPr algn="ctr"/>
            <a:r>
              <a:rPr lang="ru-RU" b="1" dirty="0">
                <a:hlinkClick r:id="rId2"/>
              </a:rPr>
              <a:t>Вопрос: </a:t>
            </a:r>
            <a:r>
              <a:rPr lang="ru-RU" dirty="0">
                <a:hlinkClick r:id="rId2"/>
              </a:rPr>
              <a:t>то, что осталось, это просто клочки бумаги или всё ещё деньги? </a:t>
            </a:r>
            <a:endParaRPr lang="ru-RU" dirty="0"/>
          </a:p>
        </p:txBody>
      </p:sp>
      <p:pic>
        <p:nvPicPr>
          <p:cNvPr id="1026" name="Picture 2" descr="C:\Users\Ольга\Downloads\fram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288" y="0"/>
            <a:ext cx="1979712" cy="19797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439764" y="172409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Видео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357430"/>
            <a:ext cx="7772400" cy="147002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Деньги: что это такое?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bs.twimg.com/media/Dti01zdWoAAhSae.jpg:lar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7306" y="3786190"/>
            <a:ext cx="4061812" cy="2714644"/>
          </a:xfrm>
          <a:prstGeom prst="rect">
            <a:avLst/>
          </a:prstGeom>
          <a:noFill/>
        </p:spPr>
      </p:pic>
      <p:pic>
        <p:nvPicPr>
          <p:cNvPr id="1028" name="Picture 4" descr="http://ia41.ru/wp-content/uploads/2018/02/32e020fe72a80053df0aef19afa32d94-768x5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3357586" cy="2518189"/>
          </a:xfrm>
          <a:prstGeom prst="rect">
            <a:avLst/>
          </a:prstGeom>
          <a:noFill/>
        </p:spPr>
      </p:pic>
      <p:pic>
        <p:nvPicPr>
          <p:cNvPr id="1030" name="Picture 6" descr="https://kolobok-kolobok.ru/wp-content/uploads/2012/06/Rayskiy-sad-1.jpg"/>
          <p:cNvPicPr>
            <a:picLocks noChangeAspect="1" noChangeArrowheads="1"/>
          </p:cNvPicPr>
          <p:nvPr/>
        </p:nvPicPr>
        <p:blipFill>
          <a:blip r:embed="rId4" cstate="print"/>
          <a:srcRect b="10810"/>
          <a:stretch>
            <a:fillRect/>
          </a:stretch>
        </p:blipFill>
        <p:spPr bwMode="auto">
          <a:xfrm>
            <a:off x="5214942" y="214289"/>
            <a:ext cx="3667119" cy="2453027"/>
          </a:xfrm>
          <a:prstGeom prst="rect">
            <a:avLst/>
          </a:prstGeom>
          <a:noFill/>
        </p:spPr>
      </p:pic>
      <p:pic>
        <p:nvPicPr>
          <p:cNvPr id="1032" name="Picture 8" descr="https://avatars.mds.yandex.net/get-zen_doc/1640172/pub_5ce61e98abe44300b3cc9dd3_5ce61f71233cfc00b3b690f5/scale_1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19" y="3786190"/>
            <a:ext cx="4128737" cy="27146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32347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40767"/>
            <a:ext cx="8229600" cy="351699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/>
              <a:t>общепризнанное средство платежа, которое безусловно принимается к оплате при совершении любых сделок купли-продажи, любых платёжных операций, служит в качестве средства образования и накопления сбережений.</a:t>
            </a:r>
          </a:p>
        </p:txBody>
      </p:sp>
      <p:pic>
        <p:nvPicPr>
          <p:cNvPr id="3076" name="Picture 4" descr="https://upload.wikimedia.org/wikipedia/commons/thumb/c/c8/RR5111-0279R.jpg/905px-RR5111-0279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0171" y="4509120"/>
            <a:ext cx="2082297" cy="206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Picture 6" descr="http://www.anumiz.ru/img/246/5646b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6409" y="4509120"/>
            <a:ext cx="2071702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9" name="Picture 7" descr="C:\Users\Ольга\Downloads\frame (1)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4857760"/>
            <a:ext cx="2000240" cy="2000240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D8F06B-8B9E-424A-887E-C0747D4FC45A}"/>
              </a:ext>
            </a:extLst>
          </p:cNvPr>
          <p:cNvSpPr txBox="1"/>
          <p:nvPr/>
        </p:nvSpPr>
        <p:spPr>
          <a:xfrm>
            <a:off x="2416409" y="4273351"/>
            <a:ext cx="4536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Активные ссылки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60CD4311-65DB-4D60-B11C-4EFB3187A4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985" y="4857760"/>
            <a:ext cx="2000240" cy="200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F6D9198A-5A36-467E-A21A-0E739016E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864" y="188640"/>
            <a:ext cx="8229600" cy="10801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Деньги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Виды денег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1. Товарные деньги</a:t>
            </a:r>
          </a:p>
          <a:p>
            <a:r>
              <a:rPr lang="ru-RU" dirty="0"/>
              <a:t>2. Символические деньги</a:t>
            </a:r>
          </a:p>
          <a:p>
            <a:r>
              <a:rPr lang="ru-RU" dirty="0"/>
              <a:t>3. Электронные деньги</a:t>
            </a:r>
          </a:p>
        </p:txBody>
      </p:sp>
      <p:pic>
        <p:nvPicPr>
          <p:cNvPr id="2050" name="Picture 2" descr="https://www.nastol.com.ua/pic/201212/2560x1600/nastol.com.ua-383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9411" y="1571612"/>
            <a:ext cx="3075767" cy="1857388"/>
          </a:xfrm>
          <a:prstGeom prst="rect">
            <a:avLst/>
          </a:prstGeom>
          <a:noFill/>
        </p:spPr>
      </p:pic>
      <p:pic>
        <p:nvPicPr>
          <p:cNvPr id="2052" name="Picture 4" descr="http://olga-yudina.ru/_golos/2017/dengi1.jpg"/>
          <p:cNvPicPr>
            <a:picLocks noChangeAspect="1" noChangeArrowheads="1"/>
          </p:cNvPicPr>
          <p:nvPr/>
        </p:nvPicPr>
        <p:blipFill>
          <a:blip r:embed="rId4"/>
          <a:srcRect t="50149" r="49684"/>
          <a:stretch>
            <a:fillRect/>
          </a:stretch>
        </p:blipFill>
        <p:spPr bwMode="auto">
          <a:xfrm>
            <a:off x="301748" y="5357826"/>
            <a:ext cx="3018353" cy="1285884"/>
          </a:xfrm>
          <a:prstGeom prst="rect">
            <a:avLst/>
          </a:prstGeom>
          <a:noFill/>
        </p:spPr>
      </p:pic>
      <p:pic>
        <p:nvPicPr>
          <p:cNvPr id="2054" name="Picture 6" descr="http://olga-yudina.ru/_golos/2017/dengi1.jpg"/>
          <p:cNvPicPr>
            <a:picLocks noChangeAspect="1" noChangeArrowheads="1"/>
          </p:cNvPicPr>
          <p:nvPr/>
        </p:nvPicPr>
        <p:blipFill>
          <a:blip r:embed="rId4"/>
          <a:srcRect l="49914" t="50784"/>
          <a:stretch>
            <a:fillRect/>
          </a:stretch>
        </p:blipFill>
        <p:spPr bwMode="auto">
          <a:xfrm>
            <a:off x="301748" y="4090081"/>
            <a:ext cx="3000396" cy="1267745"/>
          </a:xfrm>
          <a:prstGeom prst="rect">
            <a:avLst/>
          </a:prstGeom>
          <a:noFill/>
        </p:spPr>
      </p:pic>
      <p:pic>
        <p:nvPicPr>
          <p:cNvPr id="2056" name="Picture 8" descr="http://digital-economy.ru/images/easyblog_articles/495/dengi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1920" y="3680472"/>
            <a:ext cx="4653050" cy="2497137"/>
          </a:xfrm>
          <a:prstGeom prst="rect">
            <a:avLst/>
          </a:prstGeom>
          <a:noFill/>
        </p:spPr>
      </p:pic>
      <p:pic>
        <p:nvPicPr>
          <p:cNvPr id="4" name="Picture 2">
            <a:hlinkClick r:id="rId6"/>
            <a:extLst>
              <a:ext uri="{FF2B5EF4-FFF2-40B4-BE49-F238E27FC236}">
                <a16:creationId xmlns:a16="http://schemas.microsoft.com/office/drawing/2014/main" id="{F031D257-39BA-4B6D-8BE5-BBCD8767A8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59" y="9512"/>
            <a:ext cx="1628732" cy="1628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C497A5-FCAE-4AF3-86C7-BEF613F62178}"/>
              </a:ext>
            </a:extLst>
          </p:cNvPr>
          <p:cNvSpPr txBox="1"/>
          <p:nvPr/>
        </p:nvSpPr>
        <p:spPr>
          <a:xfrm>
            <a:off x="1475656" y="1340768"/>
            <a:ext cx="936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ссылка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320480" cy="92211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Функции денег</a:t>
            </a:r>
          </a:p>
        </p:txBody>
      </p:sp>
      <p:pic>
        <p:nvPicPr>
          <p:cNvPr id="28674" name="Picture 2" descr="http://as6400825.ru/obschestvoznanie_7/13.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689097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572000" y="1508586"/>
            <a:ext cx="4320480" cy="501675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1. Мера стоимости</a:t>
            </a:r>
          </a:p>
          <a:p>
            <a:pPr>
              <a:defRPr/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Выражают денежную форму стоимости товара – цену. </a:t>
            </a:r>
          </a:p>
          <a:p>
            <a:pPr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2. Средство обращения</a:t>
            </a:r>
          </a:p>
          <a:p>
            <a:pPr>
              <a:defRPr/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Выступают мимолетным посредником в актах купли-продажи товара по формуле </a:t>
            </a:r>
          </a:p>
          <a:p>
            <a:pPr>
              <a:defRPr/>
            </a:pPr>
            <a:r>
              <a:rPr lang="ru-RU" sz="2000" b="1" i="1" dirty="0">
                <a:latin typeface="Calibri" panose="020F0502020204030204" pitchFamily="34" charset="0"/>
                <a:cs typeface="Calibri" panose="020F0502020204030204" pitchFamily="34" charset="0"/>
              </a:rPr>
              <a:t>Т – Д – Т</a:t>
            </a:r>
            <a:r>
              <a:rPr lang="en-US" sz="2000" b="1" i="1" dirty="0">
                <a:latin typeface="Calibri" panose="020F0502020204030204" pitchFamily="34" charset="0"/>
                <a:cs typeface="Calibri" panose="020F0502020204030204" pitchFamily="34" charset="0"/>
              </a:rPr>
              <a:t>’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, которая распадается на 2 акта: Продажу </a:t>
            </a:r>
            <a:r>
              <a:rPr lang="ru-RU" sz="2000" b="1" i="1" dirty="0">
                <a:latin typeface="Calibri" panose="020F0502020204030204" pitchFamily="34" charset="0"/>
                <a:cs typeface="Calibri" panose="020F0502020204030204" pitchFamily="34" charset="0"/>
              </a:rPr>
              <a:t>Т – Д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;    Куплю </a:t>
            </a:r>
            <a:r>
              <a:rPr lang="ru-RU" sz="2000" b="1" i="1" dirty="0">
                <a:latin typeface="Calibri" panose="020F0502020204030204" pitchFamily="34" charset="0"/>
                <a:cs typeface="Calibri" panose="020F0502020204030204" pitchFamily="34" charset="0"/>
              </a:rPr>
              <a:t>Д – Т</a:t>
            </a:r>
            <a:r>
              <a:rPr lang="en-US" sz="2000" b="1" i="1" dirty="0">
                <a:latin typeface="Calibri" panose="020F0502020204030204" pitchFamily="34" charset="0"/>
                <a:cs typeface="Calibri" panose="020F0502020204030204" pitchFamily="34" charset="0"/>
              </a:rPr>
              <a:t>’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3. Средство накопления</a:t>
            </a:r>
          </a:p>
          <a:p>
            <a:pPr>
              <a:defRPr/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Изъятые из обращения полноценные реальные деньги, превращаясь в различные ценности, используются как средство сохранения стоимости (золото, ценные бумаги, недвижимость, валюта и т.д.)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as6400825.ru/obschestvoznanie_7/13.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14876" cy="68909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248472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Функции денег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586314" y="1579821"/>
            <a:ext cx="4248472" cy="501675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4. Средство платежа</a:t>
            </a:r>
          </a:p>
          <a:p>
            <a:pPr>
              <a:defRPr/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Позволяют человеку использовать стоимость того, что продали сегодня для покупки чего-то в будущем. Проявляется при продаже в кредит. Здесь деньги также оплачивают товар или услугу, но с разрывом во времени.</a:t>
            </a:r>
          </a:p>
          <a:p>
            <a:pPr>
              <a:defRPr/>
            </a:pP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5. Мировые деньги</a:t>
            </a:r>
          </a:p>
          <a:p>
            <a:pPr>
              <a:defRPr/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Используются для расчетов на мировом рынке. Совсем недавно эту функцию выполняло только золото, но постепенно выделились устойчивые национальные валюты, к которым перешла эта функция.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as6400825.ru/obschestvoznanie_7/13.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14876" cy="689097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600200"/>
            <a:ext cx="4114800" cy="45259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1148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Функции денег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0013" y="5079770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hlinkClick r:id="rId3"/>
              </a:rPr>
              <a:t>Задание</a:t>
            </a:r>
            <a:endParaRPr lang="ru-RU" sz="2800" b="1" dirty="0"/>
          </a:p>
        </p:txBody>
      </p:sp>
      <p:pic>
        <p:nvPicPr>
          <p:cNvPr id="2050" name="Picture 2" descr="C:\Users\user\Downloads\fram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72088" y="2222318"/>
            <a:ext cx="2857500" cy="28575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50001" y="3278406"/>
            <a:ext cx="8643998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Кто занимается выпуском денег в государстве?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Центральный банк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 это главный банк государства, осуществляющий </a:t>
            </a:r>
            <a:r>
              <a:rPr lang="ru-RU" u="sng" dirty="0"/>
              <a:t>эмиссию</a:t>
            </a:r>
            <a:r>
              <a:rPr lang="ru-RU" dirty="0"/>
              <a:t> денег и обеспечивающий стабильность функционирования банковской и денежной системы страны.</a:t>
            </a:r>
          </a:p>
        </p:txBody>
      </p:sp>
      <p:pic>
        <p:nvPicPr>
          <p:cNvPr id="4098" name="Picture 2" descr="ЦБ РФ без интриг сохранил ключевую ставку неизменной | Финансы ...">
            <a:extLst>
              <a:ext uri="{FF2B5EF4-FFF2-40B4-BE49-F238E27FC236}">
                <a16:creationId xmlns:a16="http://schemas.microsoft.com/office/drawing/2014/main" id="{4EB01847-8BA9-4869-B872-7025389917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68"/>
          <a:stretch/>
        </p:blipFill>
        <p:spPr bwMode="auto">
          <a:xfrm>
            <a:off x="5059172" y="3671061"/>
            <a:ext cx="3423420" cy="2912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2970D1F-CD67-4EA2-B5F4-BE8968756773}"/>
              </a:ext>
            </a:extLst>
          </p:cNvPr>
          <p:cNvSpPr txBox="1"/>
          <p:nvPr/>
        </p:nvSpPr>
        <p:spPr>
          <a:xfrm>
            <a:off x="3815470" y="5818386"/>
            <a:ext cx="16287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Активные ссылки</a:t>
            </a:r>
          </a:p>
        </p:txBody>
      </p:sp>
      <p:sp>
        <p:nvSpPr>
          <p:cNvPr id="4" name="TextBox 3">
            <a:hlinkClick r:id="rId3"/>
          </p:cNvPr>
          <p:cNvSpPr txBox="1"/>
          <p:nvPr/>
        </p:nvSpPr>
        <p:spPr>
          <a:xfrm>
            <a:off x="214282" y="4429132"/>
            <a:ext cx="8643998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Из чего в России делают деньги?</a:t>
            </a:r>
          </a:p>
        </p:txBody>
      </p:sp>
      <p:pic>
        <p:nvPicPr>
          <p:cNvPr id="8" name="Picture 2">
            <a:hlinkClick r:id="rId4"/>
            <a:extLst>
              <a:ext uri="{FF2B5EF4-FFF2-40B4-BE49-F238E27FC236}">
                <a16:creationId xmlns:a16="http://schemas.microsoft.com/office/drawing/2014/main" id="{DB504B41-41C6-40AB-917D-1E9320DCC7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820" y="5062394"/>
            <a:ext cx="1628732" cy="1628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hlinkClick r:id="rId6"/>
            <a:extLst>
              <a:ext uri="{FF2B5EF4-FFF2-40B4-BE49-F238E27FC236}">
                <a16:creationId xmlns:a16="http://schemas.microsoft.com/office/drawing/2014/main" id="{040BEAC9-BF1F-456C-BEF6-ABD1FCDBF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449" y="5062394"/>
            <a:ext cx="1628732" cy="1628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Тема39</Template>
  <TotalTime>879</TotalTime>
  <Words>652</Words>
  <Application>Microsoft Office PowerPoint</Application>
  <PresentationFormat>Экран (4:3)</PresentationFormat>
  <Paragraphs>63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Calibri</vt:lpstr>
      <vt:lpstr>Тема Office</vt:lpstr>
      <vt:lpstr>Презентация к уроку по программе внеурочной деятельности «Основы финансовой грамотности»  в 8-ом классе на тему  «Деньги: что это такое?»</vt:lpstr>
      <vt:lpstr>?</vt:lpstr>
      <vt:lpstr>Деньги: что это такое?</vt:lpstr>
      <vt:lpstr>Деньги</vt:lpstr>
      <vt:lpstr>Виды денег</vt:lpstr>
      <vt:lpstr>Функции денег</vt:lpstr>
      <vt:lpstr>Функции денег</vt:lpstr>
      <vt:lpstr>Функции денег</vt:lpstr>
      <vt:lpstr>Центральный банк </vt:lpstr>
      <vt:lpstr>Денежная масса</vt:lpstr>
      <vt:lpstr>?</vt:lpstr>
      <vt:lpstr>Ответ на вопрос</vt:lpstr>
      <vt:lpstr>Список ссылок и литературы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?</dc:title>
  <dc:creator>Ольга</dc:creator>
  <cp:lastModifiedBy>Компьюниум</cp:lastModifiedBy>
  <cp:revision>16</cp:revision>
  <dcterms:created xsi:type="dcterms:W3CDTF">2019-10-23T15:41:13Z</dcterms:created>
  <dcterms:modified xsi:type="dcterms:W3CDTF">2020-03-30T09:59:41Z</dcterms:modified>
</cp:coreProperties>
</file>