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3" r:id="rId2"/>
    <p:sldId id="256" r:id="rId3"/>
    <p:sldId id="257" r:id="rId4"/>
    <p:sldId id="258" r:id="rId5"/>
    <p:sldId id="266" r:id="rId6"/>
    <p:sldId id="274" r:id="rId7"/>
    <p:sldId id="259" r:id="rId8"/>
    <p:sldId id="265" r:id="rId9"/>
    <p:sldId id="260" r:id="rId10"/>
    <p:sldId id="261" r:id="rId11"/>
    <p:sldId id="262" r:id="rId12"/>
    <p:sldId id="264" r:id="rId13"/>
    <p:sldId id="263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CC"/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9230AD-251C-426B-BAC2-18C11AFA3E1E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74EE69-4C31-4A76-BF54-2F945C7BE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096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Сегодня к нам на урок пришли герои мультфильма «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Фиксики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74EE69-4C31-4A76-BF54-2F945C7BE76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7296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Повторение изученного ранее материала.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74EE69-4C31-4A76-BF54-2F945C7BE769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882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Повторение изученного ранее материала.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74EE69-4C31-4A76-BF54-2F945C7BE769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6299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Рефлексия.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74EE69-4C31-4A76-BF54-2F945C7BE769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851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Помогите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Папусу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выбрать необходимые шурупы.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Папусу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ремонта требуются шурупы, сумма чисел которых 5.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74EE69-4C31-4A76-BF54-2F945C7BE76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791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 знаете, что у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дим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Димыча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кодовый замок на портфеле. Код состоит из 3 чисел, сумма которых равна 9. Какие это могут быть числа?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74EE69-4C31-4A76-BF54-2F945C7BE76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59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Сегодня для ремонта техники Нолику понадобилось 4 шурупа и 2 винтика. Сколько всего деталей понадобилось Нолику?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74EE69-4C31-4A76-BF54-2F945C7BE76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186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пульте Дим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Димыча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9 кнопок. В очередной раз спрятав пульт,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Кусачка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отгрызла от него 3 кнопки. Сколько кнопок осталось на пульте Дим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Димыча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74EE69-4C31-4A76-BF54-2F945C7BE76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3684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Повторение компонентов вычитания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74EE69-4C31-4A76-BF54-2F945C7BE76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991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Выяснение взаимосвязи компонентов вычитания.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74EE69-4C31-4A76-BF54-2F945C7BE76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0960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74EE69-4C31-4A76-BF54-2F945C7BE76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5458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Сравнение выражений с опорой на взаимосвязь компонентов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74EE69-4C31-4A76-BF54-2F945C7BE76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940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39147-44F3-4816-8D0E-67F1979731A8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2277B-8973-4E9F-8530-9E8906C408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257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E04C7E-FC96-47E2-A1C5-CD2722A9A565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0FB79-44B4-4282-B03C-7CB3A98325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797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41E33-42E3-4DDD-BF56-56F3DCC9231E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653C8-9FE7-4F3E-B1A2-4EA65D0F33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603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D97FB-DB66-45B5-9571-84240856C8F0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15530-3A97-464A-8EA9-C123A09F74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550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BD7BA-E68C-4769-BE42-E4203B91D23E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0B5E2-9B84-424A-807A-28A374EE35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173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D680BD-63A9-4360-9FC0-FCF6C8A5BC35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58807-F5E7-4A86-89D5-D85A5F18A2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676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C5D9A-1F02-4C99-A782-7340AAF2F1B7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BE64E-9BC7-4E9C-AADF-19C93BECDD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649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F3C52-264C-40CD-8376-5B3576659CE2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B8709-6FA6-42AB-B89B-55B25679C2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064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131D3-B923-402E-944E-623CF6EC33A7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62C1E-F82F-47F4-B0BA-9DCF08F88E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451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A9A42-A075-4517-90B2-D0565B8D594C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95E29-CDEE-4583-ABAD-7D77FABC28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539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26C606-BC6B-48E2-9C18-8BAC372A9618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519E91-14D8-4634-B391-36EC15BACB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68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9E35F26-318C-49B2-A3EE-29C937DB0887}" type="datetimeFigureOut">
              <a:rPr lang="ru-RU"/>
              <a:pPr>
                <a:defRPr/>
              </a:pPr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A5AEE64-E878-4C3E-8A60-49E782CAC3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5" Type="http://schemas.openxmlformats.org/officeDocument/2006/relationships/image" Target="../media/image20.jpg"/><Relationship Id="rId4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5" Type="http://schemas.openxmlformats.org/officeDocument/2006/relationships/image" Target="../media/image23.png"/><Relationship Id="rId4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www.moskidka.ru/images/newspost_images/4ebcd117a62d36dba3585203f254c4a2group_01_cmyk_copy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207" y="130324"/>
            <a:ext cx="5869586" cy="659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948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95325"/>
            <a:ext cx="9169400" cy="548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1" name="TextBox 2"/>
          <p:cNvSpPr txBox="1">
            <a:spLocks noChangeArrowheads="1"/>
          </p:cNvSpPr>
          <p:nvPr/>
        </p:nvSpPr>
        <p:spPr bwMode="auto">
          <a:xfrm>
            <a:off x="3373438" y="857232"/>
            <a:ext cx="5770562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Если </a:t>
            </a:r>
            <a:r>
              <a:rPr lang="ru-RU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уменьшаемое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увеличивается, то </a:t>
            </a:r>
            <a:r>
              <a: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разность 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тоже увеличивается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5325"/>
            <a:ext cx="9144000" cy="546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373437" y="1071546"/>
            <a:ext cx="5770563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Если </a:t>
            </a:r>
            <a:r>
              <a:rPr lang="ru-RU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вычитаемое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увеличивается, то разность </a:t>
            </a:r>
            <a:r>
              <a: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уменьшается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fixiki_-_Fixiton_ring05-Fixiki.mp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00392" y="5949280"/>
            <a:ext cx="609600" cy="609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0552"/>
            <a:ext cx="9144000" cy="44653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79712" y="260648"/>
            <a:ext cx="56166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err="1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+mn-lt"/>
              </a:rPr>
              <a:t>Физминутка</a:t>
            </a:r>
            <a:r>
              <a:rPr lang="ru-RU" sz="6000" b="1" dirty="0" smtClean="0">
                <a:latin typeface="+mn-lt"/>
              </a:rPr>
              <a:t> </a:t>
            </a:r>
            <a:endParaRPr lang="ru-RU" sz="6000" b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070475" y="1679575"/>
            <a:ext cx="9366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6000" b="1">
                <a:solidFill>
                  <a:srgbClr val="FF0000"/>
                </a:solidFill>
                <a:latin typeface="Arial Black" pitchFamily="34" charset="0"/>
              </a:rPr>
              <a:t>&gt;</a:t>
            </a:r>
            <a:endParaRPr lang="ru-RU" sz="6000" b="1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91680" y="620688"/>
            <a:ext cx="7334988" cy="56323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>
                  <a:solidFill>
                    <a:srgbClr val="FFFF00"/>
                  </a:solidFill>
                </a:ln>
                <a:solidFill>
                  <a:srgbClr val="0000CC"/>
                </a:solidFill>
                <a:latin typeface="Bookman Old Style" pitchFamily="18" charset="0"/>
                <a:cs typeface="+mn-cs"/>
              </a:rPr>
              <a:t>5-2     5-1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>
                  <a:solidFill>
                    <a:srgbClr val="FFFF00"/>
                  </a:solidFill>
                </a:ln>
                <a:solidFill>
                  <a:srgbClr val="0000CC"/>
                </a:solidFill>
                <a:latin typeface="Bookman Old Style" pitchFamily="18" charset="0"/>
                <a:cs typeface="+mn-cs"/>
              </a:rPr>
              <a:t>9-3     9-4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>
                  <a:solidFill>
                    <a:srgbClr val="FFFF00"/>
                  </a:solidFill>
                </a:ln>
                <a:solidFill>
                  <a:srgbClr val="0000CC"/>
                </a:solidFill>
                <a:latin typeface="Bookman Old Style" pitchFamily="18" charset="0"/>
                <a:cs typeface="+mn-cs"/>
              </a:rPr>
              <a:t>8-2     6-2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>
                  <a:solidFill>
                    <a:srgbClr val="FFFF00"/>
                  </a:solidFill>
                </a:ln>
                <a:solidFill>
                  <a:srgbClr val="0000CC"/>
                </a:solidFill>
                <a:latin typeface="Bookman Old Style" pitchFamily="18" charset="0"/>
                <a:cs typeface="+mn-cs"/>
              </a:rPr>
              <a:t>7-4     9-4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>
                  <a:solidFill>
                    <a:srgbClr val="FFFF00"/>
                  </a:solidFill>
                </a:ln>
                <a:solidFill>
                  <a:srgbClr val="0000CC"/>
                </a:solidFill>
                <a:latin typeface="Bookman Old Style" pitchFamily="18" charset="0"/>
                <a:cs typeface="+mn-cs"/>
              </a:rPr>
              <a:t> 6-4     6+1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>
                  <a:solidFill>
                    <a:srgbClr val="FFFF00"/>
                  </a:solidFill>
                </a:ln>
                <a:solidFill>
                  <a:srgbClr val="0000CC"/>
                </a:solidFill>
                <a:latin typeface="Bookman Old Style" pitchFamily="18" charset="0"/>
                <a:cs typeface="+mn-cs"/>
              </a:rPr>
              <a:t>3+2     3-2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070475" y="917575"/>
            <a:ext cx="576263" cy="504825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076825" y="1882775"/>
            <a:ext cx="576263" cy="504825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994275" y="4581525"/>
            <a:ext cx="576263" cy="503238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041900" y="3608388"/>
            <a:ext cx="576263" cy="503237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070475" y="2695575"/>
            <a:ext cx="576263" cy="503238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024438" y="5495925"/>
            <a:ext cx="576262" cy="504825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024438" y="668338"/>
            <a:ext cx="5762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6000" b="1">
                <a:solidFill>
                  <a:srgbClr val="FF0000"/>
                </a:solidFill>
                <a:latin typeface="Arial Black" pitchFamily="34" charset="0"/>
              </a:rPr>
              <a:t>&lt;</a:t>
            </a:r>
            <a:endParaRPr lang="ru-RU" sz="6000" b="1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921250" y="4373563"/>
            <a:ext cx="57626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6000" b="1">
                <a:solidFill>
                  <a:srgbClr val="FF0000"/>
                </a:solidFill>
                <a:latin typeface="Arial Black" pitchFamily="34" charset="0"/>
              </a:rPr>
              <a:t>&lt;</a:t>
            </a:r>
            <a:endParaRPr lang="ru-RU" sz="6000" b="1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979988" y="3357563"/>
            <a:ext cx="5746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6000" b="1">
                <a:solidFill>
                  <a:srgbClr val="FF0000"/>
                </a:solidFill>
                <a:latin typeface="Arial Black" pitchFamily="34" charset="0"/>
              </a:rPr>
              <a:t>&lt;</a:t>
            </a:r>
            <a:endParaRPr lang="ru-RU" sz="6000" b="1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029200" y="2439988"/>
            <a:ext cx="93503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6000" b="1">
                <a:solidFill>
                  <a:srgbClr val="FF0000"/>
                </a:solidFill>
                <a:latin typeface="Arial Black" pitchFamily="34" charset="0"/>
              </a:rPr>
              <a:t>&gt;</a:t>
            </a:r>
            <a:endParaRPr lang="ru-RU" sz="6000" b="1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979988" y="5292725"/>
            <a:ext cx="93503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6000" b="1">
                <a:solidFill>
                  <a:srgbClr val="FF0000"/>
                </a:solidFill>
                <a:latin typeface="Arial Black" pitchFamily="34" charset="0"/>
              </a:rPr>
              <a:t>&gt;</a:t>
            </a:r>
            <a:endParaRPr lang="ru-RU" sz="6000" b="1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9232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214290"/>
            <a:ext cx="2167295" cy="3214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11" grpId="0"/>
      <p:bldP spid="12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3702"/>
            <a:ext cx="5560725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70219" y="1113415"/>
            <a:ext cx="7200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83718" y="1818629"/>
            <a:ext cx="7200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83718" y="2564904"/>
            <a:ext cx="7200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70218" y="3272078"/>
            <a:ext cx="7200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59631" y="4177361"/>
            <a:ext cx="32706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Bookman Old Style" pitchFamily="18" charset="0"/>
              </a:rPr>
              <a:t>К Р  О Т</a:t>
            </a:r>
            <a:endParaRPr lang="ru-RU" sz="54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50" y="537862"/>
            <a:ext cx="7709700" cy="5782276"/>
          </a:xfrm>
          <a:prstGeom prst="rect">
            <a:avLst/>
          </a:prstGeom>
        </p:spPr>
      </p:pic>
      <p:pic>
        <p:nvPicPr>
          <p:cNvPr id="12" name="Рисунок 11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5972475"/>
            <a:ext cx="771525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976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  <p:bldP spid="6" grpId="0"/>
      <p:bldP spid="6" grpId="1"/>
      <p:bldP spid="7" grpId="0"/>
      <p:bldP spid="7" grpId="1"/>
      <p:bldP spid="9" grpId="0"/>
      <p:bldP spid="9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88" y="404664"/>
            <a:ext cx="8776179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533400"/>
            <a:ext cx="8734425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5972475"/>
            <a:ext cx="771525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139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73016"/>
            <a:ext cx="1800200" cy="2775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95936" y="783251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ц</a:t>
            </a:r>
            <a:r>
              <a:rPr lang="ru-RU" sz="3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ифра </a:t>
            </a:r>
            <a:endParaRPr lang="ru-RU" sz="3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17282" y="1341161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три</a:t>
            </a:r>
            <a:endParaRPr lang="ru-RU" sz="3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95936" y="2792642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сумма </a:t>
            </a:r>
            <a:endParaRPr lang="ru-RU" sz="3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5576" y="289320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уменьшаемое </a:t>
            </a:r>
            <a:endParaRPr lang="ru-RU" sz="3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27784" y="3717032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разность </a:t>
            </a:r>
            <a:endParaRPr lang="ru-RU" sz="3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58785" y="1844824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слагаемое </a:t>
            </a:r>
            <a:endParaRPr lang="ru-RU" sz="3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99992" y="4772940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вычитаемое </a:t>
            </a:r>
            <a:endParaRPr lang="ru-RU" sz="3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67644" y="2146311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плюс </a:t>
            </a:r>
            <a:endParaRPr lang="ru-RU" sz="3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67299" y="5537676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число </a:t>
            </a:r>
            <a:endParaRPr lang="ru-RU" sz="36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096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3.7037E-7 L 0.16945 0.25347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72" y="12662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44444E-6 L -0.2401 -0.26412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14" y="-13218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42 -0.11018 L -0.03542 0.0261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mph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 override="childStyle"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mph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 override="childStyle">
                                        <p:cTn id="5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mph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 override="childStyle">
                                        <p:cTn id="5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  <p:bldP spid="10" grpId="0"/>
      <p:bldP spid="10" grpId="1"/>
      <p:bldP spid="11" grpId="0"/>
      <p:bldP spid="11" grpId="1"/>
      <p:bldP spid="12" grpId="0"/>
      <p:bldP spid="13" grpId="0"/>
      <p:bldP spid="13" grpId="1"/>
      <p:bldP spid="14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548680"/>
            <a:ext cx="3600450" cy="35242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71600" y="4437112"/>
            <a:ext cx="77768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Молодцы!</a:t>
            </a:r>
            <a:endParaRPr lang="ru-RU" sz="80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2554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988" y="4692650"/>
            <a:ext cx="1960562" cy="207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8744" flipH="1">
            <a:off x="6105525" y="220663"/>
            <a:ext cx="2179638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8744">
            <a:off x="3013075" y="2333625"/>
            <a:ext cx="2074863" cy="196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8744">
            <a:off x="6473825" y="1792288"/>
            <a:ext cx="2074863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29205">
            <a:off x="4508500" y="2881313"/>
            <a:ext cx="2073275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29755" flipH="1">
            <a:off x="6999288" y="3970338"/>
            <a:ext cx="1971675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57676">
            <a:off x="1942306" y="786607"/>
            <a:ext cx="2073275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001779" y="1505233"/>
            <a:ext cx="864096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 Black" pitchFamily="34" charset="0"/>
                <a:cs typeface="+mn-cs"/>
              </a:rPr>
              <a:t>7-4</a:t>
            </a:r>
          </a:p>
        </p:txBody>
      </p:sp>
      <p:pic>
        <p:nvPicPr>
          <p:cNvPr id="2058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8744">
            <a:off x="2676525" y="4784725"/>
            <a:ext cx="2073275" cy="196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399039" y="541663"/>
            <a:ext cx="108232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 Black" pitchFamily="34" charset="0"/>
                <a:cs typeface="+mn-cs"/>
              </a:rPr>
              <a:t>1+4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74805" y="2914613"/>
            <a:ext cx="1003375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 Black" pitchFamily="34" charset="0"/>
                <a:cs typeface="+mn-cs"/>
              </a:rPr>
              <a:t>9-4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81359" y="2391393"/>
            <a:ext cx="1008112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 Black" pitchFamily="34" charset="0"/>
                <a:cs typeface="+mn-cs"/>
              </a:rPr>
              <a:t>8-3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06310" y="3272110"/>
            <a:ext cx="1181915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 Black" pitchFamily="34" charset="0"/>
                <a:cs typeface="+mn-cs"/>
              </a:rPr>
              <a:t>6+1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07438" y="5384723"/>
            <a:ext cx="1154202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 Black" pitchFamily="34" charset="0"/>
                <a:cs typeface="+mn-cs"/>
              </a:rPr>
              <a:t>7-2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62232" y="4641572"/>
            <a:ext cx="1025153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 Black" pitchFamily="34" charset="0"/>
                <a:cs typeface="+mn-cs"/>
              </a:rPr>
              <a:t>3+2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5927" flipH="1">
            <a:off x="3844925" y="157163"/>
            <a:ext cx="2179638" cy="195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3995860" y="695308"/>
            <a:ext cx="108232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 Black" pitchFamily="34" charset="0"/>
                <a:cs typeface="+mn-cs"/>
              </a:rPr>
              <a:t>2+2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997267" y="5795892"/>
            <a:ext cx="108232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 Black" pitchFamily="34" charset="0"/>
                <a:cs typeface="+mn-cs"/>
              </a:rPr>
              <a:t>3+3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6879" y="287258"/>
            <a:ext cx="3427926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+mn-lt"/>
                <a:cs typeface="+mn-cs"/>
              </a:rPr>
              <a:t>Молодец!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2" y="2653003"/>
            <a:ext cx="2873301" cy="340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 nodeType="clickPar">
                      <p:stCondLst>
                        <p:cond delay="0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 nodeType="clickPar">
                      <p:stCondLst>
                        <p:cond delay="0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6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 nodeType="clickPar">
                      <p:stCondLst>
                        <p:cond delay="0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 nodeType="clickPar">
                      <p:stCondLst>
                        <p:cond delay="0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 nodeType="clickPar">
                      <p:stCondLst>
                        <p:cond delay="0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3568" y="404664"/>
            <a:ext cx="7776864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>
                  <a:solidFill>
                    <a:srgbClr val="FFFF00"/>
                  </a:solidFill>
                </a:ln>
                <a:solidFill>
                  <a:srgbClr val="0000CC"/>
                </a:solidFill>
                <a:latin typeface="+mn-lt"/>
                <a:cs typeface="+mn-cs"/>
              </a:rPr>
              <a:t>6+2+1    5+2+2    4+4+1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>
                  <a:solidFill>
                    <a:srgbClr val="FFFF00"/>
                  </a:solidFill>
                </a:ln>
                <a:solidFill>
                  <a:srgbClr val="0000CC"/>
                </a:solidFill>
                <a:latin typeface="+mn-lt"/>
                <a:cs typeface="+mn-cs"/>
              </a:rPr>
              <a:t>3+3+3    7+1+1    2+3+4</a:t>
            </a:r>
          </a:p>
        </p:txBody>
      </p:sp>
      <p:pic>
        <p:nvPicPr>
          <p:cNvPr id="3075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708920"/>
            <a:ext cx="6858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EF6"/>
              </a:clrFrom>
              <a:clrTo>
                <a:srgbClr val="FFFE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1465263"/>
            <a:ext cx="1543050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EF6"/>
              </a:clrFrom>
              <a:clrTo>
                <a:srgbClr val="FFFE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325" y="549275"/>
            <a:ext cx="1543050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EF6"/>
              </a:clrFrom>
              <a:clrTo>
                <a:srgbClr val="FFFE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268413"/>
            <a:ext cx="1543050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EF6"/>
              </a:clrFrom>
              <a:clrTo>
                <a:srgbClr val="FFFE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38" y="684213"/>
            <a:ext cx="1543050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2060575"/>
            <a:ext cx="1209675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913" y="1125538"/>
            <a:ext cx="1209675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3933825"/>
            <a:ext cx="2206625" cy="259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059832" y="4221088"/>
            <a:ext cx="5256584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ln>
                  <a:solidFill>
                    <a:srgbClr val="FFFF00"/>
                  </a:solidFill>
                </a:ln>
                <a:solidFill>
                  <a:srgbClr val="0000CC"/>
                </a:solidFill>
                <a:latin typeface="+mn-lt"/>
                <a:cs typeface="+mn-cs"/>
              </a:rPr>
              <a:t>4+2=6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142" y="2460843"/>
            <a:ext cx="2232248" cy="2466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04" y="-243408"/>
            <a:ext cx="7413738" cy="5547947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 flipH="1">
            <a:off x="4271614" y="2892440"/>
            <a:ext cx="484642" cy="43048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3659552" y="2876422"/>
            <a:ext cx="484642" cy="43048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3786972" y="3412483"/>
            <a:ext cx="484642" cy="43048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75176" y="5032691"/>
            <a:ext cx="6768752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ln>
                  <a:solidFill>
                    <a:srgbClr val="FFFF00"/>
                  </a:solidFill>
                </a:ln>
                <a:solidFill>
                  <a:srgbClr val="0000CC"/>
                </a:solidFill>
                <a:latin typeface="+mn-lt"/>
                <a:cs typeface="+mn-cs"/>
              </a:rPr>
              <a:t>9 – 3 = 6</a:t>
            </a:r>
          </a:p>
        </p:txBody>
      </p:sp>
    </p:spTree>
    <p:extLst>
      <p:ext uri="{BB962C8B-B14F-4D97-AF65-F5344CB8AC3E}">
        <p14:creationId xmlns:p14="http://schemas.microsoft.com/office/powerpoint/2010/main" val="4062789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1540" y="980728"/>
            <a:ext cx="828092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0000CC"/>
                </a:solidFill>
                <a:latin typeface="+mn-lt"/>
                <a:cs typeface="+mn-cs"/>
              </a:rPr>
              <a:t>Связь между компонентами </a:t>
            </a:r>
            <a:r>
              <a:rPr lang="ru-RU" sz="6600" b="1" dirty="0">
                <a:ln>
                  <a:solidFill>
                    <a:srgbClr val="FFFF00"/>
                  </a:solidFill>
                </a:ln>
                <a:solidFill>
                  <a:srgbClr val="0000CC"/>
                </a:solidFill>
                <a:latin typeface="+mn-lt"/>
                <a:cs typeface="+mn-cs"/>
              </a:rPr>
              <a:t>вычитания</a:t>
            </a:r>
          </a:p>
        </p:txBody>
      </p:sp>
    </p:spTree>
    <p:extLst>
      <p:ext uri="{BB962C8B-B14F-4D97-AF65-F5344CB8AC3E}">
        <p14:creationId xmlns:p14="http://schemas.microsoft.com/office/powerpoint/2010/main" val="247697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31640" y="980728"/>
            <a:ext cx="6768752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ln>
                  <a:solidFill>
                    <a:srgbClr val="FFFF00"/>
                  </a:solidFill>
                </a:ln>
                <a:solidFill>
                  <a:srgbClr val="0000CC"/>
                </a:solidFill>
                <a:latin typeface="+mn-lt"/>
                <a:cs typeface="+mn-cs"/>
              </a:rPr>
              <a:t>9 – 3 = 6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27584" y="2731226"/>
            <a:ext cx="784887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 dirty="0">
                <a:solidFill>
                  <a:srgbClr val="0000CC"/>
                </a:solidFill>
                <a:latin typeface="+mn-lt"/>
              </a:rPr>
              <a:t>Уменьшаемое </a:t>
            </a:r>
            <a:r>
              <a:rPr lang="ru-RU" sz="2800" b="1" dirty="0" smtClean="0">
                <a:solidFill>
                  <a:srgbClr val="0000CC"/>
                </a:solidFill>
                <a:latin typeface="+mn-lt"/>
              </a:rPr>
              <a:t>      </a:t>
            </a:r>
            <a:r>
              <a:rPr lang="ru-RU" sz="2800" b="1" dirty="0">
                <a:solidFill>
                  <a:srgbClr val="0000CC"/>
                </a:solidFill>
                <a:latin typeface="+mn-lt"/>
              </a:rPr>
              <a:t>Вычитаемое  </a:t>
            </a:r>
            <a:r>
              <a:rPr lang="ru-RU" sz="2800" b="1" dirty="0" smtClean="0">
                <a:solidFill>
                  <a:srgbClr val="0000CC"/>
                </a:solidFill>
                <a:latin typeface="+mn-lt"/>
              </a:rPr>
              <a:t>          Разность </a:t>
            </a:r>
            <a:endParaRPr lang="ru-RU" sz="28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1908175" y="2160588"/>
            <a:ext cx="604838" cy="55403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4568825" y="2160588"/>
            <a:ext cx="3175" cy="57308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875463" y="2117725"/>
            <a:ext cx="576262" cy="658813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679" y="3627617"/>
            <a:ext cx="1996893" cy="3200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AFCFB"/>
              </a:clrFrom>
              <a:clrTo>
                <a:srgbClr val="FAFCFB">
                  <a:alpha val="0"/>
                </a:srgbClr>
              </a:clrTo>
            </a:clrChange>
            <a:lum bright="-10000" contrast="30000"/>
          </a:blip>
          <a:srcRect/>
          <a:stretch>
            <a:fillRect/>
          </a:stretch>
        </p:blipFill>
        <p:spPr bwMode="auto">
          <a:xfrm>
            <a:off x="41861" y="714356"/>
            <a:ext cx="9060278" cy="5162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1921138" y="2156568"/>
            <a:ext cx="5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7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4624" y="4216293"/>
            <a:ext cx="5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3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07283" y="4690462"/>
            <a:ext cx="5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07284" y="5246132"/>
            <a:ext cx="5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1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07283" y="3165112"/>
            <a:ext cx="5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5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07284" y="3688332"/>
            <a:ext cx="5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4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21138" y="2679788"/>
            <a:ext cx="5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6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32039" y="2110263"/>
            <a:ext cx="5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1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32036" y="3637931"/>
            <a:ext cx="5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4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32037" y="4167242"/>
            <a:ext cx="5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5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48272" y="4690462"/>
            <a:ext cx="5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6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32038" y="5181232"/>
            <a:ext cx="5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7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37089" y="2658492"/>
            <a:ext cx="5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48271" y="3126156"/>
            <a:ext cx="5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3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244408" y="2096409"/>
            <a:ext cx="5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1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244407" y="2619629"/>
            <a:ext cx="5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244406" y="3158745"/>
            <a:ext cx="5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3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244405" y="4142325"/>
            <a:ext cx="5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3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244408" y="4658012"/>
            <a:ext cx="5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244404" y="5176491"/>
            <a:ext cx="53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1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" y="944563"/>
            <a:ext cx="903605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омпоненты вычитани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317</TotalTime>
  <Words>251</Words>
  <Application>Microsoft Office PowerPoint</Application>
  <PresentationFormat>Экран (4:3)</PresentationFormat>
  <Paragraphs>90</Paragraphs>
  <Slides>17</Slides>
  <Notes>12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Arial Black</vt:lpstr>
      <vt:lpstr>Bookman Old Style</vt:lpstr>
      <vt:lpstr>Calibri</vt:lpstr>
      <vt:lpstr>Times New Roman</vt:lpstr>
      <vt:lpstr>компоненты вычитания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Ds</cp:lastModifiedBy>
  <cp:revision>29</cp:revision>
  <dcterms:created xsi:type="dcterms:W3CDTF">2012-12-04T23:09:40Z</dcterms:created>
  <dcterms:modified xsi:type="dcterms:W3CDTF">2021-03-23T16:27:04Z</dcterms:modified>
</cp:coreProperties>
</file>