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1" r:id="rId9"/>
    <p:sldId id="300" r:id="rId10"/>
    <p:sldId id="301" r:id="rId11"/>
    <p:sldId id="268" r:id="rId12"/>
    <p:sldId id="263" r:id="rId13"/>
    <p:sldId id="264" r:id="rId14"/>
    <p:sldId id="302" r:id="rId15"/>
    <p:sldId id="266" r:id="rId16"/>
    <p:sldId id="303" r:id="rId17"/>
    <p:sldId id="304" r:id="rId18"/>
    <p:sldId id="305" r:id="rId19"/>
    <p:sldId id="306" r:id="rId20"/>
    <p:sldId id="307" r:id="rId21"/>
    <p:sldId id="276" r:id="rId22"/>
    <p:sldId id="270" r:id="rId23"/>
    <p:sldId id="310" r:id="rId24"/>
    <p:sldId id="272" r:id="rId25"/>
    <p:sldId id="273" r:id="rId26"/>
    <p:sldId id="274" r:id="rId27"/>
    <p:sldId id="308" r:id="rId28"/>
    <p:sldId id="309" r:id="rId29"/>
    <p:sldId id="292" r:id="rId30"/>
    <p:sldId id="275" r:id="rId31"/>
    <p:sldId id="277" r:id="rId32"/>
    <p:sldId id="278" r:id="rId33"/>
    <p:sldId id="279" r:id="rId34"/>
    <p:sldId id="280" r:id="rId35"/>
    <p:sldId id="311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 varScale="1">
        <p:scale>
          <a:sx n="83" d="100"/>
          <a:sy n="83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E975C-C8EA-40B8-8062-BA796847EDCF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56F7E-8114-4CB3-B4F4-2C72AB6D2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56F7E-8114-4CB3-B4F4-2C72AB6D28C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D8DB-53B9-4AED-81D0-29FDBC57B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B872-4C80-491A-A318-ABE5D9058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8A10-37EC-42B3-8102-C172B0EE85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DF79AE6-B7F7-4F42-ACDB-7504F5B3F2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76F1B-4C0A-43FE-8A3A-EA1F80C0F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5DEDF-51B7-428D-9551-358AA2BB8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2124A-3B18-4D0A-803A-831AB6B8B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8AC0C-D6A5-48BE-98BC-EA6D788B0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8016-B305-49E3-8DDC-CEA0D46CF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6C379-95F0-4A19-B073-C655C866D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18C2B-CEAA-499C-87B6-9523B7383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07B7-891C-4E4E-8ABB-531752F1A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74466-F1ED-4673-9ECB-093516A573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3.xml"/><Relationship Id="rId7" Type="http://schemas.openxmlformats.org/officeDocument/2006/relationships/slide" Target="slide1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6.xml"/><Relationship Id="rId11" Type="http://schemas.openxmlformats.org/officeDocument/2006/relationships/slide" Target="slide20.xml"/><Relationship Id="rId5" Type="http://schemas.openxmlformats.org/officeDocument/2006/relationships/slide" Target="slide12.xml"/><Relationship Id="rId10" Type="http://schemas.openxmlformats.org/officeDocument/2006/relationships/slide" Target="slide18.xml"/><Relationship Id="rId4" Type="http://schemas.openxmlformats.org/officeDocument/2006/relationships/audio" Target="../media/audio1.wav"/><Relationship Id="rId9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2.jpeg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23.xml"/><Relationship Id="rId7" Type="http://schemas.openxmlformats.org/officeDocument/2006/relationships/slide" Target="slide2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10" Type="http://schemas.openxmlformats.org/officeDocument/2006/relationships/slide" Target="slide27.xml"/><Relationship Id="rId4" Type="http://schemas.openxmlformats.org/officeDocument/2006/relationships/audio" Target="../media/audio1.wav"/><Relationship Id="rId9" Type="http://schemas.openxmlformats.org/officeDocument/2006/relationships/slide" Target="slide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31.xml"/><Relationship Id="rId7" Type="http://schemas.openxmlformats.org/officeDocument/2006/relationships/slide" Target="slide3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34.xml"/><Relationship Id="rId5" Type="http://schemas.openxmlformats.org/officeDocument/2006/relationships/slide" Target="slide30.xml"/><Relationship Id="rId4" Type="http://schemas.openxmlformats.org/officeDocument/2006/relationships/audio" Target="../media/audio1.wav"/><Relationship Id="rId9" Type="http://schemas.openxmlformats.org/officeDocument/2006/relationships/slide" Target="slide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5.xml"/><Relationship Id="rId7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10" Type="http://schemas.openxmlformats.org/officeDocument/2006/relationships/slide" Target="slide10.xml"/><Relationship Id="rId4" Type="http://schemas.openxmlformats.org/officeDocument/2006/relationships/audio" Target="../media/audio1.wav"/><Relationship Id="rId9" Type="http://schemas.openxmlformats.org/officeDocument/2006/relationships/slide" Target="slide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grayscl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428604"/>
            <a:ext cx="38282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Викторина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28868"/>
            <a:ext cx="9019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Ленинград. Возрождение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358246" cy="2571768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и название военной операции советских войск по окончательному снятию блокады города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85786" y="3429000"/>
            <a:ext cx="1614470" cy="9159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714612" y="4071943"/>
            <a:ext cx="6215107" cy="1714512"/>
          </a:xfrm>
          <a:prstGeom prst="wedgeRoundRectCallout">
            <a:avLst>
              <a:gd name="adj1" fmla="val -61885"/>
              <a:gd name="adj2" fmla="val -84278"/>
              <a:gd name="adj3" fmla="val 16667"/>
            </a:avLst>
          </a:prstGeom>
          <a:solidFill>
            <a:srgbClr val="CC99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 smtClean="0"/>
              <a:t>«</a:t>
            </a:r>
            <a:r>
              <a:rPr lang="ru-RU" sz="2400" dirty="0" err="1" smtClean="0"/>
              <a:t>Янва́рский</a:t>
            </a:r>
            <a:r>
              <a:rPr lang="ru-RU" sz="2400" dirty="0" smtClean="0"/>
              <a:t> гром», </a:t>
            </a:r>
          </a:p>
          <a:p>
            <a:pPr algn="ctr"/>
            <a:r>
              <a:rPr lang="ru-RU" sz="2400" dirty="0" err="1" smtClean="0"/>
              <a:t>Красносе́льско-Ро́пшинская</a:t>
            </a:r>
            <a:r>
              <a:rPr lang="ru-RU" sz="2400" dirty="0" smtClean="0"/>
              <a:t> </a:t>
            </a:r>
            <a:r>
              <a:rPr lang="ru-RU" sz="2400" dirty="0" err="1" smtClean="0"/>
              <a:t>опера́ция</a:t>
            </a:r>
            <a:r>
              <a:rPr lang="ru-RU" sz="2400" dirty="0" smtClean="0"/>
              <a:t> или </a:t>
            </a:r>
            <a:r>
              <a:rPr lang="ru-RU" sz="2400" dirty="0" err="1" smtClean="0"/>
              <a:t>опера́ция</a:t>
            </a:r>
            <a:r>
              <a:rPr lang="ru-RU" sz="2400" dirty="0" smtClean="0"/>
              <a:t> «Нева́-2» </a:t>
            </a:r>
          </a:p>
          <a:p>
            <a:pPr algn="ctr"/>
            <a:r>
              <a:rPr lang="ru-RU" sz="2400" dirty="0" smtClean="0"/>
              <a:t>14.01- 30.01.44 </a:t>
            </a:r>
            <a:endParaRPr lang="ru-RU" sz="2400" b="1" dirty="0"/>
          </a:p>
        </p:txBody>
      </p:sp>
      <p:sp>
        <p:nvSpPr>
          <p:cNvPr id="18437" name="AutoShape 5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8101013" y="6308725"/>
            <a:ext cx="825500" cy="3603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>
            <a:hlinkClick r:id="rId3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357158" y="2143116"/>
            <a:ext cx="1042987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FFCC00"/>
                </a:solidFill>
              </a:rPr>
              <a:t>10 </a:t>
            </a:r>
          </a:p>
          <a:p>
            <a:pPr algn="ctr"/>
            <a:r>
              <a:rPr lang="ru-RU" dirty="0">
                <a:solidFill>
                  <a:srgbClr val="FFCC00"/>
                </a:solidFill>
              </a:rPr>
              <a:t>баллов</a:t>
            </a:r>
          </a:p>
        </p:txBody>
      </p:sp>
      <p:sp>
        <p:nvSpPr>
          <p:cNvPr id="31747" name="AutoShape 3">
            <a:hlinkClick r:id="rId5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357158" y="857232"/>
            <a:ext cx="1042987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C00"/>
                </a:solidFill>
              </a:rPr>
              <a:t>8 </a:t>
            </a:r>
            <a:endParaRPr lang="ru-RU" dirty="0">
              <a:solidFill>
                <a:srgbClr val="FFCC00"/>
              </a:solidFill>
            </a:endParaRPr>
          </a:p>
          <a:p>
            <a:pPr algn="ctr"/>
            <a:r>
              <a:rPr lang="ru-RU" dirty="0">
                <a:solidFill>
                  <a:srgbClr val="FFCC00"/>
                </a:solidFill>
              </a:rPr>
              <a:t>балов</a:t>
            </a:r>
          </a:p>
        </p:txBody>
      </p:sp>
      <p:sp>
        <p:nvSpPr>
          <p:cNvPr id="31748" name="AutoShape 4">
            <a:hlinkClick r:id="rId6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7715272" y="857232"/>
            <a:ext cx="1042987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C00"/>
                </a:solidFill>
              </a:rPr>
              <a:t>18 </a:t>
            </a:r>
            <a:endParaRPr lang="ru-RU" dirty="0">
              <a:solidFill>
                <a:srgbClr val="FFCC00"/>
              </a:solidFill>
            </a:endParaRPr>
          </a:p>
          <a:p>
            <a:pPr algn="ctr"/>
            <a:r>
              <a:rPr lang="ru-RU" dirty="0">
                <a:solidFill>
                  <a:srgbClr val="FFCC00"/>
                </a:solidFill>
              </a:rPr>
              <a:t>баллов</a:t>
            </a:r>
          </a:p>
        </p:txBody>
      </p:sp>
      <p:sp>
        <p:nvSpPr>
          <p:cNvPr id="31749" name="AutoShape 5">
            <a:hlinkClick r:id="rId7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357158" y="3429000"/>
            <a:ext cx="1042988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C00"/>
                </a:solidFill>
              </a:rPr>
              <a:t>12</a:t>
            </a:r>
            <a:endParaRPr lang="ru-RU" dirty="0">
              <a:solidFill>
                <a:srgbClr val="FFCC00"/>
              </a:solidFill>
            </a:endParaRPr>
          </a:p>
          <a:p>
            <a:pPr algn="ctr"/>
            <a:r>
              <a:rPr lang="ru-RU" dirty="0">
                <a:solidFill>
                  <a:srgbClr val="FFCC00"/>
                </a:solidFill>
              </a:rPr>
              <a:t>баллов</a:t>
            </a:r>
          </a:p>
        </p:txBody>
      </p:sp>
      <p:sp>
        <p:nvSpPr>
          <p:cNvPr id="31750" name="AutoShape 6">
            <a:hlinkClick r:id="rId8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357158" y="4714884"/>
            <a:ext cx="1042988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C00"/>
                </a:solidFill>
              </a:rPr>
              <a:t>15</a:t>
            </a:r>
            <a:endParaRPr lang="ru-RU" dirty="0">
              <a:solidFill>
                <a:srgbClr val="FFCC00"/>
              </a:solidFill>
            </a:endParaRPr>
          </a:p>
          <a:p>
            <a:pPr algn="ctr"/>
            <a:r>
              <a:rPr lang="ru-RU" dirty="0">
                <a:solidFill>
                  <a:srgbClr val="FFCC00"/>
                </a:solidFill>
              </a:rPr>
              <a:t>баллов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title"/>
          </p:nvPr>
        </p:nvSpPr>
        <p:spPr>
          <a:xfrm>
            <a:off x="3643306" y="3429000"/>
            <a:ext cx="4981582" cy="10001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AutoShape 4">
            <a:hlinkClick r:id="rId9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7715272" y="3429000"/>
            <a:ext cx="1042987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C00"/>
                </a:solidFill>
              </a:rPr>
              <a:t>22</a:t>
            </a:r>
            <a:endParaRPr lang="ru-RU" dirty="0">
              <a:solidFill>
                <a:srgbClr val="FFCC00"/>
              </a:solidFill>
            </a:endParaRPr>
          </a:p>
          <a:p>
            <a:pPr algn="ctr"/>
            <a:r>
              <a:rPr lang="ru-RU" dirty="0" smtClean="0">
                <a:solidFill>
                  <a:srgbClr val="FFCC00"/>
                </a:solidFill>
              </a:rPr>
              <a:t>балла</a:t>
            </a:r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9" name="AutoShape 4">
            <a:hlinkClick r:id="rId10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7715272" y="2143116"/>
            <a:ext cx="1042987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C00"/>
                </a:solidFill>
              </a:rPr>
              <a:t>20</a:t>
            </a:r>
            <a:endParaRPr lang="ru-RU" dirty="0">
              <a:solidFill>
                <a:srgbClr val="FFCC00"/>
              </a:solidFill>
            </a:endParaRPr>
          </a:p>
          <a:p>
            <a:pPr algn="ctr"/>
            <a:r>
              <a:rPr lang="ru-RU" dirty="0" smtClean="0">
                <a:solidFill>
                  <a:srgbClr val="FFCC00"/>
                </a:solidFill>
              </a:rPr>
              <a:t>баллов</a:t>
            </a:r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0" name="AutoShape 4">
            <a:hlinkClick r:id="rId11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7715272" y="4714884"/>
            <a:ext cx="1042987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C00"/>
                </a:solidFill>
              </a:rPr>
              <a:t>25</a:t>
            </a:r>
            <a:endParaRPr lang="ru-RU" dirty="0">
              <a:solidFill>
                <a:srgbClr val="FFCC00"/>
              </a:solidFill>
            </a:endParaRPr>
          </a:p>
          <a:p>
            <a:pPr algn="ctr"/>
            <a:r>
              <a:rPr lang="ru-RU" dirty="0" smtClean="0">
                <a:solidFill>
                  <a:srgbClr val="FFCC00"/>
                </a:solidFill>
              </a:rPr>
              <a:t>баллов</a:t>
            </a:r>
            <a:endParaRPr lang="ru-RU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>
              <a:solidFill>
                <a:srgbClr val="FFCC00"/>
              </a:solidFill>
              <a:latin typeface="Monotype Corsiva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857232"/>
            <a:ext cx="7283450" cy="24765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	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примерные потери СССР среди гражданского населения в Ленинграде за период Блокады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2357422" y="4429132"/>
            <a:ext cx="6246828" cy="2097081"/>
          </a:xfrm>
          <a:prstGeom prst="wedgeRoundRectCallout">
            <a:avLst>
              <a:gd name="adj1" fmla="val -56167"/>
              <a:gd name="adj2" fmla="val -101625"/>
              <a:gd name="adj3" fmla="val 16667"/>
            </a:avLst>
          </a:prstGeom>
          <a:solidFill>
            <a:srgbClr val="CC99FF">
              <a:alpha val="67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2400" dirty="0">
              <a:solidFill>
                <a:schemeClr val="bg2"/>
              </a:solidFill>
            </a:endParaRPr>
          </a:p>
          <a:p>
            <a:pPr algn="ctr"/>
            <a:r>
              <a:rPr lang="ru-RU" sz="2400" dirty="0" smtClean="0"/>
              <a:t>16 747 убито при артобстрелах и бомбардировках, 632 253 погибло от голода, обморожения, болезней</a:t>
            </a:r>
            <a:endParaRPr lang="ru-RU" sz="2400" dirty="0"/>
          </a:p>
        </p:txBody>
      </p:sp>
      <p:sp>
        <p:nvSpPr>
          <p:cNvPr id="20485" name="AutoShape 5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250825" y="6165850"/>
            <a:ext cx="1081088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27368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	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примерные боевые потери Красной Армии в ходе операций по прорыву и снятию Блокады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2857488" y="4071942"/>
            <a:ext cx="5184775" cy="1978025"/>
          </a:xfrm>
          <a:prstGeom prst="wedgeRoundRectCallout">
            <a:avLst>
              <a:gd name="adj1" fmla="val -77588"/>
              <a:gd name="adj2" fmla="val -76403"/>
              <a:gd name="adj3" fmla="val 16667"/>
            </a:avLst>
          </a:prstGeom>
          <a:solidFill>
            <a:srgbClr val="CC99FF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2400" dirty="0">
              <a:solidFill>
                <a:schemeClr val="bg2"/>
              </a:solidFill>
            </a:endParaRPr>
          </a:p>
          <a:p>
            <a:pPr algn="ctr"/>
            <a:r>
              <a:rPr lang="ru-RU" sz="2400" dirty="0" smtClean="0"/>
              <a:t>332 059 –боевые потери</a:t>
            </a:r>
          </a:p>
          <a:p>
            <a:pPr algn="ctr"/>
            <a:r>
              <a:rPr lang="ru-RU" sz="2400" dirty="0" smtClean="0"/>
              <a:t> 111 142 –пропавшие без вести</a:t>
            </a:r>
            <a:endParaRPr lang="ru-RU" sz="2400" dirty="0"/>
          </a:p>
        </p:txBody>
      </p:sp>
      <p:sp>
        <p:nvSpPr>
          <p:cNvPr id="34816" name="AutoShape 0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395288" y="5949950"/>
            <a:ext cx="936625" cy="6477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27368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	</a:t>
            </a:r>
            <a:r>
              <a:rPr lang="ru-RU" dirty="0" smtClean="0">
                <a:solidFill>
                  <a:srgbClr val="C00000"/>
                </a:solidFill>
              </a:rPr>
              <a:t>Перечислите все роли, которые выполняла Дорога жизни для Ленинграда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2000232" y="3214686"/>
            <a:ext cx="6929486" cy="3143272"/>
          </a:xfrm>
          <a:prstGeom prst="wedgeRoundRectCallout">
            <a:avLst>
              <a:gd name="adj1" fmla="val 3021"/>
              <a:gd name="adj2" fmla="val -61519"/>
              <a:gd name="adj3" fmla="val 16667"/>
            </a:avLst>
          </a:prstGeom>
          <a:solidFill>
            <a:srgbClr val="CC99FF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2400" dirty="0">
              <a:solidFill>
                <a:schemeClr val="bg2"/>
              </a:solidFill>
            </a:endParaRPr>
          </a:p>
          <a:p>
            <a:pPr marL="457200" indent="-457200"/>
            <a:r>
              <a:rPr lang="ru-RU" sz="2000" dirty="0" smtClean="0"/>
              <a:t>1. Доставка медикаментов, продовольствия, оборудования</a:t>
            </a:r>
          </a:p>
          <a:p>
            <a:pPr marL="457200" indent="-457200"/>
            <a:r>
              <a:rPr lang="ru-RU" sz="2000" dirty="0" smtClean="0"/>
              <a:t>2. Эвакуация раненых, детей и пожилых горожан</a:t>
            </a:r>
          </a:p>
          <a:p>
            <a:r>
              <a:rPr lang="ru-RU" sz="2000" dirty="0" smtClean="0"/>
              <a:t>3. Контроль над прокладкой коммуникаций – телефон, нефтепровод</a:t>
            </a:r>
          </a:p>
          <a:p>
            <a:r>
              <a:rPr lang="ru-RU" sz="2000" dirty="0" smtClean="0"/>
              <a:t>4.Информационная и морально-психологическая поддержка города</a:t>
            </a:r>
            <a:endParaRPr lang="ru-RU" sz="2000" dirty="0"/>
          </a:p>
        </p:txBody>
      </p:sp>
      <p:sp>
        <p:nvSpPr>
          <p:cNvPr id="34816" name="AutoShape 0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395288" y="5949950"/>
            <a:ext cx="936625" cy="6477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715272" y="428603"/>
            <a:ext cx="971528" cy="9922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428736"/>
            <a:ext cx="7786742" cy="345915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C000"/>
                </a:solidFill>
              </a:rPr>
              <a:t>		</a:t>
            </a:r>
            <a:r>
              <a:rPr lang="ru-RU" b="1" dirty="0" smtClean="0">
                <a:solidFill>
                  <a:srgbClr val="C00000"/>
                </a:solidFill>
              </a:rPr>
              <a:t>Назовите точное количество дней, которые продолжалась Блокада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3552" name="AutoShape 0"/>
          <p:cNvSpPr>
            <a:spLocks noChangeArrowheads="1"/>
          </p:cNvSpPr>
          <p:nvPr/>
        </p:nvSpPr>
        <p:spPr bwMode="auto">
          <a:xfrm>
            <a:off x="4357686" y="3786190"/>
            <a:ext cx="4286280" cy="2214577"/>
          </a:xfrm>
          <a:prstGeom prst="wedgeRoundRectCallout">
            <a:avLst>
              <a:gd name="adj1" fmla="val -66953"/>
              <a:gd name="adj2" fmla="val -85861"/>
              <a:gd name="adj3" fmla="val 16667"/>
            </a:avLst>
          </a:prstGeom>
          <a:solidFill>
            <a:srgbClr val="CC99FF">
              <a:alpha val="6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400" dirty="0" smtClean="0"/>
              <a:t>с 8 сентября 1941 года по 27 января 1944 года — </a:t>
            </a:r>
          </a:p>
          <a:p>
            <a:pPr algn="ctr"/>
            <a:r>
              <a:rPr lang="ru-RU" sz="2400" dirty="0" smtClean="0"/>
              <a:t>872 дня </a:t>
            </a:r>
            <a:endParaRPr lang="ru-RU" sz="2400" dirty="0"/>
          </a:p>
        </p:txBody>
      </p:sp>
      <p:sp>
        <p:nvSpPr>
          <p:cNvPr id="23553" name="AutoShape 1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250825" y="6092825"/>
            <a:ext cx="863600" cy="49371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715272" y="428603"/>
            <a:ext cx="971528" cy="9922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428737"/>
            <a:ext cx="7786742" cy="214314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C000"/>
                </a:solidFill>
              </a:rPr>
              <a:t>		</a:t>
            </a:r>
            <a:r>
              <a:rPr lang="ru-RU" b="1" dirty="0" smtClean="0">
                <a:solidFill>
                  <a:srgbClr val="C00000"/>
                </a:solidFill>
              </a:rPr>
              <a:t>Назовите фамилии советских и нацистских  генералов, управлявших войсками в ходе Ленинградской операции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3552" name="AutoShape 0"/>
          <p:cNvSpPr>
            <a:spLocks noChangeArrowheads="1"/>
          </p:cNvSpPr>
          <p:nvPr/>
        </p:nvSpPr>
        <p:spPr bwMode="auto">
          <a:xfrm>
            <a:off x="3071802" y="3786190"/>
            <a:ext cx="5857916" cy="2857520"/>
          </a:xfrm>
          <a:prstGeom prst="wedgeRoundRectCallout">
            <a:avLst>
              <a:gd name="adj1" fmla="val -48276"/>
              <a:gd name="adj2" fmla="val -67563"/>
              <a:gd name="adj3" fmla="val 16667"/>
            </a:avLst>
          </a:prstGeom>
          <a:solidFill>
            <a:srgbClr val="CC99FF">
              <a:alpha val="6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r>
              <a:rPr lang="ru-RU" sz="2000" dirty="0" smtClean="0"/>
              <a:t>Германия</a:t>
            </a:r>
          </a:p>
          <a:p>
            <a:r>
              <a:rPr lang="ru-RU" sz="2000" dirty="0" smtClean="0"/>
              <a:t>В. фон </a:t>
            </a:r>
            <a:r>
              <a:rPr lang="ru-RU" sz="2000" dirty="0" err="1" smtClean="0"/>
              <a:t>Лееб</a:t>
            </a:r>
            <a:r>
              <a:rPr lang="ru-RU" sz="2000" dirty="0" smtClean="0"/>
              <a:t>, Г.фон </a:t>
            </a:r>
            <a:r>
              <a:rPr lang="ru-RU" sz="2000" dirty="0" err="1" smtClean="0"/>
              <a:t>Кюхлер</a:t>
            </a:r>
            <a:endParaRPr lang="ru-RU" sz="2000" dirty="0" smtClean="0"/>
          </a:p>
          <a:p>
            <a:r>
              <a:rPr lang="ru-RU" sz="2000" dirty="0" smtClean="0"/>
              <a:t>Финляндия</a:t>
            </a:r>
          </a:p>
          <a:p>
            <a:r>
              <a:rPr lang="ru-RU" sz="2000" dirty="0" smtClean="0"/>
              <a:t>К.Г. Маннергейм</a:t>
            </a:r>
          </a:p>
          <a:p>
            <a:r>
              <a:rPr lang="ru-RU" sz="2000" dirty="0" smtClean="0"/>
              <a:t>СССР </a:t>
            </a:r>
          </a:p>
          <a:p>
            <a:r>
              <a:rPr lang="ru-RU" sz="2000" dirty="0" smtClean="0"/>
              <a:t>К.Е. Ворошилов,  Г.К. Жуков,   Л.А. Говоров</a:t>
            </a:r>
            <a:endParaRPr lang="ru-RU" sz="2000" dirty="0"/>
          </a:p>
        </p:txBody>
      </p:sp>
      <p:sp>
        <p:nvSpPr>
          <p:cNvPr id="23553" name="AutoShape 1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250825" y="6092825"/>
            <a:ext cx="863600" cy="49371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715272" y="428603"/>
            <a:ext cx="971528" cy="9922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428736"/>
            <a:ext cx="7786742" cy="345915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C000"/>
                </a:solidFill>
              </a:rPr>
              <a:t>		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нацисты не пошли на штурм города, избрав блокаду как средство борьбы?</a:t>
            </a:r>
          </a:p>
          <a:p>
            <a:pPr>
              <a:lnSpc>
                <a:spcPct val="90000"/>
              </a:lnSpc>
              <a:buNone/>
            </a:pP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23552" name="AutoShape 0"/>
          <p:cNvSpPr>
            <a:spLocks noChangeArrowheads="1"/>
          </p:cNvSpPr>
          <p:nvPr/>
        </p:nvSpPr>
        <p:spPr bwMode="auto">
          <a:xfrm>
            <a:off x="1428728" y="3714752"/>
            <a:ext cx="7500990" cy="2714644"/>
          </a:xfrm>
          <a:prstGeom prst="wedgeRoundRectCallout">
            <a:avLst>
              <a:gd name="adj1" fmla="val 1033"/>
              <a:gd name="adj2" fmla="val -79508"/>
              <a:gd name="adj3" fmla="val 16667"/>
            </a:avLst>
          </a:prstGeom>
          <a:solidFill>
            <a:srgbClr val="CC99FF">
              <a:alpha val="6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r>
              <a:rPr lang="ru-RU" sz="2400" dirty="0" smtClean="0">
                <a:solidFill>
                  <a:schemeClr val="bg2"/>
                </a:solidFill>
              </a:rPr>
              <a:t>	6 сентября 1941 года Гитлер, реально представлявший себе огромные потери, которые он понес бы, вступив в городские бои, своим решением обрек его население на голодную смерть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23553" name="AutoShape 1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250825" y="6092825"/>
            <a:ext cx="863600" cy="49371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715272" y="428603"/>
            <a:ext cx="971528" cy="9922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428736"/>
            <a:ext cx="7786742" cy="345915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C000"/>
                </a:solidFill>
              </a:rPr>
              <a:t>		</a:t>
            </a:r>
            <a:r>
              <a:rPr lang="ru-RU" sz="3600" dirty="0" smtClean="0">
                <a:solidFill>
                  <a:srgbClr val="C00000"/>
                </a:solidFill>
                <a:effectLst/>
              </a:rPr>
              <a:t>Почему нацисты не пошли на штурм города, избрав блокаду как средство борьбы?</a:t>
            </a:r>
            <a:endParaRPr lang="ru-RU" dirty="0"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23552" name="AutoShape 0"/>
          <p:cNvSpPr>
            <a:spLocks noChangeArrowheads="1"/>
          </p:cNvSpPr>
          <p:nvPr/>
        </p:nvSpPr>
        <p:spPr bwMode="auto">
          <a:xfrm>
            <a:off x="1785918" y="3857628"/>
            <a:ext cx="6858048" cy="2786082"/>
          </a:xfrm>
          <a:prstGeom prst="wedgeRoundRectCallout">
            <a:avLst>
              <a:gd name="adj1" fmla="val 513"/>
              <a:gd name="adj2" fmla="val -101964"/>
              <a:gd name="adj3" fmla="val 16667"/>
            </a:avLst>
          </a:prstGeom>
          <a:solidFill>
            <a:srgbClr val="CC99FF">
              <a:alpha val="6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400" dirty="0" smtClean="0"/>
              <a:t>6 сентября 1941 года Гитлер, реально представлявший себе огромные потери, которые он понес бы, вступив в городские бои, своим решением обрек его население на голодную смерть</a:t>
            </a:r>
            <a:r>
              <a:rPr lang="ru-RU" sz="2400" b="1" u="sng" dirty="0" smtClean="0"/>
              <a:t> </a:t>
            </a:r>
            <a:endParaRPr lang="ru-RU" sz="2400" dirty="0"/>
          </a:p>
        </p:txBody>
      </p:sp>
      <p:sp>
        <p:nvSpPr>
          <p:cNvPr id="23553" name="AutoShape 1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250825" y="6092825"/>
            <a:ext cx="863600" cy="49371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715272" y="428603"/>
            <a:ext cx="971528" cy="9922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428736"/>
            <a:ext cx="8215370" cy="345915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C000"/>
                </a:solidFill>
              </a:rPr>
              <a:t>		</a:t>
            </a:r>
            <a:r>
              <a:rPr lang="ru-RU" sz="3600" dirty="0" smtClean="0">
                <a:solidFill>
                  <a:srgbClr val="C00000"/>
                </a:solidFill>
              </a:rPr>
              <a:t>Войска каких государств принимали участие в блокаде города?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3552" name="AutoShape 0"/>
          <p:cNvSpPr>
            <a:spLocks noChangeArrowheads="1"/>
          </p:cNvSpPr>
          <p:nvPr/>
        </p:nvSpPr>
        <p:spPr bwMode="auto">
          <a:xfrm>
            <a:off x="4857752" y="3786190"/>
            <a:ext cx="3286148" cy="2214577"/>
          </a:xfrm>
          <a:prstGeom prst="wedgeRoundRectCallout">
            <a:avLst>
              <a:gd name="adj1" fmla="val -66953"/>
              <a:gd name="adj2" fmla="val -85861"/>
              <a:gd name="adj3" fmla="val 16667"/>
            </a:avLst>
          </a:prstGeom>
          <a:solidFill>
            <a:srgbClr val="CC99FF">
              <a:alpha val="6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400" dirty="0" smtClean="0"/>
              <a:t>Германии, </a:t>
            </a:r>
          </a:p>
          <a:p>
            <a:pPr algn="ctr"/>
            <a:r>
              <a:rPr lang="ru-RU" sz="2400" dirty="0" smtClean="0"/>
              <a:t>Финляндии, </a:t>
            </a:r>
          </a:p>
          <a:p>
            <a:pPr algn="ctr"/>
            <a:r>
              <a:rPr lang="ru-RU" sz="2400" dirty="0" smtClean="0"/>
              <a:t>Испании</a:t>
            </a:r>
            <a:endParaRPr lang="ru-RU" sz="2400" dirty="0"/>
          </a:p>
        </p:txBody>
      </p:sp>
      <p:sp>
        <p:nvSpPr>
          <p:cNvPr id="23553" name="AutoShape 1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250825" y="6092825"/>
            <a:ext cx="863600" cy="49371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5000" r="2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>
            <a:hlinkClick r:id="rId4" action="ppaction://hlinksldjump" highlightClick="1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5786446" y="428604"/>
            <a:ext cx="3213124" cy="1295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softEdge">
            <a:bevelT/>
          </a:sp3d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Даты в истории Блокады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077" name="AutoShape 5">
            <a:hlinkClick r:id="rId6" action="ppaction://hlinksldjump" highlightClick="1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5786446" y="5072074"/>
            <a:ext cx="3213124" cy="12239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C00"/>
                </a:solidFill>
              </a:rPr>
              <a:t>Блокада в памяти </a:t>
            </a:r>
          </a:p>
          <a:p>
            <a:pPr algn="ctr"/>
            <a:r>
              <a:rPr lang="ru-RU" dirty="0" smtClean="0">
                <a:solidFill>
                  <a:srgbClr val="FFCC00"/>
                </a:solidFill>
              </a:rPr>
              <a:t>ленинградцев-петербуржцев</a:t>
            </a:r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3080" name="AutoShape 8">
            <a:hlinkClick r:id="rId7" action="ppaction://hlinksldjump" highlightClick="1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5786446" y="2000240"/>
            <a:ext cx="3213124" cy="12239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Ленинград. Город –воин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081" name="AutoShape 9">
            <a:hlinkClick r:id="rId8" action="ppaction://hlinksldjump" highlightClick="1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5786446" y="3571876"/>
            <a:ext cx="3211537" cy="12239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Мемориалы 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</a:rPr>
              <a:t>и музеи Блокады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 l="-16000" r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715272" y="428603"/>
            <a:ext cx="971528" cy="9922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428736"/>
            <a:ext cx="8358246" cy="345915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C000"/>
                </a:solidFill>
              </a:rPr>
              <a:t>		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Частью какого секретного плана являлась блокада и полное уничтожение Ленинграда?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3552" name="AutoShape 0"/>
          <p:cNvSpPr>
            <a:spLocks noChangeArrowheads="1"/>
          </p:cNvSpPr>
          <p:nvPr/>
        </p:nvSpPr>
        <p:spPr bwMode="auto">
          <a:xfrm>
            <a:off x="2214546" y="3786190"/>
            <a:ext cx="6429420" cy="2571768"/>
          </a:xfrm>
          <a:prstGeom prst="wedgeRoundRectCallout">
            <a:avLst>
              <a:gd name="adj1" fmla="val -251"/>
              <a:gd name="adj2" fmla="val -69861"/>
              <a:gd name="adj3" fmla="val 16667"/>
            </a:avLst>
          </a:prstGeom>
          <a:solidFill>
            <a:srgbClr val="CC99FF">
              <a:alpha val="6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400" dirty="0" smtClean="0"/>
              <a:t>План «Ост» - в течение нескольких лет истребить значительную часть населения Советского Союза— всего не менее 30 миллионов человек</a:t>
            </a:r>
            <a:endParaRPr lang="ru-RU" sz="2400" dirty="0"/>
          </a:p>
        </p:txBody>
      </p:sp>
      <p:sp>
        <p:nvSpPr>
          <p:cNvPr id="23553" name="AutoShape 1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250825" y="6092825"/>
            <a:ext cx="863600" cy="49371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>
            <a:hlinkClick r:id="rId3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214282" y="1643050"/>
            <a:ext cx="1042987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FFCC00"/>
                </a:solidFill>
              </a:rPr>
              <a:t>10 </a:t>
            </a:r>
          </a:p>
          <a:p>
            <a:pPr algn="ctr"/>
            <a:r>
              <a:rPr lang="ru-RU" dirty="0">
                <a:solidFill>
                  <a:srgbClr val="FFCC00"/>
                </a:solidFill>
              </a:rPr>
              <a:t>баллов</a:t>
            </a:r>
          </a:p>
        </p:txBody>
      </p:sp>
      <p:sp>
        <p:nvSpPr>
          <p:cNvPr id="40963" name="AutoShape 3">
            <a:hlinkClick r:id="rId5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214282" y="357166"/>
            <a:ext cx="1042987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C00"/>
                </a:solidFill>
              </a:rPr>
              <a:t>10</a:t>
            </a:r>
            <a:endParaRPr lang="ru-RU" dirty="0">
              <a:solidFill>
                <a:srgbClr val="FFCC00"/>
              </a:solidFill>
            </a:endParaRPr>
          </a:p>
          <a:p>
            <a:pPr algn="ctr"/>
            <a:r>
              <a:rPr lang="ru-RU" dirty="0">
                <a:solidFill>
                  <a:srgbClr val="FFCC00"/>
                </a:solidFill>
              </a:rPr>
              <a:t>баллов</a:t>
            </a:r>
          </a:p>
        </p:txBody>
      </p:sp>
      <p:sp>
        <p:nvSpPr>
          <p:cNvPr id="40964" name="AutoShape 4">
            <a:hlinkClick r:id="rId6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7786710" y="285728"/>
            <a:ext cx="1042987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C00"/>
                </a:solidFill>
              </a:rPr>
              <a:t>20 </a:t>
            </a:r>
            <a:endParaRPr lang="ru-RU" dirty="0">
              <a:solidFill>
                <a:srgbClr val="FFCC00"/>
              </a:solidFill>
            </a:endParaRPr>
          </a:p>
          <a:p>
            <a:pPr algn="ctr"/>
            <a:r>
              <a:rPr lang="ru-RU" dirty="0">
                <a:solidFill>
                  <a:srgbClr val="FFCC00"/>
                </a:solidFill>
              </a:rPr>
              <a:t>баллов</a:t>
            </a:r>
          </a:p>
        </p:txBody>
      </p:sp>
      <p:sp>
        <p:nvSpPr>
          <p:cNvPr id="40965" name="AutoShape 5">
            <a:hlinkClick r:id="rId7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214282" y="3000372"/>
            <a:ext cx="1042988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FFCC00"/>
                </a:solidFill>
              </a:rPr>
              <a:t>15</a:t>
            </a:r>
          </a:p>
          <a:p>
            <a:pPr algn="ctr"/>
            <a:r>
              <a:rPr lang="ru-RU" dirty="0">
                <a:solidFill>
                  <a:srgbClr val="FFCC00"/>
                </a:solidFill>
              </a:rPr>
              <a:t>баллов</a:t>
            </a:r>
          </a:p>
        </p:txBody>
      </p:sp>
      <p:sp>
        <p:nvSpPr>
          <p:cNvPr id="40966" name="AutoShape 6">
            <a:hlinkClick r:id="rId8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214282" y="4286256"/>
            <a:ext cx="1042988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C00"/>
                </a:solidFill>
              </a:rPr>
              <a:t>15</a:t>
            </a:r>
            <a:endParaRPr lang="ru-RU" dirty="0">
              <a:solidFill>
                <a:srgbClr val="FFCC00"/>
              </a:solidFill>
            </a:endParaRPr>
          </a:p>
          <a:p>
            <a:pPr algn="ctr"/>
            <a:r>
              <a:rPr lang="ru-RU" dirty="0">
                <a:solidFill>
                  <a:srgbClr val="FFCC00"/>
                </a:solidFill>
              </a:rPr>
              <a:t>баллов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>
          <a:xfrm>
            <a:off x="395288" y="342900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AutoShape 3">
            <a:hlinkClick r:id="rId9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7786710" y="2928934"/>
            <a:ext cx="1042987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C00"/>
                </a:solidFill>
              </a:rPr>
              <a:t>25 </a:t>
            </a:r>
            <a:endParaRPr lang="ru-RU" dirty="0">
              <a:solidFill>
                <a:srgbClr val="FFCC00"/>
              </a:solidFill>
            </a:endParaRPr>
          </a:p>
          <a:p>
            <a:pPr algn="ctr"/>
            <a:r>
              <a:rPr lang="ru-RU" dirty="0">
                <a:solidFill>
                  <a:srgbClr val="FFCC00"/>
                </a:solidFill>
              </a:rPr>
              <a:t>баллов</a:t>
            </a:r>
          </a:p>
        </p:txBody>
      </p:sp>
      <p:sp>
        <p:nvSpPr>
          <p:cNvPr id="9" name="AutoShape 3">
            <a:hlinkClick r:id="rId10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7786710" y="1571612"/>
            <a:ext cx="1042987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C00"/>
                </a:solidFill>
              </a:rPr>
              <a:t>20</a:t>
            </a:r>
            <a:endParaRPr lang="ru-RU" dirty="0">
              <a:solidFill>
                <a:srgbClr val="FFCC00"/>
              </a:solidFill>
            </a:endParaRPr>
          </a:p>
          <a:p>
            <a:pPr algn="ctr"/>
            <a:r>
              <a:rPr lang="ru-RU" dirty="0">
                <a:solidFill>
                  <a:srgbClr val="FFCC00"/>
                </a:solidFill>
              </a:rPr>
              <a:t>баллов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rgbClr val="FFCC00"/>
                </a:solidFill>
                <a:latin typeface="Monotype Corsiva" pitchFamily="66" charset="0"/>
              </a:rPr>
              <a:t>	</a:t>
            </a:r>
            <a:endParaRPr lang="ru-RU" sz="4400" dirty="0">
              <a:solidFill>
                <a:srgbClr val="FFCC00"/>
              </a:solidFill>
              <a:latin typeface="Monotype Corsiva" pitchFamily="66" charset="0"/>
            </a:endParaRPr>
          </a:p>
        </p:txBody>
      </p:sp>
      <p:sp>
        <p:nvSpPr>
          <p:cNvPr id="338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42910" y="620712"/>
            <a:ext cx="7572428" cy="102233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 называется данный монумент?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Где он установлен?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3805" name="AutoShape 13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395288" y="6092825"/>
            <a:ext cx="1079500" cy="53181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800px-Vosstania_Square_and_Oktyabrskaya_hot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643182"/>
            <a:ext cx="532843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1750">
            <a:bevelT/>
          </a:sp3d>
        </p:spPr>
      </p:pic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285720" y="3644900"/>
            <a:ext cx="4500594" cy="1998678"/>
          </a:xfrm>
          <a:prstGeom prst="wedgeRoundRectCallout">
            <a:avLst>
              <a:gd name="adj1" fmla="val 42043"/>
              <a:gd name="adj2" fmla="val -154350"/>
              <a:gd name="adj3" fmla="val 16667"/>
            </a:avLst>
          </a:prstGeom>
          <a:solidFill>
            <a:srgbClr val="CC99FF">
              <a:alpha val="6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/>
              <a:t>Обелиск «Городу-герою Ленинграду» на площади Восстания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rgbClr val="FFCC00"/>
                </a:solidFill>
                <a:latin typeface="Monotype Corsiva" pitchFamily="66" charset="0"/>
              </a:rPr>
              <a:t>	</a:t>
            </a:r>
            <a:endParaRPr lang="ru-RU" sz="4400" dirty="0">
              <a:solidFill>
                <a:srgbClr val="FFCC00"/>
              </a:solidFill>
              <a:latin typeface="Monotype Corsiva" pitchFamily="66" charset="0"/>
            </a:endParaRPr>
          </a:p>
        </p:txBody>
      </p:sp>
      <p:sp>
        <p:nvSpPr>
          <p:cNvPr id="338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42910" y="620712"/>
            <a:ext cx="7572428" cy="1022337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Как называется данный монумент? Где он установлен?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3805" name="AutoShape 13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395288" y="6092825"/>
            <a:ext cx="1079500" cy="53181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50" name="Picture 2" descr="450px-Ploshad_pobedy_saint_petersbur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285992"/>
            <a:ext cx="49339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1750">
            <a:bevelT/>
          </a:sp3d>
        </p:spPr>
      </p:pic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285720" y="3644900"/>
            <a:ext cx="4071966" cy="1998678"/>
          </a:xfrm>
          <a:prstGeom prst="wedgeRoundRectCallout">
            <a:avLst>
              <a:gd name="adj1" fmla="val 57538"/>
              <a:gd name="adj2" fmla="val -134220"/>
              <a:gd name="adj3" fmla="val 16667"/>
            </a:avLst>
          </a:prstGeom>
          <a:solidFill>
            <a:srgbClr val="CC99FF">
              <a:alpha val="6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smtClean="0"/>
              <a:t>Монумент героическим защитникам Ленинграда</a:t>
            </a:r>
          </a:p>
          <a:p>
            <a:r>
              <a:rPr lang="ru-RU" sz="2400" dirty="0" smtClean="0"/>
              <a:t>на площади Победы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                                                      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33375"/>
            <a:ext cx="8208963" cy="1008063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сооружён главный памятник блокаде?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6874" name="AutoShape 10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395288" y="6021388"/>
            <a:ext cx="1042987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714349" y="2636838"/>
            <a:ext cx="8286807" cy="3240087"/>
          </a:xfrm>
          <a:prstGeom prst="wedgeRoundRectCallout">
            <a:avLst>
              <a:gd name="adj1" fmla="val 7375"/>
              <a:gd name="adj2" fmla="val -74889"/>
              <a:gd name="adj3" fmla="val 16667"/>
            </a:avLst>
          </a:prstGeom>
          <a:solidFill>
            <a:srgbClr val="CC99FF">
              <a:alpha val="7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2400" dirty="0">
              <a:solidFill>
                <a:schemeClr val="bg2"/>
              </a:solidFill>
            </a:endParaRPr>
          </a:p>
          <a:p>
            <a:r>
              <a:rPr lang="ru-RU" sz="2400" dirty="0" smtClean="0"/>
              <a:t>На Пискарёвском мемориальном                                                                                                                                                                                                                кладбище. В 1941—1944 гг. стало местом массовых захоронений. В братских могилах захоронены жертвы блокады Ленинграда и воины Ленинградского фронта (520 тысяч человек — 470 тысяч блокадников и 50 тысяч военнослужащих)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1071538" y="3929066"/>
            <a:ext cx="7200900" cy="1762125"/>
          </a:xfrm>
          <a:prstGeom prst="wedgeRoundRectCallout">
            <a:avLst>
              <a:gd name="adj1" fmla="val 687"/>
              <a:gd name="adj2" fmla="val -101700"/>
              <a:gd name="adj3" fmla="val 16667"/>
            </a:avLst>
          </a:prstGeom>
          <a:solidFill>
            <a:srgbClr val="CC99FF">
              <a:alpha val="71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dirty="0"/>
          </a:p>
          <a:p>
            <a:pPr algn="ctr"/>
            <a:r>
              <a:rPr lang="ru-RU" sz="2400" dirty="0" smtClean="0"/>
              <a:t>Государственный мемориальный музей обороны и блокады Ленинграда</a:t>
            </a:r>
            <a:endParaRPr lang="ru-RU" sz="2400" dirty="0"/>
          </a:p>
        </p:txBody>
      </p:sp>
      <p:sp>
        <p:nvSpPr>
          <p:cNvPr id="37894" name="AutoShape 6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0" y="6381750"/>
            <a:ext cx="1042988" cy="47625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00034" y="714356"/>
            <a:ext cx="807249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Как называется единственное культурно – просветительское учреждение, чья деятельность полностью посвящена истории Ленинградской битвы в ходе Второй мировой войны?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C00000"/>
                </a:solidFill>
              </a:rPr>
              <a:t>Выскажите свое мнение относительно идеи, заложенной в основе мемориала «Журавли»</a:t>
            </a:r>
            <a:endParaRPr lang="ru-RU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8929" name="AutoShape 17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7885113" y="6426200"/>
            <a:ext cx="1042987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1745" name="Picture 1" descr="800px-Juravli_Nevsky_memori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1643050"/>
            <a:ext cx="6000792" cy="449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1750"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Выскажите свое мнение относительно идеи, заложенной в основе данного памятника.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Укажите его название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8929" name="AutoShape 17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7885113" y="6426200"/>
            <a:ext cx="1042987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097" name="Picture 1" descr="800px-BrokenCir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857364"/>
            <a:ext cx="5238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1750">
            <a:bevelT/>
          </a:sp3d>
        </p:spPr>
      </p:pic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2357422" y="5143512"/>
            <a:ext cx="5832475" cy="1236651"/>
          </a:xfrm>
          <a:prstGeom prst="wedgeRoundRectCallout">
            <a:avLst>
              <a:gd name="adj1" fmla="val 43327"/>
              <a:gd name="adj2" fmla="val -131609"/>
              <a:gd name="adj3" fmla="val 16667"/>
            </a:avLst>
          </a:prstGeom>
          <a:solidFill>
            <a:srgbClr val="CC99FF">
              <a:alpha val="71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dirty="0" smtClean="0"/>
              <a:t>Памятник «Разорванное кольцо». Расположен на западном берегу Ладожского озера. Открыт 29 октября 1966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2"/>
            <a:ext cx="8229600" cy="1579551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C00000"/>
                </a:solidFill>
              </a:rPr>
              <a:t>Видели ли вы этот памятник?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Как он называется?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Где находится и чему он посвящен?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8929" name="AutoShape 17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7885113" y="6426200"/>
            <a:ext cx="1042987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3" name="Picture 1" descr="6048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285992"/>
            <a:ext cx="5348310" cy="356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31750">
            <a:bevelT/>
          </a:sp3d>
        </p:spPr>
      </p:pic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2771775" y="5072074"/>
            <a:ext cx="5832475" cy="1236651"/>
          </a:xfrm>
          <a:prstGeom prst="wedgeRoundRectCallout">
            <a:avLst>
              <a:gd name="adj1" fmla="val 39722"/>
              <a:gd name="adj2" fmla="val -146398"/>
              <a:gd name="adj3" fmla="val 16667"/>
            </a:avLst>
          </a:prstGeom>
          <a:solidFill>
            <a:srgbClr val="CC99FF">
              <a:alpha val="71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dirty="0">
              <a:solidFill>
                <a:schemeClr val="bg2"/>
              </a:solidFill>
            </a:endParaRPr>
          </a:p>
          <a:p>
            <a:r>
              <a:rPr lang="ru-RU" sz="2000" dirty="0" smtClean="0"/>
              <a:t>Памятник «Блокадный трамвай». угол пр. Стачек и Автомобильной ул.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hlinkClick r:id="rId3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1857356" y="500042"/>
            <a:ext cx="1042987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C00"/>
                </a:solidFill>
              </a:rPr>
              <a:t>15 </a:t>
            </a:r>
            <a:endParaRPr lang="ru-RU" dirty="0">
              <a:solidFill>
                <a:srgbClr val="FFCC00"/>
              </a:solidFill>
            </a:endParaRPr>
          </a:p>
          <a:p>
            <a:pPr algn="ctr"/>
            <a:r>
              <a:rPr lang="ru-RU" dirty="0">
                <a:solidFill>
                  <a:srgbClr val="FFCC00"/>
                </a:solidFill>
              </a:rPr>
              <a:t>баллов</a:t>
            </a:r>
          </a:p>
        </p:txBody>
      </p:sp>
      <p:sp>
        <p:nvSpPr>
          <p:cNvPr id="57347" name="AutoShape 3">
            <a:hlinkClick r:id="rId5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500034" y="500042"/>
            <a:ext cx="1042987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C00"/>
                </a:solidFill>
              </a:rPr>
              <a:t>10 </a:t>
            </a:r>
            <a:endParaRPr lang="ru-RU" dirty="0">
              <a:solidFill>
                <a:srgbClr val="FFCC00"/>
              </a:solidFill>
            </a:endParaRPr>
          </a:p>
          <a:p>
            <a:pPr algn="ctr"/>
            <a:r>
              <a:rPr lang="ru-RU" dirty="0">
                <a:solidFill>
                  <a:srgbClr val="FFCC00"/>
                </a:solidFill>
              </a:rPr>
              <a:t>баллов</a:t>
            </a:r>
          </a:p>
        </p:txBody>
      </p:sp>
      <p:sp>
        <p:nvSpPr>
          <p:cNvPr id="57348" name="AutoShape 4">
            <a:hlinkClick r:id="rId6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5929322" y="500042"/>
            <a:ext cx="1042987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C00"/>
                </a:solidFill>
              </a:rPr>
              <a:t>20</a:t>
            </a:r>
            <a:endParaRPr lang="ru-RU" dirty="0">
              <a:solidFill>
                <a:srgbClr val="FFCC00"/>
              </a:solidFill>
            </a:endParaRPr>
          </a:p>
          <a:p>
            <a:pPr algn="ctr"/>
            <a:r>
              <a:rPr lang="ru-RU" dirty="0">
                <a:solidFill>
                  <a:srgbClr val="FFCC00"/>
                </a:solidFill>
              </a:rPr>
              <a:t>баллов</a:t>
            </a:r>
          </a:p>
        </p:txBody>
      </p:sp>
      <p:sp>
        <p:nvSpPr>
          <p:cNvPr id="57349" name="AutoShape 5">
            <a:hlinkClick r:id="rId7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3214678" y="500042"/>
            <a:ext cx="1042988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C00"/>
                </a:solidFill>
              </a:rPr>
              <a:t>12</a:t>
            </a:r>
            <a:endParaRPr lang="ru-RU" dirty="0">
              <a:solidFill>
                <a:srgbClr val="FFCC00"/>
              </a:solidFill>
            </a:endParaRPr>
          </a:p>
          <a:p>
            <a:pPr algn="ctr"/>
            <a:r>
              <a:rPr lang="ru-RU" dirty="0">
                <a:solidFill>
                  <a:srgbClr val="FFCC00"/>
                </a:solidFill>
              </a:rPr>
              <a:t>баллов</a:t>
            </a:r>
          </a:p>
        </p:txBody>
      </p:sp>
      <p:sp>
        <p:nvSpPr>
          <p:cNvPr id="57350" name="AutoShape 6">
            <a:hlinkClick r:id="rId8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4572000" y="500042"/>
            <a:ext cx="1042988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C00"/>
                </a:solidFill>
              </a:rPr>
              <a:t>15</a:t>
            </a:r>
            <a:endParaRPr lang="ru-RU" dirty="0">
              <a:solidFill>
                <a:srgbClr val="FFCC00"/>
              </a:solidFill>
            </a:endParaRPr>
          </a:p>
          <a:p>
            <a:pPr algn="ctr"/>
            <a:r>
              <a:rPr lang="ru-RU" dirty="0">
                <a:solidFill>
                  <a:srgbClr val="FFCC00"/>
                </a:solidFill>
              </a:rPr>
              <a:t>баллов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title"/>
          </p:nvPr>
        </p:nvSpPr>
        <p:spPr>
          <a:xfrm>
            <a:off x="395288" y="342900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AutoShape 4">
            <a:hlinkClick r:id="rId9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7286644" y="500042"/>
            <a:ext cx="1042987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>
                <a:solidFill>
                  <a:srgbClr val="FFCC00"/>
                </a:solidFill>
              </a:rPr>
              <a:t>25 </a:t>
            </a:r>
          </a:p>
          <a:p>
            <a:pPr algn="ctr"/>
            <a:r>
              <a:rPr lang="ru-RU">
                <a:solidFill>
                  <a:srgbClr val="FFCC00"/>
                </a:solidFill>
              </a:rPr>
              <a:t>баллов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AutoShape 6">
            <a:hlinkClick r:id="rId3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1357290" y="5214950"/>
            <a:ext cx="1042987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FFCC00"/>
                </a:solidFill>
              </a:rPr>
              <a:t>10 </a:t>
            </a:r>
          </a:p>
          <a:p>
            <a:pPr algn="ctr"/>
            <a:r>
              <a:rPr lang="ru-RU" dirty="0">
                <a:solidFill>
                  <a:srgbClr val="FFCC00"/>
                </a:solidFill>
              </a:rPr>
              <a:t>баллов</a:t>
            </a:r>
          </a:p>
        </p:txBody>
      </p:sp>
      <p:sp>
        <p:nvSpPr>
          <p:cNvPr id="15367" name="AutoShape 7">
            <a:hlinkClick r:id="rId5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142844" y="5214950"/>
            <a:ext cx="1042987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FFCC00"/>
                </a:solidFill>
              </a:rPr>
              <a:t>5 </a:t>
            </a:r>
          </a:p>
          <a:p>
            <a:pPr algn="ctr"/>
            <a:r>
              <a:rPr lang="ru-RU" dirty="0">
                <a:solidFill>
                  <a:srgbClr val="FFCC00"/>
                </a:solidFill>
              </a:rPr>
              <a:t>балов</a:t>
            </a:r>
          </a:p>
        </p:txBody>
      </p:sp>
      <p:sp>
        <p:nvSpPr>
          <p:cNvPr id="15368" name="AutoShape 8">
            <a:hlinkClick r:id="rId6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5143504" y="5214950"/>
            <a:ext cx="1042987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C00"/>
                </a:solidFill>
              </a:rPr>
              <a:t>18 </a:t>
            </a:r>
            <a:endParaRPr lang="ru-RU" dirty="0">
              <a:solidFill>
                <a:srgbClr val="FFCC00"/>
              </a:solidFill>
            </a:endParaRPr>
          </a:p>
          <a:p>
            <a:pPr algn="ctr"/>
            <a:r>
              <a:rPr lang="ru-RU" dirty="0">
                <a:solidFill>
                  <a:srgbClr val="FFCC00"/>
                </a:solidFill>
              </a:rPr>
              <a:t>баллов</a:t>
            </a:r>
          </a:p>
        </p:txBody>
      </p:sp>
      <p:sp>
        <p:nvSpPr>
          <p:cNvPr id="15369" name="AutoShape 9">
            <a:hlinkClick r:id="rId7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2571736" y="5214950"/>
            <a:ext cx="1042988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C00"/>
                </a:solidFill>
              </a:rPr>
              <a:t>12</a:t>
            </a:r>
            <a:endParaRPr lang="ru-RU" dirty="0">
              <a:solidFill>
                <a:srgbClr val="FFCC00"/>
              </a:solidFill>
            </a:endParaRPr>
          </a:p>
          <a:p>
            <a:pPr algn="ctr"/>
            <a:r>
              <a:rPr lang="ru-RU" dirty="0">
                <a:solidFill>
                  <a:srgbClr val="FFCC00"/>
                </a:solidFill>
              </a:rPr>
              <a:t>баллов</a:t>
            </a:r>
          </a:p>
        </p:txBody>
      </p:sp>
      <p:sp>
        <p:nvSpPr>
          <p:cNvPr id="15370" name="AutoShape 10">
            <a:hlinkClick r:id="rId8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3857620" y="5214950"/>
            <a:ext cx="1042988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C00"/>
                </a:solidFill>
              </a:rPr>
              <a:t>15</a:t>
            </a:r>
            <a:endParaRPr lang="ru-RU" dirty="0">
              <a:solidFill>
                <a:srgbClr val="FFCC00"/>
              </a:solidFill>
            </a:endParaRPr>
          </a:p>
          <a:p>
            <a:pPr algn="ctr"/>
            <a:r>
              <a:rPr lang="ru-RU" dirty="0">
                <a:solidFill>
                  <a:srgbClr val="FFCC00"/>
                </a:solidFill>
              </a:rPr>
              <a:t>баллов</a:t>
            </a:r>
          </a:p>
        </p:txBody>
      </p:sp>
      <p:sp>
        <p:nvSpPr>
          <p:cNvPr id="8" name="AutoShape 6">
            <a:hlinkClick r:id="rId9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6429388" y="5214950"/>
            <a:ext cx="1042987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C00"/>
                </a:solidFill>
              </a:rPr>
              <a:t>20</a:t>
            </a:r>
            <a:endParaRPr lang="ru-RU" dirty="0">
              <a:solidFill>
                <a:srgbClr val="FFCC00"/>
              </a:solidFill>
            </a:endParaRPr>
          </a:p>
          <a:p>
            <a:pPr algn="ctr"/>
            <a:r>
              <a:rPr lang="ru-RU" dirty="0">
                <a:solidFill>
                  <a:srgbClr val="FFCC00"/>
                </a:solidFill>
              </a:rPr>
              <a:t>баллов</a:t>
            </a:r>
          </a:p>
        </p:txBody>
      </p:sp>
      <p:sp>
        <p:nvSpPr>
          <p:cNvPr id="9" name="AutoShape 6">
            <a:hlinkClick r:id="rId10" action="ppaction://hlinksldjump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7643834" y="5214950"/>
            <a:ext cx="1042987" cy="10429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rgbClr val="FFCC00"/>
                </a:solidFill>
              </a:rPr>
              <a:t>22</a:t>
            </a:r>
            <a:endParaRPr lang="ru-RU" dirty="0">
              <a:solidFill>
                <a:srgbClr val="FFCC00"/>
              </a:solidFill>
            </a:endParaRPr>
          </a:p>
          <a:p>
            <a:pPr algn="ctr"/>
            <a:r>
              <a:rPr lang="ru-RU" dirty="0" smtClean="0">
                <a:solidFill>
                  <a:srgbClr val="FFCC00"/>
                </a:solidFill>
              </a:rPr>
              <a:t>балла</a:t>
            </a:r>
            <a:endParaRPr lang="ru-RU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" name="Rectangle 0"/>
          <p:cNvSpPr>
            <a:spLocks noGrp="1" noChangeArrowheads="1"/>
          </p:cNvSpPr>
          <p:nvPr>
            <p:ph type="title"/>
          </p:nvPr>
        </p:nvSpPr>
        <p:spPr>
          <a:xfrm>
            <a:off x="857224" y="285728"/>
            <a:ext cx="8143932" cy="322262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FFC000"/>
                </a:solidFill>
              </a:rPr>
              <a:t>	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Перечислите основные памятные даты, связанные с блокадой. В эти дни проводятся возложение венков, минуты молчания, тематические занятия и вечера в учебных заведениях и учреждениях культуры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7" name="AutoShape 1"/>
          <p:cNvSpPr>
            <a:spLocks noChangeArrowheads="1"/>
          </p:cNvSpPr>
          <p:nvPr/>
        </p:nvSpPr>
        <p:spPr bwMode="auto">
          <a:xfrm>
            <a:off x="1785918" y="3929066"/>
            <a:ext cx="7189797" cy="1714512"/>
          </a:xfrm>
          <a:prstGeom prst="wedgeRoundRectCallout">
            <a:avLst>
              <a:gd name="adj1" fmla="val -49234"/>
              <a:gd name="adj2" fmla="val -82467"/>
              <a:gd name="adj3" fmla="val 16667"/>
            </a:avLst>
          </a:prstGeom>
          <a:solidFill>
            <a:srgbClr val="CC99FF">
              <a:alpha val="6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400" dirty="0" smtClean="0"/>
              <a:t>8 сентября 1941 года — День начала Блокады</a:t>
            </a:r>
          </a:p>
          <a:p>
            <a:r>
              <a:rPr lang="ru-RU" sz="2400" dirty="0" smtClean="0"/>
              <a:t>18 января 1943 года — День прорыва Блокады</a:t>
            </a:r>
          </a:p>
          <a:p>
            <a:r>
              <a:rPr lang="ru-RU" sz="2400" dirty="0" smtClean="0"/>
              <a:t>27 января 1944 года — День полного снятия Блокады</a:t>
            </a:r>
          </a:p>
          <a:p>
            <a:pPr algn="ctr"/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39938" name="AutoShape 2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323850" y="6092825"/>
            <a:ext cx="936625" cy="503238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8329642" cy="1936741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FFC000"/>
                </a:solidFill>
              </a:rPr>
              <a:t>	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декабря 1942 года была учреждена специальная непосредственно связанная с Блокадой. Укажите название медали, кому она вручалась?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214282" y="2357430"/>
            <a:ext cx="8643998" cy="4143404"/>
          </a:xfrm>
          <a:prstGeom prst="wedgeRoundRectCallout">
            <a:avLst>
              <a:gd name="adj1" fmla="val -3732"/>
              <a:gd name="adj2" fmla="val -65556"/>
              <a:gd name="adj3" fmla="val 16667"/>
            </a:avLst>
          </a:prstGeom>
          <a:solidFill>
            <a:srgbClr val="CC99FF">
              <a:alpha val="7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400" dirty="0" smtClean="0">
                <a:solidFill>
                  <a:schemeClr val="bg2"/>
                </a:solidFill>
              </a:rPr>
              <a:t>	</a:t>
            </a:r>
            <a:r>
              <a:rPr lang="ru-RU" sz="2400" dirty="0" smtClean="0"/>
              <a:t>Медаль «За оборону Ленинграда» учреждена 22 декабря 1942 года.</a:t>
            </a:r>
          </a:p>
          <a:p>
            <a:r>
              <a:rPr lang="ru-RU" sz="2400" dirty="0" smtClean="0"/>
              <a:t>Медалью «За оборону Ленинграда» награждались: 	</a:t>
            </a:r>
            <a:r>
              <a:rPr lang="ru-RU" sz="2000" dirty="0" smtClean="0"/>
              <a:t>1.военнослужащие частей, соединений и учреждений Красной Армии, Военно-Морского Флота и войск НКВД, фактически участвовавшие в обороне города; </a:t>
            </a:r>
          </a:p>
          <a:p>
            <a:endParaRPr lang="ru-RU" sz="2000" dirty="0" smtClean="0"/>
          </a:p>
          <a:p>
            <a:r>
              <a:rPr lang="ru-RU" sz="2000" dirty="0" smtClean="0"/>
              <a:t>	2. рабочие, служащие и другие лица из гражданского населения, которые участвовали в боевых действиях по защите города, содействовали обороне города своей самоотверженной работой на предприятиях, в учреждениях, участвовали в строительстве оборонительных сооружений, в ПВО и т.д. </a:t>
            </a:r>
            <a:endParaRPr lang="ru-RU" sz="2000" dirty="0"/>
          </a:p>
        </p:txBody>
      </p:sp>
      <p:sp>
        <p:nvSpPr>
          <p:cNvPr id="41989" name="AutoShape 5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214282" y="214290"/>
            <a:ext cx="1042988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428604"/>
            <a:ext cx="8229600" cy="114300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FFC000"/>
                </a:solidFill>
              </a:rPr>
              <a:t>	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государственной награды звания  был удостоен город Ленинград в 1945 году?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684212" y="2357431"/>
            <a:ext cx="6459555" cy="3214709"/>
          </a:xfrm>
          <a:prstGeom prst="wedgeRoundRectCallout">
            <a:avLst>
              <a:gd name="adj1" fmla="val 47268"/>
              <a:gd name="adj2" fmla="val -68294"/>
              <a:gd name="adj3" fmla="val 16667"/>
            </a:avLst>
          </a:prstGeom>
          <a:solidFill>
            <a:srgbClr val="CC99FF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400" dirty="0" smtClean="0"/>
              <a:t>Высшей награды страны – ордена Ленина "</a:t>
            </a:r>
            <a:r>
              <a:rPr lang="ru-RU" sz="2400" i="1" dirty="0" smtClean="0"/>
              <a:t>за выдающиеся заслуги трудящихся Ленинграда перед Родиной, за мужество и героизм, дисциплину и стойкость, проявленные в борьбе с фашистскими захватчиками в трудных условиях вражеской блокады</a:t>
            </a:r>
            <a:r>
              <a:rPr lang="ru-RU" sz="2400" dirty="0" smtClean="0"/>
              <a:t>"</a:t>
            </a:r>
            <a:endParaRPr lang="ru-RU" sz="2400" dirty="0"/>
          </a:p>
        </p:txBody>
      </p:sp>
      <p:sp>
        <p:nvSpPr>
          <p:cNvPr id="43013" name="AutoShape 5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7812088" y="5876925"/>
            <a:ext cx="1042987" cy="566738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1508113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rgbClr val="FFC000"/>
                </a:solidFill>
              </a:rPr>
              <a:t>	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памятный знак, посвященный Блокаде, был введен в СССР 23 января 1989 г. и кому он вручался?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1714480" y="3429000"/>
            <a:ext cx="6786610" cy="2984500"/>
          </a:xfrm>
          <a:prstGeom prst="wedgeRoundRectCallout">
            <a:avLst>
              <a:gd name="adj1" fmla="val -1435"/>
              <a:gd name="adj2" fmla="val -90979"/>
              <a:gd name="adj3" fmla="val 16667"/>
            </a:avLst>
          </a:prstGeom>
          <a:solidFill>
            <a:srgbClr val="CC99FF">
              <a:alpha val="6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2400" dirty="0">
              <a:solidFill>
                <a:schemeClr val="bg2"/>
              </a:solidFill>
            </a:endParaRPr>
          </a:p>
          <a:p>
            <a:r>
              <a:rPr lang="ru-RU" sz="2400" dirty="0" smtClean="0">
                <a:solidFill>
                  <a:schemeClr val="bg2"/>
                </a:solidFill>
              </a:rPr>
              <a:t>	</a:t>
            </a:r>
            <a:r>
              <a:rPr lang="ru-RU" sz="2400" dirty="0" smtClean="0"/>
              <a:t>Знак </a:t>
            </a:r>
            <a:r>
              <a:rPr lang="ru-RU" sz="2400" b="1" dirty="0" smtClean="0"/>
              <a:t>«Жителю блокадного Ленинграда» </a:t>
            </a:r>
            <a:r>
              <a:rPr lang="ru-RU" sz="2400" dirty="0" smtClean="0"/>
              <a:t>учреждён  23 января 1989 года . Вручается прожившим не менее 4-х месяцев в Ленинграде в период блокады (с 8 сентября 1941 года по 27 января 1944 года)</a:t>
            </a:r>
            <a:endParaRPr lang="ru-RU" sz="2400" dirty="0"/>
          </a:p>
        </p:txBody>
      </p:sp>
      <p:sp>
        <p:nvSpPr>
          <p:cNvPr id="44037" name="AutoShape 5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323850" y="5949950"/>
            <a:ext cx="969963" cy="5762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3"/>
            <a:ext cx="8607454" cy="4508509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i="1" dirty="0" smtClean="0">
                <a:solidFill>
                  <a:srgbClr val="C00000"/>
                </a:solidFill>
              </a:rPr>
              <a:t>Они защищали тебя, Ленинград,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Колыбель революции.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Их имен благородных мы здесь перечислить не сможем,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Так их много под вечной охраной гранита.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Но знай, внимающий этим камням: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Никто не забыт и ничто не забыто.</a:t>
            </a:r>
            <a:r>
              <a:rPr lang="ru-RU" sz="2400" i="1" dirty="0" smtClean="0">
                <a:solidFill>
                  <a:srgbClr val="FFC000"/>
                </a:solidFill>
              </a:rPr>
              <a:t/>
            </a:r>
            <a:br>
              <a:rPr lang="ru-RU" sz="2400" i="1" dirty="0" smtClean="0">
                <a:solidFill>
                  <a:srgbClr val="FFC000"/>
                </a:solidFill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200" dirty="0" smtClean="0">
                <a:solidFill>
                  <a:srgbClr val="C00000"/>
                </a:solidFill>
              </a:rPr>
              <a:t>Кто автор этих сток? На каком из монументов, посвященных Блокаде, высечены эти слова?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243888" y="5734050"/>
            <a:ext cx="442912" cy="3968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1357290" y="4786322"/>
            <a:ext cx="7643866" cy="1714512"/>
          </a:xfrm>
          <a:prstGeom prst="wedgeRoundRectCallout">
            <a:avLst>
              <a:gd name="adj1" fmla="val 1361"/>
              <a:gd name="adj2" fmla="val -68547"/>
              <a:gd name="adj3" fmla="val 16667"/>
            </a:avLst>
          </a:prstGeom>
          <a:solidFill>
            <a:srgbClr val="CC99FF">
              <a:alpha val="6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400" dirty="0" err="1" smtClean="0"/>
              <a:t>Бергольц</a:t>
            </a:r>
            <a:r>
              <a:rPr lang="ru-RU" sz="2400" dirty="0" smtClean="0"/>
              <a:t>, Ольга Фёдоровна.</a:t>
            </a:r>
          </a:p>
          <a:p>
            <a:r>
              <a:rPr lang="ru-RU" sz="2400" dirty="0" smtClean="0"/>
              <a:t>На гранитной стеле Пискаревского мемориального кладбища, где покоятся 470 000 ленинградцев, умерших во время Ленинградской блокады</a:t>
            </a:r>
            <a:endParaRPr lang="ru-RU" sz="2400" dirty="0"/>
          </a:p>
        </p:txBody>
      </p:sp>
      <p:sp>
        <p:nvSpPr>
          <p:cNvPr id="45061" name="AutoShape 5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142844" y="5929330"/>
            <a:ext cx="1042988" cy="47625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7813"/>
            <a:ext cx="8607454" cy="2793997"/>
          </a:xfrm>
        </p:spPr>
        <p:txBody>
          <a:bodyPr/>
          <a:lstStyle/>
          <a:p>
            <a:pPr algn="l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известное на весь мир произведение композитора  Дмитрия Дмитриевича Шостаковича посвящено Блокаде? 9 августа 1942 года произведение прозвучало в блокадном Ленинграде и считается одним из символов борьбы Ленинградцев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243888" y="5734050"/>
            <a:ext cx="442912" cy="3968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785786" y="3000372"/>
            <a:ext cx="8215370" cy="3500462"/>
          </a:xfrm>
          <a:prstGeom prst="wedgeRoundRectCallout">
            <a:avLst>
              <a:gd name="adj1" fmla="val 1361"/>
              <a:gd name="adj2" fmla="val -68547"/>
              <a:gd name="adj3" fmla="val 16667"/>
            </a:avLst>
          </a:prstGeom>
          <a:solidFill>
            <a:srgbClr val="CC99FF">
              <a:alpha val="6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000" b="1" u="sng" dirty="0" smtClean="0"/>
              <a:t>Седьмая («Ленинградская») симфония. </a:t>
            </a:r>
            <a:endParaRPr lang="ru-RU" sz="2000" dirty="0" smtClean="0"/>
          </a:p>
          <a:p>
            <a:r>
              <a:rPr lang="ru-RU" sz="2000" dirty="0" smtClean="0"/>
              <a:t>Исполнял симфонию Большой симфонический Оркестр Ленинградского радиокомитета. В дни блокады множество музыкантов умерли от голода. Репетиции были свернуты в декабре. Когда в марте они возобновились, играть могли лишь 15 ослабевших музыкантов. Несмотря на это, концерты начались уже в апреле.</a:t>
            </a:r>
          </a:p>
          <a:p>
            <a:r>
              <a:rPr lang="ru-RU" sz="2000" dirty="0" smtClean="0"/>
              <a:t>  В мае самолёт доставил в осажденный город партитуру симфонии. Для восполнения численности оркестра недостающие музыканты были присланы с фронта</a:t>
            </a:r>
            <a:endParaRPr lang="ru-RU" sz="2000" dirty="0"/>
          </a:p>
        </p:txBody>
      </p:sp>
      <p:sp>
        <p:nvSpPr>
          <p:cNvPr id="45061" name="AutoShape 5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142844" y="5929330"/>
            <a:ext cx="1042988" cy="47625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Grp="1" noChangeArrowheads="1"/>
          </p:cNvSpPr>
          <p:nvPr>
            <p:ph type="title"/>
          </p:nvPr>
        </p:nvSpPr>
        <p:spPr>
          <a:xfrm>
            <a:off x="571473" y="476250"/>
            <a:ext cx="8286807" cy="2376488"/>
          </a:xfrm>
        </p:spPr>
        <p:txBody>
          <a:bodyPr/>
          <a:lstStyle/>
          <a:p>
            <a:pPr algn="l"/>
            <a:r>
              <a:rPr lang="ru-RU" dirty="0" smtClean="0">
                <a:ln cmpd="sng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C00000">
                      <a:alpha val="43000"/>
                    </a:srgbClr>
                  </a:outerShdw>
                </a:effectLst>
              </a:rPr>
              <a:t>Дата окружения Ленинграда нацистскими войсками</a:t>
            </a:r>
            <a:endParaRPr lang="ru-RU" dirty="0">
              <a:ln cmpd="sng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C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643314"/>
            <a:ext cx="2900354" cy="24876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4716463" y="3716338"/>
            <a:ext cx="3816350" cy="2160587"/>
          </a:xfrm>
          <a:prstGeom prst="wedgeRoundRectCallout">
            <a:avLst>
              <a:gd name="adj1" fmla="val 38769"/>
              <a:gd name="adj2" fmla="val -109296"/>
              <a:gd name="adj3" fmla="val 16667"/>
            </a:avLst>
          </a:prstGeom>
          <a:solidFill>
            <a:srgbClr val="CC99FF">
              <a:alpha val="7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2800" dirty="0" smtClean="0">
              <a:solidFill>
                <a:schemeClr val="bg2"/>
              </a:solidFill>
            </a:endParaRPr>
          </a:p>
          <a:p>
            <a:pPr algn="ctr"/>
            <a:r>
              <a:rPr lang="ru-RU" sz="2800" dirty="0" smtClean="0"/>
              <a:t>8 сентября </a:t>
            </a:r>
          </a:p>
          <a:p>
            <a:pPr algn="ctr"/>
            <a:r>
              <a:rPr lang="ru-RU" sz="2800" dirty="0" smtClean="0"/>
              <a:t>1941 года</a:t>
            </a:r>
            <a:endParaRPr lang="ru-RU" sz="2800" dirty="0"/>
          </a:p>
        </p:txBody>
      </p:sp>
      <p:sp>
        <p:nvSpPr>
          <p:cNvPr id="16396" name="AutoShape 12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7885113" y="6021388"/>
            <a:ext cx="1042987" cy="6477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42910" y="121442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окончательного снятия Блокады Ленинграда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572000" y="3071810"/>
            <a:ext cx="3527425" cy="1571636"/>
          </a:xfrm>
          <a:prstGeom prst="wedgeRoundRectCallout">
            <a:avLst>
              <a:gd name="adj1" fmla="val -99537"/>
              <a:gd name="adj2" fmla="val -72591"/>
              <a:gd name="adj3" fmla="val 16667"/>
            </a:avLst>
          </a:prstGeom>
          <a:solidFill>
            <a:srgbClr val="CC99FF">
              <a:alpha val="71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400" dirty="0" smtClean="0"/>
              <a:t>27 января 1944 года</a:t>
            </a:r>
          </a:p>
          <a:p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17415" name="AutoShape 7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8101013" y="6165850"/>
            <a:ext cx="898525" cy="5381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0034" y="428604"/>
            <a:ext cx="8229600" cy="2232025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Дата начала голодной блокады Ленинграда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786578" y="3886200"/>
            <a:ext cx="985822" cy="18574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57158" y="4643446"/>
            <a:ext cx="3744912" cy="1727200"/>
          </a:xfrm>
          <a:prstGeom prst="wedgeRoundRectCallout">
            <a:avLst>
              <a:gd name="adj1" fmla="val 91263"/>
              <a:gd name="adj2" fmla="val -1152"/>
              <a:gd name="adj3" fmla="val 16667"/>
            </a:avLst>
          </a:prstGeom>
          <a:solidFill>
            <a:srgbClr val="CC99FF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ru-RU" sz="24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sz="2800" dirty="0" smtClean="0"/>
              <a:t>20 ноября</a:t>
            </a:r>
            <a:r>
              <a:rPr lang="ru-RU" sz="2800" i="1" dirty="0" smtClean="0"/>
              <a:t> 1941 </a:t>
            </a:r>
            <a:r>
              <a:rPr lang="ru-RU" sz="2800" dirty="0" smtClean="0"/>
              <a:t>года</a:t>
            </a:r>
            <a:endParaRPr lang="ru-RU" sz="2800" dirty="0"/>
          </a:p>
        </p:txBody>
      </p:sp>
      <p:sp>
        <p:nvSpPr>
          <p:cNvPr id="19463" name="AutoShape 7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7885113" y="6165850"/>
            <a:ext cx="1042987" cy="47625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57298"/>
            <a:ext cx="8115328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Дата открытия «Дороги жизни»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500043"/>
            <a:ext cx="8229600" cy="142876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	</a:t>
            </a:r>
            <a:r>
              <a:rPr lang="ru-RU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3500430" y="4429132"/>
            <a:ext cx="5472113" cy="1214445"/>
          </a:xfrm>
          <a:prstGeom prst="wedgeRoundRectCallout">
            <a:avLst>
              <a:gd name="adj1" fmla="val -80850"/>
              <a:gd name="adj2" fmla="val -201950"/>
              <a:gd name="adj3" fmla="val 16667"/>
            </a:avLst>
          </a:prstGeom>
          <a:solidFill>
            <a:srgbClr val="CC99FF">
              <a:alpha val="75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2400" dirty="0" smtClean="0">
              <a:solidFill>
                <a:schemeClr val="bg2"/>
              </a:solidFill>
            </a:endParaRPr>
          </a:p>
          <a:p>
            <a:pPr algn="ctr"/>
            <a:r>
              <a:rPr lang="ru-RU" sz="2400" dirty="0" smtClean="0"/>
              <a:t>12 сентября 1941 года</a:t>
            </a:r>
            <a:endParaRPr lang="ru-RU" sz="2400" dirty="0"/>
          </a:p>
        </p:txBody>
      </p:sp>
      <p:sp>
        <p:nvSpPr>
          <p:cNvPr id="27653" name="AutoShape 5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7885113" y="6092825"/>
            <a:ext cx="969962" cy="53975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736"/>
            <a:ext cx="835824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rgbClr val="C00000"/>
                </a:solidFill>
              </a:rPr>
              <a:t>Дата и название первой попытки прорыва Блокады Ленинграда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214950"/>
            <a:ext cx="1614470" cy="9159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714744" y="3929066"/>
            <a:ext cx="4803775" cy="2016125"/>
          </a:xfrm>
          <a:prstGeom prst="wedgeRoundRectCallout">
            <a:avLst>
              <a:gd name="adj1" fmla="val -51201"/>
              <a:gd name="adj2" fmla="val -105657"/>
              <a:gd name="adj3" fmla="val 16667"/>
            </a:avLst>
          </a:prstGeom>
          <a:solidFill>
            <a:srgbClr val="CC99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10 – 26 сентября 1941 г. </a:t>
            </a:r>
            <a:r>
              <a:rPr lang="ru-RU" sz="2400" dirty="0" err="1" smtClean="0"/>
              <a:t>Синявинская</a:t>
            </a:r>
            <a:r>
              <a:rPr lang="ru-RU" sz="2400" dirty="0" smtClean="0"/>
              <a:t> операция </a:t>
            </a:r>
            <a:endParaRPr lang="ru-RU" sz="2400" b="1" dirty="0"/>
          </a:p>
        </p:txBody>
      </p:sp>
      <p:sp>
        <p:nvSpPr>
          <p:cNvPr id="18437" name="AutoShape 5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8101013" y="6308725"/>
            <a:ext cx="825500" cy="3603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785794"/>
            <a:ext cx="8358246" cy="242889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rgbClr val="C00000"/>
                </a:solidFill>
                <a:effectLst/>
              </a:rPr>
              <a:t>	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и название военной операции советских войск, в  ходе которой был осуществлен прорыв блокады Ленинграда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14414" y="3714752"/>
            <a:ext cx="1614470" cy="9159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714744" y="4429132"/>
            <a:ext cx="4803775" cy="2016125"/>
          </a:xfrm>
          <a:prstGeom prst="wedgeRoundRectCallout">
            <a:avLst>
              <a:gd name="adj1" fmla="val -51201"/>
              <a:gd name="adj2" fmla="val -105657"/>
              <a:gd name="adj3" fmla="val 16667"/>
            </a:avLst>
          </a:prstGeom>
          <a:solidFill>
            <a:srgbClr val="CC99FF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2400" dirty="0"/>
          </a:p>
          <a:p>
            <a:pPr algn="ctr"/>
            <a:r>
              <a:rPr lang="ru-RU" sz="2400" dirty="0" err="1" smtClean="0"/>
              <a:t>Опера́ция</a:t>
            </a:r>
            <a:r>
              <a:rPr lang="ru-RU" sz="2400" dirty="0" smtClean="0"/>
              <a:t> «</a:t>
            </a:r>
            <a:r>
              <a:rPr lang="ru-RU" sz="2400" dirty="0" err="1" smtClean="0"/>
              <a:t>И́скра</a:t>
            </a:r>
            <a:r>
              <a:rPr lang="ru-RU" sz="2400" dirty="0" smtClean="0"/>
              <a:t>» — </a:t>
            </a:r>
          </a:p>
          <a:p>
            <a:pPr algn="ctr"/>
            <a:r>
              <a:rPr lang="ru-RU" sz="2400" dirty="0" smtClean="0"/>
              <a:t>с 12 по 30 января 1943 года</a:t>
            </a:r>
            <a:endParaRPr lang="ru-RU" sz="2400" b="1" dirty="0"/>
          </a:p>
        </p:txBody>
      </p:sp>
      <p:sp>
        <p:nvSpPr>
          <p:cNvPr id="18437" name="AutoShape 5">
            <a:hlinkClick r:id="rId3" action="ppaction://hlinksldjump" highlightClick="1">
              <a:snd r:embed="rId4" name="hammer.wav"/>
            </a:hlinkClick>
          </p:cNvPr>
          <p:cNvSpPr>
            <a:spLocks noChangeArrowheads="1"/>
          </p:cNvSpPr>
          <p:nvPr/>
        </p:nvSpPr>
        <p:spPr bwMode="auto">
          <a:xfrm>
            <a:off x="285720" y="6215082"/>
            <a:ext cx="825500" cy="3603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625</Words>
  <Application>Microsoft Office PowerPoint</Application>
  <PresentationFormat>Экран (4:3)</PresentationFormat>
  <Paragraphs>179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Дата окружения Ленинграда нацистскими войсками</vt:lpstr>
      <vt:lpstr>Слайд 5</vt:lpstr>
      <vt:lpstr>Дата начала голодной блокады Ленинграда</vt:lpstr>
      <vt:lpstr>Дата открытия «Дороги жизни»</vt:lpstr>
      <vt:lpstr>Дата и название первой попытки прорыва Блокады Ленинграда</vt:lpstr>
      <vt:lpstr> Дата и название военной операции советских войск, в  ходе которой был осуществлен прорыв блокады Ленинграда</vt:lpstr>
      <vt:lpstr>Дата и название военной операции советских войск по окончательному снятию блокады города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</vt:lpstr>
      <vt:lpstr> </vt:lpstr>
      <vt:lpstr>                                                      </vt:lpstr>
      <vt:lpstr>Слайд 25</vt:lpstr>
      <vt:lpstr>Выскажите свое мнение относительно идеи, заложенной в основе мемориала «Журавли»</vt:lpstr>
      <vt:lpstr>Выскажите свое мнение относительно идеи, заложенной в основе данного памятника. Укажите его название</vt:lpstr>
      <vt:lpstr>Видели ли вы этот памятник?  Как он называется? Где находится и чему он посвящен?</vt:lpstr>
      <vt:lpstr>Слайд 29</vt:lpstr>
      <vt:lpstr> Перечислите основные памятные даты, связанные с блокадой. В эти дни проводятся возложение венков, минуты молчания, тематические занятия и вечера в учебных заведениях и учреждениях культуры</vt:lpstr>
      <vt:lpstr> 22 декабря 1942 года была учреждена специальная непосредственно связанная с Блокадой. Укажите название медали, кому она вручалась?</vt:lpstr>
      <vt:lpstr> Какой государственной награды звания  был удостоен город Ленинград в 1945 году?</vt:lpstr>
      <vt:lpstr> Какой памятный знак, посвященный Блокаде, был введен в СССР 23 января 1989 г. и кому он вручался?</vt:lpstr>
      <vt:lpstr>Они защищали тебя, Ленинград, Колыбель революции. Их имен благородных мы здесь перечислить не сможем, Так их много под вечной охраной гранита. Но знай, внимающий этим камням: Никто не забыт и ничто не забыто.   Кто автор этих сток? На каком из монументов, посвященных Блокаде, высечены эти слова?</vt:lpstr>
      <vt:lpstr> Какое известное на весь мир произведение композитора  Дмитрия Дмитриевича Шостаковича посвящено Блокаде? 9 августа 1942 года произведение прозвучало в блокадном Ленинграде и считается одним из символов борьбы Ленинградцев</vt:lpstr>
    </vt:vector>
  </TitlesOfParts>
  <Company>п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викторина</dc:title>
  <dc:creator>Igor</dc:creator>
  <cp:lastModifiedBy>Пользователь Windows</cp:lastModifiedBy>
  <cp:revision>84</cp:revision>
  <dcterms:created xsi:type="dcterms:W3CDTF">2008-10-16T19:51:19Z</dcterms:created>
  <dcterms:modified xsi:type="dcterms:W3CDTF">2018-02-22T09:26:35Z</dcterms:modified>
</cp:coreProperties>
</file>