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87" r:id="rId6"/>
    <p:sldId id="262" r:id="rId7"/>
    <p:sldId id="263" r:id="rId8"/>
    <p:sldId id="264" r:id="rId9"/>
    <p:sldId id="265" r:id="rId10"/>
    <p:sldId id="266" r:id="rId11"/>
    <p:sldId id="268" r:id="rId12"/>
    <p:sldId id="269" r:id="rId13"/>
    <p:sldId id="270" r:id="rId14"/>
    <p:sldId id="290" r:id="rId15"/>
    <p:sldId id="291" r:id="rId16"/>
    <p:sldId id="272" r:id="rId17"/>
    <p:sldId id="274" r:id="rId18"/>
    <p:sldId id="275" r:id="rId19"/>
    <p:sldId id="276" r:id="rId20"/>
    <p:sldId id="277" r:id="rId21"/>
    <p:sldId id="278" r:id="rId22"/>
    <p:sldId id="280" r:id="rId23"/>
    <p:sldId id="281" r:id="rId24"/>
    <p:sldId id="282" r:id="rId25"/>
    <p:sldId id="283"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82" autoAdjust="0"/>
    <p:restoredTop sz="94027" autoAdjust="0"/>
  </p:normalViewPr>
  <p:slideViewPr>
    <p:cSldViewPr>
      <p:cViewPr varScale="1">
        <p:scale>
          <a:sx n="69" d="100"/>
          <a:sy n="69" d="100"/>
        </p:scale>
        <p:origin x="1404"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8A2085AD-2E4E-4534-8F6D-8133EEC95AC2}"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A2085AD-2E4E-4534-8F6D-8133EEC95AC2}" type="slidenum">
              <a:rPr lang="ru-RU" smtClean="0"/>
              <a:pPr/>
              <a:t>‹#›</a:t>
            </a:fld>
            <a:endParaRPr lang="ru-RU"/>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A2085AD-2E4E-4534-8F6D-8133EEC95AC2}" type="slidenum">
              <a:rPr lang="ru-RU" smtClean="0"/>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A2085AD-2E4E-4534-8F6D-8133EEC95AC2}" type="slidenum">
              <a:rPr lang="ru-RU" smtClean="0"/>
              <a:pPr/>
              <a:t>‹#›</a:t>
            </a:fld>
            <a:endParaRPr lang="ru-RU"/>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A2085AD-2E4E-4534-8F6D-8133EEC95AC2}"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A2085AD-2E4E-4534-8F6D-8133EEC95AC2}" type="slidenum">
              <a:rPr lang="ru-RU" smtClean="0"/>
              <a:pPr/>
              <a:t>‹#›</a:t>
            </a:fld>
            <a:endParaRPr lang="ru-RU"/>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A2085AD-2E4E-4534-8F6D-8133EEC95AC2}" type="slidenum">
              <a:rPr lang="ru-RU" smtClean="0"/>
              <a:pPr/>
              <a:t>‹#›</a:t>
            </a:fld>
            <a:endParaRPr lang="ru-RU"/>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A2085AD-2E4E-4534-8F6D-8133EEC95AC2}" type="slidenum">
              <a:rPr lang="ru-RU" smtClean="0"/>
              <a:pPr/>
              <a:t>‹#›</a:t>
            </a:fld>
            <a:endParaRPr lang="ru-RU"/>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A2085AD-2E4E-4534-8F6D-8133EEC95AC2}" type="slidenum">
              <a:rPr lang="ru-RU" smtClean="0"/>
              <a:pPr/>
              <a:t>‹#›</a:t>
            </a:fld>
            <a:endParaRPr lang="ru-RU"/>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A2085AD-2E4E-4534-8F6D-8133EEC95AC2}" type="slidenum">
              <a:rPr lang="ru-RU" smtClean="0"/>
              <a:pPr/>
              <a:t>‹#›</a:t>
            </a:fld>
            <a:endParaRPr lang="ru-RU"/>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4DFF29F0-6A7F-42E7-A853-CC951037992E}" type="datetimeFigureOut">
              <a:rPr lang="ru-RU" smtClean="0"/>
              <a:pPr/>
              <a:t>06.11.2021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8A2085AD-2E4E-4534-8F6D-8133EEC95AC2}"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DFF29F0-6A7F-42E7-A853-CC951037992E}" type="datetimeFigureOut">
              <a:rPr lang="ru-RU" smtClean="0"/>
              <a:pPr/>
              <a:t>06.11.2021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A2085AD-2E4E-4534-8F6D-8133EEC95AC2}"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074" name="Picture 2" descr="C:\Users\Юля\Downloads\фон.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
        <p:nvSpPr>
          <p:cNvPr id="5" name="TextBox 4"/>
          <p:cNvSpPr txBox="1"/>
          <p:nvPr/>
        </p:nvSpPr>
        <p:spPr>
          <a:xfrm>
            <a:off x="179512" y="5408590"/>
            <a:ext cx="8583488" cy="1292662"/>
          </a:xfrm>
          <a:prstGeom prst="rect">
            <a:avLst/>
          </a:prstGeom>
          <a:noFill/>
        </p:spPr>
        <p:txBody>
          <a:bodyPr wrap="square" rtlCol="0">
            <a:spAutoFit/>
          </a:bodyPr>
          <a:lstStyle/>
          <a:p>
            <a:r>
              <a:rPr lang="ru-RU" b="1" dirty="0" smtClean="0"/>
              <a:t>Афанасьева Анастасия Васильевна, </a:t>
            </a:r>
          </a:p>
          <a:p>
            <a:r>
              <a:rPr lang="ru-RU" b="1" dirty="0" smtClean="0"/>
              <a:t>учитель истории и обществознания МБОУ </a:t>
            </a:r>
            <a:r>
              <a:rPr lang="ru-RU" b="1" dirty="0"/>
              <a:t>О</a:t>
            </a:r>
            <a:r>
              <a:rPr lang="ru-RU" b="1" dirty="0" smtClean="0"/>
              <a:t>ОШ №</a:t>
            </a:r>
            <a:r>
              <a:rPr lang="ru-RU" sz="2400" b="1" dirty="0" smtClean="0"/>
              <a:t>1 </a:t>
            </a:r>
            <a:r>
              <a:rPr lang="ru-RU" b="1" dirty="0" smtClean="0"/>
              <a:t>г</a:t>
            </a:r>
            <a:r>
              <a:rPr lang="ru-RU" b="1" dirty="0" smtClean="0"/>
              <a:t>. </a:t>
            </a:r>
            <a:r>
              <a:rPr lang="ru-RU" b="1" dirty="0" err="1" smtClean="0"/>
              <a:t>Слюдянка</a:t>
            </a:r>
            <a:endParaRPr lang="ru-RU" b="1" dirty="0" smtClean="0"/>
          </a:p>
          <a:p>
            <a:r>
              <a:rPr lang="ru-RU" b="1" dirty="0" smtClean="0"/>
              <a:t>Презентация к уроку по учебному предмету «Обществознание» в 7 классе</a:t>
            </a:r>
          </a:p>
          <a:p>
            <a:r>
              <a:rPr lang="ru-RU" b="1" dirty="0"/>
              <a:t>н</a:t>
            </a:r>
            <a:r>
              <a:rPr lang="ru-RU" b="1" dirty="0" smtClean="0"/>
              <a:t>а тему «Воздействие человека на природу»</a:t>
            </a:r>
            <a:endParaRPr lang="ru-RU" b="1" dirty="0"/>
          </a:p>
        </p:txBody>
      </p:sp>
      <p:pic>
        <p:nvPicPr>
          <p:cNvPr id="3" name="Экологическая корова">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31640" y="188640"/>
            <a:ext cx="6920483" cy="4737397"/>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Юля\Downloads\фон презентаций.jpg"/>
          <p:cNvPicPr>
            <a:picLocks noChangeAspect="1" noChangeArrowheads="1"/>
          </p:cNvPicPr>
          <p:nvPr/>
        </p:nvPicPr>
        <p:blipFill>
          <a:blip r:embed="rId2" cstate="print"/>
          <a:srcRect/>
          <a:stretch>
            <a:fillRect/>
          </a:stretch>
        </p:blipFill>
        <p:spPr bwMode="auto">
          <a:xfrm>
            <a:off x="0" y="-387424"/>
            <a:ext cx="9144000" cy="7245424"/>
          </a:xfrm>
          <a:prstGeom prst="rect">
            <a:avLst/>
          </a:prstGeom>
          <a:noFill/>
        </p:spPr>
      </p:pic>
      <p:sp>
        <p:nvSpPr>
          <p:cNvPr id="4" name="TextBox 3"/>
          <p:cNvSpPr txBox="1"/>
          <p:nvPr/>
        </p:nvSpPr>
        <p:spPr>
          <a:xfrm>
            <a:off x="395536" y="260649"/>
            <a:ext cx="8424936" cy="1200329"/>
          </a:xfrm>
          <a:prstGeom prst="rect">
            <a:avLst/>
          </a:prstGeom>
          <a:noFill/>
        </p:spPr>
        <p:txBody>
          <a:bodyPr wrap="square" rtlCol="0">
            <a:spAutoFit/>
          </a:bodyPr>
          <a:lstStyle/>
          <a:p>
            <a:pPr algn="ctr"/>
            <a:r>
              <a:rPr lang="ru-RU" b="1" dirty="0" smtClean="0">
                <a:solidFill>
                  <a:srgbClr val="C00000"/>
                </a:solidFill>
                <a:latin typeface="Times New Roman" pitchFamily="18" charset="0"/>
                <a:cs typeface="Times New Roman" pitchFamily="18" charset="0"/>
              </a:rPr>
              <a:t>ПРИРОДА- ЭТО БЕСЦЕННЫЙ ДАР ИЛИ НЕИСЧЕРПАЕМАЯ КЛАДОВАЯ?</a:t>
            </a:r>
          </a:p>
          <a:p>
            <a:pPr algn="ctr"/>
            <a:r>
              <a:rPr lang="ru-RU" b="1" dirty="0" smtClean="0">
                <a:solidFill>
                  <a:srgbClr val="C00000"/>
                </a:solidFill>
                <a:latin typeface="Times New Roman" pitchFamily="18" charset="0"/>
                <a:cs typeface="Times New Roman" pitchFamily="18" charset="0"/>
              </a:rPr>
              <a:t>1группа «Человек- царь природы?»</a:t>
            </a:r>
          </a:p>
          <a:p>
            <a:pPr algn="just"/>
            <a:endParaRPr lang="ru-RU" b="1" dirty="0" smtClean="0">
              <a:solidFill>
                <a:srgbClr val="C00000"/>
              </a:solidFill>
              <a:latin typeface="Times New Roman" pitchFamily="18" charset="0"/>
              <a:cs typeface="Times New Roman" pitchFamily="18" charset="0"/>
            </a:endParaRPr>
          </a:p>
          <a:p>
            <a:pPr algn="just"/>
            <a:endParaRPr lang="ru-RU" b="1" dirty="0" smtClean="0">
              <a:solidFill>
                <a:srgbClr val="C00000"/>
              </a:solidFill>
              <a:latin typeface="Times New Roman" pitchFamily="18" charset="0"/>
              <a:cs typeface="Times New Roman" pitchFamily="18" charset="0"/>
            </a:endParaRPr>
          </a:p>
        </p:txBody>
      </p:sp>
      <p:pic>
        <p:nvPicPr>
          <p:cNvPr id="12291" name="Picture 3" descr="C:\Users\Юля\Downloads\вырубка лесов.jpeg"/>
          <p:cNvPicPr>
            <a:picLocks noChangeAspect="1" noChangeArrowheads="1"/>
          </p:cNvPicPr>
          <p:nvPr/>
        </p:nvPicPr>
        <p:blipFill>
          <a:blip r:embed="rId3" cstate="print"/>
          <a:srcRect/>
          <a:stretch>
            <a:fillRect/>
          </a:stretch>
        </p:blipFill>
        <p:spPr bwMode="auto">
          <a:xfrm>
            <a:off x="323528" y="836712"/>
            <a:ext cx="2376264" cy="1800200"/>
          </a:xfrm>
          <a:prstGeom prst="rect">
            <a:avLst/>
          </a:prstGeom>
          <a:noFill/>
        </p:spPr>
      </p:pic>
      <p:pic>
        <p:nvPicPr>
          <p:cNvPr id="12292" name="Picture 4" descr="C:\Users\Юля\Downloads\выкачка нефти и газа.jpg"/>
          <p:cNvPicPr>
            <a:picLocks noChangeAspect="1" noChangeArrowheads="1"/>
          </p:cNvPicPr>
          <p:nvPr/>
        </p:nvPicPr>
        <p:blipFill>
          <a:blip r:embed="rId4" cstate="print"/>
          <a:srcRect/>
          <a:stretch>
            <a:fillRect/>
          </a:stretch>
        </p:blipFill>
        <p:spPr bwMode="auto">
          <a:xfrm>
            <a:off x="3059832" y="908720"/>
            <a:ext cx="2664296" cy="1800200"/>
          </a:xfrm>
          <a:prstGeom prst="rect">
            <a:avLst/>
          </a:prstGeom>
          <a:noFill/>
        </p:spPr>
      </p:pic>
      <p:pic>
        <p:nvPicPr>
          <p:cNvPr id="12293" name="Picture 5" descr="C:\Users\Юля\Downloads\чернобыль.jpg"/>
          <p:cNvPicPr>
            <a:picLocks noChangeAspect="1" noChangeArrowheads="1"/>
          </p:cNvPicPr>
          <p:nvPr/>
        </p:nvPicPr>
        <p:blipFill>
          <a:blip r:embed="rId5" cstate="print"/>
          <a:srcRect/>
          <a:stretch>
            <a:fillRect/>
          </a:stretch>
        </p:blipFill>
        <p:spPr bwMode="auto">
          <a:xfrm>
            <a:off x="179512" y="4509120"/>
            <a:ext cx="3456384" cy="1656184"/>
          </a:xfrm>
          <a:prstGeom prst="rect">
            <a:avLst/>
          </a:prstGeom>
          <a:noFill/>
        </p:spPr>
      </p:pic>
      <p:sp>
        <p:nvSpPr>
          <p:cNvPr id="12296" name="Rectangle 8"/>
          <p:cNvSpPr>
            <a:spLocks noChangeArrowheads="1"/>
          </p:cNvSpPr>
          <p:nvPr/>
        </p:nvSpPr>
        <p:spPr bwMode="auto">
          <a:xfrm>
            <a:off x="0" y="6069049"/>
            <a:ext cx="3635896"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ЧЕРНОБЫЛЬСКАЯ АЭС- 1986 г.</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297" name="Picture 9" descr="C:\Users\Юля\Downloads\фукусима.jpg"/>
          <p:cNvPicPr>
            <a:picLocks noChangeAspect="1" noChangeArrowheads="1"/>
          </p:cNvPicPr>
          <p:nvPr/>
        </p:nvPicPr>
        <p:blipFill>
          <a:blip r:embed="rId6" cstate="print"/>
          <a:srcRect/>
          <a:stretch>
            <a:fillRect/>
          </a:stretch>
        </p:blipFill>
        <p:spPr bwMode="auto">
          <a:xfrm>
            <a:off x="5220072" y="4077072"/>
            <a:ext cx="3384376" cy="2160240"/>
          </a:xfrm>
          <a:prstGeom prst="rect">
            <a:avLst/>
          </a:prstGeom>
          <a:noFill/>
        </p:spPr>
      </p:pic>
      <p:sp>
        <p:nvSpPr>
          <p:cNvPr id="12298" name="Rectangle 10"/>
          <p:cNvSpPr>
            <a:spLocks noChangeArrowheads="1"/>
          </p:cNvSpPr>
          <p:nvPr/>
        </p:nvSpPr>
        <p:spPr bwMode="auto">
          <a:xfrm>
            <a:off x="5004048" y="6263443"/>
            <a:ext cx="381642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ЯПОНСКАЯ АЭС </a:t>
            </a:r>
            <a:r>
              <a:rPr kumimoji="0" lang="ru-RU" sz="1400" b="1"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ФУКУСИМА 1»-2011 г.</a:t>
            </a:r>
            <a:endParaRPr kumimoji="0" lang="ru-RU"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2299" name="Picture 11" descr="C:\Users\Юля\Downloads\40513-3x2-original.jpg"/>
          <p:cNvPicPr>
            <a:picLocks noChangeAspect="1" noChangeArrowheads="1"/>
          </p:cNvPicPr>
          <p:nvPr/>
        </p:nvPicPr>
        <p:blipFill>
          <a:blip r:embed="rId7" cstate="print"/>
          <a:srcRect/>
          <a:stretch>
            <a:fillRect/>
          </a:stretch>
        </p:blipFill>
        <p:spPr bwMode="auto">
          <a:xfrm>
            <a:off x="5364088" y="2708920"/>
            <a:ext cx="2520280" cy="1656184"/>
          </a:xfrm>
          <a:prstGeom prst="rect">
            <a:avLst/>
          </a:prstGeom>
          <a:noFill/>
        </p:spPr>
      </p:pic>
      <p:pic>
        <p:nvPicPr>
          <p:cNvPr id="12300" name="Picture 12" descr="C:\Users\Юля\Downloads\1_531741465c5a8531741465c62e.jpg"/>
          <p:cNvPicPr>
            <a:picLocks noChangeAspect="1" noChangeArrowheads="1"/>
          </p:cNvPicPr>
          <p:nvPr/>
        </p:nvPicPr>
        <p:blipFill>
          <a:blip r:embed="rId8" cstate="print"/>
          <a:srcRect/>
          <a:stretch>
            <a:fillRect/>
          </a:stretch>
        </p:blipFill>
        <p:spPr bwMode="auto">
          <a:xfrm>
            <a:off x="1259632" y="2708920"/>
            <a:ext cx="2952328" cy="1800200"/>
          </a:xfrm>
          <a:prstGeom prst="rect">
            <a:avLst/>
          </a:prstGeom>
          <a:noFill/>
        </p:spPr>
      </p:pic>
      <p:pic>
        <p:nvPicPr>
          <p:cNvPr id="12301" name="Picture 13" descr="C:\Users\Юля\Downloads\stok.jpg"/>
          <p:cNvPicPr>
            <a:picLocks noChangeAspect="1" noChangeArrowheads="1"/>
          </p:cNvPicPr>
          <p:nvPr/>
        </p:nvPicPr>
        <p:blipFill>
          <a:blip r:embed="rId9" cstate="print"/>
          <a:srcRect/>
          <a:stretch>
            <a:fillRect/>
          </a:stretch>
        </p:blipFill>
        <p:spPr bwMode="auto">
          <a:xfrm>
            <a:off x="5796136" y="980728"/>
            <a:ext cx="2376264" cy="1512168"/>
          </a:xfrm>
          <a:prstGeom prst="rect">
            <a:avLst/>
          </a:prstGeom>
          <a:noFill/>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251504" cy="6858000"/>
          </a:xfrm>
          <a:prstGeom prst="rect">
            <a:avLst/>
          </a:prstGeom>
          <a:noFill/>
        </p:spPr>
      </p:pic>
      <p:sp>
        <p:nvSpPr>
          <p:cNvPr id="5" name="TextBox 4"/>
          <p:cNvSpPr txBox="1"/>
          <p:nvPr/>
        </p:nvSpPr>
        <p:spPr>
          <a:xfrm>
            <a:off x="323528" y="476672"/>
            <a:ext cx="8820472" cy="1754326"/>
          </a:xfrm>
          <a:prstGeom prst="rect">
            <a:avLst/>
          </a:prstGeom>
          <a:noFill/>
        </p:spPr>
        <p:txBody>
          <a:bodyPr wrap="square" rtlCol="0">
            <a:spAutoFit/>
          </a:bodyPr>
          <a:lstStyle/>
          <a:p>
            <a:pPr algn="ctr"/>
            <a:r>
              <a:rPr lang="ru-RU" b="1" dirty="0" smtClean="0">
                <a:solidFill>
                  <a:srgbClr val="C00000"/>
                </a:solidFill>
                <a:latin typeface="Times New Roman" pitchFamily="18" charset="0"/>
                <a:cs typeface="Times New Roman" pitchFamily="18" charset="0"/>
              </a:rPr>
              <a:t>ПРИРОДА- ЭТО БЕСЦЕННЫЙ ДАР ИЛИ НЕИСЧЕРПАЕМАЯ КЛАДОВАЯ?</a:t>
            </a:r>
          </a:p>
          <a:p>
            <a:pPr algn="ctr"/>
            <a:r>
              <a:rPr lang="ru-RU" b="1" dirty="0" smtClean="0">
                <a:solidFill>
                  <a:srgbClr val="C00000"/>
                </a:solidFill>
                <a:latin typeface="Times New Roman" pitchFamily="18" charset="0"/>
                <a:cs typeface="Times New Roman" pitchFamily="18" charset="0"/>
              </a:rPr>
              <a:t>2группа «Мы- покорители природы»</a:t>
            </a:r>
          </a:p>
          <a:p>
            <a:pPr algn="ctr"/>
            <a:endParaRPr lang="ru-RU" b="1" dirty="0">
              <a:solidFill>
                <a:srgbClr val="C00000"/>
              </a:solidFill>
              <a:latin typeface="Times New Roman" pitchFamily="18" charset="0"/>
              <a:cs typeface="Times New Roman" pitchFamily="18" charset="0"/>
            </a:endParaRPr>
          </a:p>
          <a:p>
            <a:pPr algn="just"/>
            <a:endParaRPr lang="ru-RU" b="1" dirty="0" smtClean="0">
              <a:solidFill>
                <a:srgbClr val="C00000"/>
              </a:solidFill>
              <a:latin typeface="Times New Roman" pitchFamily="18" charset="0"/>
              <a:cs typeface="Times New Roman" pitchFamily="18" charset="0"/>
            </a:endParaRPr>
          </a:p>
          <a:p>
            <a:pPr algn="just"/>
            <a:endParaRPr lang="ru-RU" b="1" dirty="0" smtClean="0">
              <a:solidFill>
                <a:srgbClr val="C00000"/>
              </a:solidFill>
              <a:latin typeface="Times New Roman" pitchFamily="18" charset="0"/>
              <a:cs typeface="Times New Roman" pitchFamily="18" charset="0"/>
            </a:endParaRPr>
          </a:p>
          <a:p>
            <a:endParaRPr lang="ru-RU" dirty="0"/>
          </a:p>
        </p:txBody>
      </p:sp>
      <p:pic>
        <p:nvPicPr>
          <p:cNvPr id="27651" name="Picture 3" descr="C:\Users\Юля\Downloads\181353282ac95b123.jpg"/>
          <p:cNvPicPr>
            <a:picLocks noChangeAspect="1" noChangeArrowheads="1"/>
          </p:cNvPicPr>
          <p:nvPr/>
        </p:nvPicPr>
        <p:blipFill>
          <a:blip r:embed="rId3" cstate="print"/>
          <a:srcRect/>
          <a:stretch>
            <a:fillRect/>
          </a:stretch>
        </p:blipFill>
        <p:spPr bwMode="auto">
          <a:xfrm>
            <a:off x="251520" y="1340768"/>
            <a:ext cx="3096344" cy="2016224"/>
          </a:xfrm>
          <a:prstGeom prst="rect">
            <a:avLst/>
          </a:prstGeom>
          <a:noFill/>
        </p:spPr>
      </p:pic>
      <p:pic>
        <p:nvPicPr>
          <p:cNvPr id="27653" name="Picture 5" descr="C:\Users\Юля\Downloads\211993203.jpg"/>
          <p:cNvPicPr>
            <a:picLocks noChangeAspect="1" noChangeArrowheads="1"/>
          </p:cNvPicPr>
          <p:nvPr/>
        </p:nvPicPr>
        <p:blipFill>
          <a:blip r:embed="rId4" cstate="print"/>
          <a:srcRect/>
          <a:stretch>
            <a:fillRect/>
          </a:stretch>
        </p:blipFill>
        <p:spPr bwMode="auto">
          <a:xfrm>
            <a:off x="6047656" y="1196752"/>
            <a:ext cx="3096344" cy="2160240"/>
          </a:xfrm>
          <a:prstGeom prst="rect">
            <a:avLst/>
          </a:prstGeom>
          <a:noFill/>
        </p:spPr>
      </p:pic>
      <p:pic>
        <p:nvPicPr>
          <p:cNvPr id="27654" name="Picture 6" descr="C:\Users\Юля\Downloads\mqdefault.jpg"/>
          <p:cNvPicPr>
            <a:picLocks noChangeAspect="1" noChangeArrowheads="1"/>
          </p:cNvPicPr>
          <p:nvPr/>
        </p:nvPicPr>
        <p:blipFill>
          <a:blip r:embed="rId5" cstate="print"/>
          <a:srcRect/>
          <a:stretch>
            <a:fillRect/>
          </a:stretch>
        </p:blipFill>
        <p:spPr bwMode="auto">
          <a:xfrm>
            <a:off x="3491880" y="1196752"/>
            <a:ext cx="3048000" cy="1944216"/>
          </a:xfrm>
          <a:prstGeom prst="rect">
            <a:avLst/>
          </a:prstGeom>
          <a:noFill/>
        </p:spPr>
      </p:pic>
      <p:pic>
        <p:nvPicPr>
          <p:cNvPr id="27655" name="Picture 7" descr="C:\Users\Юля\Downloads\63514399742.jpg"/>
          <p:cNvPicPr>
            <a:picLocks noChangeAspect="1" noChangeArrowheads="1"/>
          </p:cNvPicPr>
          <p:nvPr/>
        </p:nvPicPr>
        <p:blipFill>
          <a:blip r:embed="rId6" cstate="print"/>
          <a:srcRect/>
          <a:stretch>
            <a:fillRect/>
          </a:stretch>
        </p:blipFill>
        <p:spPr bwMode="auto">
          <a:xfrm>
            <a:off x="251520" y="3573016"/>
            <a:ext cx="3168352" cy="2592288"/>
          </a:xfrm>
          <a:prstGeom prst="rect">
            <a:avLst/>
          </a:prstGeom>
          <a:noFill/>
        </p:spPr>
      </p:pic>
      <p:pic>
        <p:nvPicPr>
          <p:cNvPr id="27656" name="Picture 8" descr="C:\Users\Юля\Downloads\Kazakhstan_perezhil_zemletriasenie_v_5,7_ballov.jpg"/>
          <p:cNvPicPr>
            <a:picLocks noChangeAspect="1" noChangeArrowheads="1"/>
          </p:cNvPicPr>
          <p:nvPr/>
        </p:nvPicPr>
        <p:blipFill>
          <a:blip r:embed="rId7" cstate="print"/>
          <a:srcRect/>
          <a:stretch>
            <a:fillRect/>
          </a:stretch>
        </p:blipFill>
        <p:spPr bwMode="auto">
          <a:xfrm>
            <a:off x="3923928" y="3573016"/>
            <a:ext cx="3600400" cy="2520280"/>
          </a:xfrm>
          <a:prstGeom prst="rect">
            <a:avLst/>
          </a:prstGeom>
          <a:noFill/>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179512" y="692696"/>
            <a:ext cx="8784976" cy="646331"/>
          </a:xfrm>
          <a:prstGeom prst="rect">
            <a:avLst/>
          </a:prstGeom>
          <a:noFill/>
        </p:spPr>
        <p:txBody>
          <a:bodyPr wrap="square" rtlCol="0">
            <a:spAutoFit/>
          </a:bodyPr>
          <a:lstStyle/>
          <a:p>
            <a:pPr algn="ctr"/>
            <a:r>
              <a:rPr lang="ru-RU" b="1" dirty="0" smtClean="0">
                <a:solidFill>
                  <a:srgbClr val="C00000"/>
                </a:solidFill>
                <a:latin typeface="Times New Roman" pitchFamily="18" charset="0"/>
                <a:cs typeface="Times New Roman" pitchFamily="18" charset="0"/>
              </a:rPr>
              <a:t>ПРИРОДА- ЭТО БЕСЦЕННЫЙ ДАР ИЛИ НЕИСЧЕРПАЕМАЯ КЛАДОВАЯ?</a:t>
            </a:r>
          </a:p>
          <a:p>
            <a:pPr algn="ctr"/>
            <a:r>
              <a:rPr lang="ru-RU" b="1" dirty="0">
                <a:solidFill>
                  <a:srgbClr val="C00000"/>
                </a:solidFill>
                <a:latin typeface="Times New Roman" pitchFamily="18" charset="0"/>
                <a:cs typeface="Times New Roman" pitchFamily="18" charset="0"/>
              </a:rPr>
              <a:t>3</a:t>
            </a:r>
            <a:r>
              <a:rPr lang="ru-RU" b="1" dirty="0" smtClean="0">
                <a:solidFill>
                  <a:srgbClr val="C00000"/>
                </a:solidFill>
                <a:latin typeface="Times New Roman" pitchFamily="18" charset="0"/>
                <a:cs typeface="Times New Roman" pitchFamily="18" charset="0"/>
              </a:rPr>
              <a:t>группа «Царская охота»</a:t>
            </a:r>
          </a:p>
        </p:txBody>
      </p:sp>
      <p:pic>
        <p:nvPicPr>
          <p:cNvPr id="28676" name="Picture 4" descr="C:\Users\Юля\Downloads\E19_1118594.jpg"/>
          <p:cNvPicPr>
            <a:picLocks noChangeAspect="1" noChangeArrowheads="1"/>
          </p:cNvPicPr>
          <p:nvPr/>
        </p:nvPicPr>
        <p:blipFill>
          <a:blip r:embed="rId3" cstate="print"/>
          <a:srcRect/>
          <a:stretch>
            <a:fillRect/>
          </a:stretch>
        </p:blipFill>
        <p:spPr bwMode="auto">
          <a:xfrm>
            <a:off x="251520" y="1412776"/>
            <a:ext cx="2664296" cy="1944216"/>
          </a:xfrm>
          <a:prstGeom prst="rect">
            <a:avLst/>
          </a:prstGeom>
          <a:noFill/>
        </p:spPr>
      </p:pic>
      <p:pic>
        <p:nvPicPr>
          <p:cNvPr id="28677" name="Picture 5" descr="C:\Users\Юля\Downloads\58c870ae8eb37.jpg"/>
          <p:cNvPicPr>
            <a:picLocks noChangeAspect="1" noChangeArrowheads="1"/>
          </p:cNvPicPr>
          <p:nvPr/>
        </p:nvPicPr>
        <p:blipFill>
          <a:blip r:embed="rId4" cstate="print"/>
          <a:srcRect/>
          <a:stretch>
            <a:fillRect/>
          </a:stretch>
        </p:blipFill>
        <p:spPr bwMode="auto">
          <a:xfrm>
            <a:off x="3059832" y="1556792"/>
            <a:ext cx="2926080" cy="1828800"/>
          </a:xfrm>
          <a:prstGeom prst="rect">
            <a:avLst/>
          </a:prstGeom>
          <a:noFill/>
        </p:spPr>
      </p:pic>
      <p:pic>
        <p:nvPicPr>
          <p:cNvPr id="28678" name="Picture 6" descr="C:\Users\Юля\Downloads\d4751409e7d23e76077bff3283094594.jpg"/>
          <p:cNvPicPr>
            <a:picLocks noChangeAspect="1" noChangeArrowheads="1"/>
          </p:cNvPicPr>
          <p:nvPr/>
        </p:nvPicPr>
        <p:blipFill>
          <a:blip r:embed="rId5" cstate="print"/>
          <a:srcRect/>
          <a:stretch>
            <a:fillRect/>
          </a:stretch>
        </p:blipFill>
        <p:spPr bwMode="auto">
          <a:xfrm>
            <a:off x="5724128" y="1340768"/>
            <a:ext cx="2808312" cy="2160240"/>
          </a:xfrm>
          <a:prstGeom prst="rect">
            <a:avLst/>
          </a:prstGeom>
          <a:noFill/>
        </p:spPr>
      </p:pic>
      <p:pic>
        <p:nvPicPr>
          <p:cNvPr id="28679" name="Picture 7" descr="C:\Users\Юля\Downloads\58cbd839e560a.jpg"/>
          <p:cNvPicPr>
            <a:picLocks noChangeAspect="1" noChangeArrowheads="1"/>
          </p:cNvPicPr>
          <p:nvPr/>
        </p:nvPicPr>
        <p:blipFill>
          <a:blip r:embed="rId6" cstate="print"/>
          <a:srcRect/>
          <a:stretch>
            <a:fillRect/>
          </a:stretch>
        </p:blipFill>
        <p:spPr bwMode="auto">
          <a:xfrm>
            <a:off x="323528" y="3356992"/>
            <a:ext cx="2952328" cy="1944216"/>
          </a:xfrm>
          <a:prstGeom prst="rect">
            <a:avLst/>
          </a:prstGeom>
          <a:noFill/>
        </p:spPr>
      </p:pic>
      <p:pic>
        <p:nvPicPr>
          <p:cNvPr id="28680" name="Picture 8" descr="C:\Users\Юля\Downloads\65.jpeg"/>
          <p:cNvPicPr>
            <a:picLocks noChangeAspect="1" noChangeArrowheads="1"/>
          </p:cNvPicPr>
          <p:nvPr/>
        </p:nvPicPr>
        <p:blipFill>
          <a:blip r:embed="rId7" cstate="print"/>
          <a:srcRect/>
          <a:stretch>
            <a:fillRect/>
          </a:stretch>
        </p:blipFill>
        <p:spPr bwMode="auto">
          <a:xfrm>
            <a:off x="4932040" y="3645024"/>
            <a:ext cx="3960440" cy="3212976"/>
          </a:xfrm>
          <a:prstGeom prst="rect">
            <a:avLst/>
          </a:prstGeom>
          <a:noFill/>
        </p:spPr>
      </p:pic>
      <p:sp>
        <p:nvSpPr>
          <p:cNvPr id="11" name="Стрелка вправо 10"/>
          <p:cNvSpPr/>
          <p:nvPr/>
        </p:nvSpPr>
        <p:spPr>
          <a:xfrm>
            <a:off x="3419872" y="3573016"/>
            <a:ext cx="2088232" cy="20162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Юля\Downloads\фон презентаций.jpg"/>
          <p:cNvPicPr>
            <a:picLocks noChangeAspect="1" noChangeArrowheads="1"/>
          </p:cNvPicPr>
          <p:nvPr/>
        </p:nvPicPr>
        <p:blipFill>
          <a:blip r:embed="rId2" cstate="print"/>
          <a:srcRect/>
          <a:stretch>
            <a:fillRect/>
          </a:stretch>
        </p:blipFill>
        <p:spPr bwMode="auto">
          <a:xfrm>
            <a:off x="-3689" y="0"/>
            <a:ext cx="9144000" cy="7029400"/>
          </a:xfrm>
          <a:prstGeom prst="rect">
            <a:avLst/>
          </a:prstGeom>
          <a:noFill/>
        </p:spPr>
      </p:pic>
      <p:sp>
        <p:nvSpPr>
          <p:cNvPr id="3" name="TextBox 2"/>
          <p:cNvSpPr txBox="1"/>
          <p:nvPr/>
        </p:nvSpPr>
        <p:spPr>
          <a:xfrm>
            <a:off x="467544" y="188640"/>
            <a:ext cx="8424936" cy="5262979"/>
          </a:xfrm>
          <a:prstGeom prst="rect">
            <a:avLst/>
          </a:prstGeom>
          <a:noFill/>
        </p:spPr>
        <p:txBody>
          <a:bodyPr wrap="square" rtlCol="0">
            <a:spAutoFit/>
          </a:bodyPr>
          <a:lstStyle/>
          <a:p>
            <a:pPr algn="ctr"/>
            <a:r>
              <a:rPr lang="ru-RU" sz="4800" b="1" dirty="0" smtClean="0">
                <a:solidFill>
                  <a:srgbClr val="C00000"/>
                </a:solidFill>
                <a:latin typeface="Times New Roman" pitchFamily="18" charset="0"/>
                <a:cs typeface="Times New Roman" pitchFamily="18" charset="0"/>
              </a:rPr>
              <a:t>ВЫВОД: </a:t>
            </a:r>
          </a:p>
          <a:p>
            <a:pPr algn="ctr"/>
            <a:r>
              <a:rPr lang="ru-RU" sz="4800" b="1" dirty="0" smtClean="0">
                <a:solidFill>
                  <a:srgbClr val="FF0000"/>
                </a:solidFill>
                <a:latin typeface="Times New Roman" pitchFamily="18" charset="0"/>
                <a:cs typeface="Times New Roman" pitchFamily="18" charset="0"/>
              </a:rPr>
              <a:t>ВЕЛИКОЕ ЭКОЛОГИЧЕСКОЕ ПРАВИЛО-</a:t>
            </a:r>
          </a:p>
          <a:p>
            <a:pPr algn="just"/>
            <a:r>
              <a:rPr lang="ru-RU" sz="4800" b="1" dirty="0" smtClean="0">
                <a:solidFill>
                  <a:srgbClr val="002060"/>
                </a:solidFill>
                <a:latin typeface="Times New Roman" pitchFamily="18" charset="0"/>
                <a:cs typeface="Times New Roman" pitchFamily="18" charset="0"/>
              </a:rPr>
              <a:t>НЕЛЬЗЯ ТРЕБОВАТЬ У ПРИРОДЫ БОЛЬШЕ,ЧЕМ ОНА СПОСОБНА ДАТЬ!</a:t>
            </a:r>
            <a:endParaRPr lang="ru-RU" sz="4800" b="1" dirty="0">
              <a:solidFill>
                <a:srgbClr val="00206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Юля\Downloads\фон презентаций.jpg"/>
          <p:cNvPicPr>
            <a:picLocks noChangeAspect="1" noChangeArrowheads="1"/>
          </p:cNvPicPr>
          <p:nvPr/>
        </p:nvPicPr>
        <p:blipFill>
          <a:blip r:embed="rId2" cstate="print"/>
          <a:srcRect/>
          <a:stretch>
            <a:fillRect/>
          </a:stretch>
        </p:blipFill>
        <p:spPr bwMode="auto">
          <a:xfrm>
            <a:off x="-3689" y="0"/>
            <a:ext cx="9144000" cy="7029400"/>
          </a:xfrm>
          <a:prstGeom prst="rect">
            <a:avLst/>
          </a:prstGeom>
          <a:noFill/>
        </p:spPr>
      </p:pic>
      <p:sp>
        <p:nvSpPr>
          <p:cNvPr id="3" name="Заголовок 2"/>
          <p:cNvSpPr>
            <a:spLocks noGrp="1"/>
          </p:cNvSpPr>
          <p:nvPr>
            <p:ph type="title"/>
          </p:nvPr>
        </p:nvSpPr>
        <p:spPr>
          <a:xfrm>
            <a:off x="179512" y="0"/>
            <a:ext cx="8229600" cy="1143000"/>
          </a:xfrm>
        </p:spPr>
        <p:txBody>
          <a:bodyPr/>
          <a:lstStyle/>
          <a:p>
            <a:pPr algn="ctr"/>
            <a:r>
              <a:rPr lang="ru-RU" dirty="0" err="1" smtClean="0">
                <a:solidFill>
                  <a:srgbClr val="FF0000"/>
                </a:solidFill>
              </a:rPr>
              <a:t>Физминутка</a:t>
            </a:r>
            <a:endParaRPr lang="ru-RU" dirty="0">
              <a:solidFill>
                <a:srgbClr val="FF0000"/>
              </a:solidFill>
            </a:endParaRPr>
          </a:p>
        </p:txBody>
      </p:sp>
      <p:sp>
        <p:nvSpPr>
          <p:cNvPr id="4" name="Объект 3"/>
          <p:cNvSpPr>
            <a:spLocks noGrp="1"/>
          </p:cNvSpPr>
          <p:nvPr>
            <p:ph idx="1"/>
          </p:nvPr>
        </p:nvSpPr>
        <p:spPr>
          <a:xfrm>
            <a:off x="395536" y="1340768"/>
            <a:ext cx="8503599" cy="5133196"/>
          </a:xfrm>
        </p:spPr>
        <p:txBody>
          <a:bodyPr>
            <a:normAutofit/>
          </a:bodyPr>
          <a:lstStyle/>
          <a:p>
            <a:pPr marL="0" indent="0" algn="just">
              <a:buNone/>
            </a:pPr>
            <a:r>
              <a:rPr lang="ru-RU" dirty="0" smtClean="0"/>
              <a:t>- </a:t>
            </a:r>
            <a:r>
              <a:rPr lang="ru-RU" b="1" dirty="0" smtClean="0">
                <a:solidFill>
                  <a:srgbClr val="002060"/>
                </a:solidFill>
              </a:rPr>
              <a:t>Сколько </a:t>
            </a:r>
            <a:r>
              <a:rPr lang="ru-RU" b="1" dirty="0">
                <a:solidFill>
                  <a:srgbClr val="002060"/>
                </a:solidFill>
              </a:rPr>
              <a:t>ног у паука? </a:t>
            </a:r>
            <a:r>
              <a:rPr lang="ru-RU" b="1" dirty="0" smtClean="0">
                <a:solidFill>
                  <a:srgbClr val="002060"/>
                </a:solidFill>
              </a:rPr>
              <a:t>(…) </a:t>
            </a:r>
            <a:r>
              <a:rPr lang="ru-RU" b="1" dirty="0">
                <a:solidFill>
                  <a:srgbClr val="002060"/>
                </a:solidFill>
              </a:rPr>
              <a:t>Присядем столько раз</a:t>
            </a:r>
          </a:p>
          <a:p>
            <a:pPr marL="0" indent="0" algn="just">
              <a:buNone/>
            </a:pPr>
            <a:r>
              <a:rPr lang="ru-RU" b="1" dirty="0">
                <a:solidFill>
                  <a:srgbClr val="002060"/>
                </a:solidFill>
              </a:rPr>
              <a:t>- Какая птица в мире самая большая? </a:t>
            </a:r>
            <a:r>
              <a:rPr lang="ru-RU" b="1" dirty="0" smtClean="0">
                <a:solidFill>
                  <a:srgbClr val="002060"/>
                </a:solidFill>
              </a:rPr>
              <a:t>(…) </a:t>
            </a:r>
            <a:r>
              <a:rPr lang="ru-RU" b="1" dirty="0">
                <a:solidFill>
                  <a:srgbClr val="002060"/>
                </a:solidFill>
              </a:rPr>
              <a:t>Встаньте на носочки и потянитесь</a:t>
            </a:r>
          </a:p>
          <a:p>
            <a:pPr marL="0" indent="0" algn="just">
              <a:buNone/>
            </a:pPr>
            <a:r>
              <a:rPr lang="ru-RU" b="1" dirty="0">
                <a:solidFill>
                  <a:srgbClr val="002060"/>
                </a:solidFill>
              </a:rPr>
              <a:t>- Где у кузнечика ухо? </a:t>
            </a:r>
            <a:r>
              <a:rPr lang="ru-RU" b="1" dirty="0" smtClean="0">
                <a:solidFill>
                  <a:srgbClr val="002060"/>
                </a:solidFill>
              </a:rPr>
              <a:t>(...) </a:t>
            </a:r>
            <a:r>
              <a:rPr lang="ru-RU" b="1" dirty="0">
                <a:solidFill>
                  <a:srgbClr val="002060"/>
                </a:solidFill>
              </a:rPr>
              <a:t>Попрыгайте 3 раза на одной ноге, а потом на другой</a:t>
            </a:r>
          </a:p>
          <a:p>
            <a:pPr marL="0" indent="0" algn="just">
              <a:buNone/>
            </a:pPr>
            <a:r>
              <a:rPr lang="ru-RU" b="1" dirty="0">
                <a:solidFill>
                  <a:srgbClr val="002060"/>
                </a:solidFill>
              </a:rPr>
              <a:t>- Назовите дерево – символ нашей Родины. </a:t>
            </a:r>
            <a:r>
              <a:rPr lang="ru-RU" b="1" dirty="0" smtClean="0">
                <a:solidFill>
                  <a:srgbClr val="002060"/>
                </a:solidFill>
              </a:rPr>
              <a:t>(…) </a:t>
            </a:r>
            <a:r>
              <a:rPr lang="ru-RU" b="1" dirty="0">
                <a:solidFill>
                  <a:srgbClr val="002060"/>
                </a:solidFill>
              </a:rPr>
              <a:t>Сделайте наклоны вправо, влево</a:t>
            </a:r>
          </a:p>
          <a:p>
            <a:pPr marL="0" indent="0" algn="just">
              <a:buNone/>
            </a:pPr>
            <a:r>
              <a:rPr lang="ru-RU" b="1" dirty="0">
                <a:solidFill>
                  <a:srgbClr val="002060"/>
                </a:solidFill>
              </a:rPr>
              <a:t>- Самая высокая трава. </a:t>
            </a:r>
            <a:r>
              <a:rPr lang="ru-RU" b="1" dirty="0" smtClean="0">
                <a:solidFill>
                  <a:srgbClr val="002060"/>
                </a:solidFill>
              </a:rPr>
              <a:t>(...) </a:t>
            </a:r>
            <a:r>
              <a:rPr lang="ru-RU" b="1" dirty="0">
                <a:solidFill>
                  <a:srgbClr val="002060"/>
                </a:solidFill>
              </a:rPr>
              <a:t>Поднимите руки вверх и со всей силы сожмите кулаки, а сейчас потихоньку отпустите руки вниз, встряхните кисти и вся ваша усталость прошла.</a:t>
            </a:r>
          </a:p>
          <a:p>
            <a:pPr marL="0" indent="0">
              <a:buNone/>
            </a:pPr>
            <a:endParaRPr lang="ru-RU" dirty="0"/>
          </a:p>
        </p:txBody>
      </p:sp>
    </p:spTree>
    <p:extLst>
      <p:ext uri="{BB962C8B-B14F-4D97-AF65-F5344CB8AC3E}">
        <p14:creationId xmlns:p14="http://schemas.microsoft.com/office/powerpoint/2010/main" val="291151431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C:\Users\Юля\Downloads\фон презентаций.jpg"/>
          <p:cNvPicPr>
            <a:picLocks noChangeAspect="1" noChangeArrowheads="1"/>
          </p:cNvPicPr>
          <p:nvPr/>
        </p:nvPicPr>
        <p:blipFill>
          <a:blip r:embed="rId2" cstate="print"/>
          <a:srcRect/>
          <a:stretch>
            <a:fillRect/>
          </a:stretch>
        </p:blipFill>
        <p:spPr bwMode="auto">
          <a:xfrm>
            <a:off x="0" y="8175"/>
            <a:ext cx="9144000" cy="7029400"/>
          </a:xfrm>
          <a:prstGeom prst="rect">
            <a:avLst/>
          </a:prstGeom>
          <a:noFill/>
        </p:spPr>
      </p:pic>
      <p:sp>
        <p:nvSpPr>
          <p:cNvPr id="5" name="Прямоугольник 4"/>
          <p:cNvSpPr/>
          <p:nvPr/>
        </p:nvSpPr>
        <p:spPr>
          <a:xfrm>
            <a:off x="683568" y="981373"/>
            <a:ext cx="7704856" cy="954107"/>
          </a:xfrm>
          <a:prstGeom prst="rect">
            <a:avLst/>
          </a:prstGeom>
        </p:spPr>
        <p:txBody>
          <a:bodyPr wrap="square">
            <a:spAutoFit/>
          </a:bodyPr>
          <a:lstStyle/>
          <a:p>
            <a:r>
              <a:rPr lang="ru-RU" sz="2800" dirty="0">
                <a:solidFill>
                  <a:srgbClr val="C00000"/>
                </a:solidFill>
                <a:latin typeface="Times New Roman" panose="02020603050405020304" pitchFamily="18" charset="0"/>
                <a:cs typeface="Times New Roman" panose="02020603050405020304" pitchFamily="18" charset="0"/>
              </a:rPr>
              <a:t>Задание: работая с текстом учебника на стр. 123, заполните таблицу «Виды природных ресурсов»</a:t>
            </a:r>
          </a:p>
        </p:txBody>
      </p:sp>
      <p:graphicFrame>
        <p:nvGraphicFramePr>
          <p:cNvPr id="6" name="Объект 3"/>
          <p:cNvGraphicFramePr>
            <a:graphicFrameLocks/>
          </p:cNvGraphicFramePr>
          <p:nvPr>
            <p:extLst>
              <p:ext uri="{D42A27DB-BD31-4B8C-83A1-F6EECF244321}">
                <p14:modId xmlns:p14="http://schemas.microsoft.com/office/powerpoint/2010/main" val="1647230689"/>
              </p:ext>
            </p:extLst>
          </p:nvPr>
        </p:nvGraphicFramePr>
        <p:xfrm>
          <a:off x="798984" y="2780928"/>
          <a:ext cx="7474024" cy="949960"/>
        </p:xfrm>
        <a:graphic>
          <a:graphicData uri="http://schemas.openxmlformats.org/drawingml/2006/table">
            <a:tbl>
              <a:tblPr firstRow="1" bandRow="1">
                <a:tableStyleId>{5C22544A-7EE6-4342-B048-85BDC9FD1C3A}</a:tableStyleId>
              </a:tblPr>
              <a:tblGrid>
                <a:gridCol w="3737012">
                  <a:extLst>
                    <a:ext uri="{9D8B030D-6E8A-4147-A177-3AD203B41FA5}">
                      <a16:colId xmlns:a16="http://schemas.microsoft.com/office/drawing/2014/main" val="20000"/>
                    </a:ext>
                  </a:extLst>
                </a:gridCol>
                <a:gridCol w="3737012">
                  <a:extLst>
                    <a:ext uri="{9D8B030D-6E8A-4147-A177-3AD203B41FA5}">
                      <a16:colId xmlns:a16="http://schemas.microsoft.com/office/drawing/2014/main" val="20001"/>
                    </a:ext>
                  </a:extLst>
                </a:gridCol>
              </a:tblGrid>
              <a:tr h="370840">
                <a:tc>
                  <a:txBody>
                    <a:bodyPr/>
                    <a:lstStyle/>
                    <a:p>
                      <a:r>
                        <a:rPr lang="ru-RU" sz="3200" dirty="0" err="1" smtClean="0"/>
                        <a:t>Исчерпаемые</a:t>
                      </a:r>
                      <a:endParaRPr lang="ru-RU" sz="3200" dirty="0"/>
                    </a:p>
                  </a:txBody>
                  <a:tcPr/>
                </a:tc>
                <a:tc>
                  <a:txBody>
                    <a:bodyPr/>
                    <a:lstStyle/>
                    <a:p>
                      <a:r>
                        <a:rPr lang="ru-RU" sz="3200" dirty="0" smtClean="0"/>
                        <a:t>Неисчерпаемые</a:t>
                      </a:r>
                      <a:endParaRPr lang="ru-RU" sz="3200" dirty="0"/>
                    </a:p>
                  </a:txBody>
                  <a:tcPr/>
                </a:tc>
                <a:extLst>
                  <a:ext uri="{0D108BD9-81ED-4DB2-BD59-A6C34878D82A}">
                    <a16:rowId xmlns:a16="http://schemas.microsoft.com/office/drawing/2014/main" val="10000"/>
                  </a:ext>
                </a:extLst>
              </a:tr>
              <a:tr h="370840">
                <a:tc>
                  <a:txBody>
                    <a:bodyPr/>
                    <a:lstStyle/>
                    <a:p>
                      <a:endParaRPr lang="ru-RU"/>
                    </a:p>
                  </a:txBody>
                  <a:tcPr/>
                </a:tc>
                <a:tc>
                  <a:txBody>
                    <a:bodyPr/>
                    <a:lstStyle/>
                    <a:p>
                      <a:endParaRPr lang="ru-RU"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7385531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Юля\Downloads\фон презентаций.jpg"/>
          <p:cNvPicPr>
            <a:picLocks noChangeAspect="1" noChangeArrowheads="1"/>
          </p:cNvPicPr>
          <p:nvPr/>
        </p:nvPicPr>
        <p:blipFill>
          <a:blip r:embed="rId2" cstate="print"/>
          <a:srcRect/>
          <a:stretch>
            <a:fillRect/>
          </a:stretch>
        </p:blipFill>
        <p:spPr bwMode="auto">
          <a:xfrm>
            <a:off x="-180528" y="0"/>
            <a:ext cx="9504040" cy="6858000"/>
          </a:xfrm>
          <a:prstGeom prst="rect">
            <a:avLst/>
          </a:prstGeom>
          <a:noFill/>
        </p:spPr>
      </p:pic>
      <p:sp>
        <p:nvSpPr>
          <p:cNvPr id="3" name="TextBox 2"/>
          <p:cNvSpPr txBox="1"/>
          <p:nvPr/>
        </p:nvSpPr>
        <p:spPr>
          <a:xfrm>
            <a:off x="827584" y="764704"/>
            <a:ext cx="7416824" cy="1077218"/>
          </a:xfrm>
          <a:prstGeom prst="rect">
            <a:avLst/>
          </a:prstGeom>
          <a:noFill/>
        </p:spPr>
        <p:txBody>
          <a:bodyPr wrap="square" rtlCol="0">
            <a:spAutoFit/>
          </a:bodyPr>
          <a:lstStyle/>
          <a:p>
            <a:pPr algn="ctr"/>
            <a:r>
              <a:rPr lang="ru-RU" sz="3200" b="1" dirty="0" smtClean="0">
                <a:solidFill>
                  <a:srgbClr val="C00000"/>
                </a:solidFill>
                <a:latin typeface="Times New Roman" pitchFamily="18" charset="0"/>
                <a:cs typeface="Times New Roman" pitchFamily="18" charset="0"/>
              </a:rPr>
              <a:t>ПРИРОДНЫЕ РЕСУРСЫ</a:t>
            </a:r>
          </a:p>
          <a:p>
            <a:endParaRPr lang="ru-RU" sz="3200" b="1" dirty="0">
              <a:solidFill>
                <a:srgbClr val="C00000"/>
              </a:solidFill>
              <a:latin typeface="Times New Roman" pitchFamily="18" charset="0"/>
              <a:cs typeface="Times New Roman" pitchFamily="18" charset="0"/>
            </a:endParaRPr>
          </a:p>
        </p:txBody>
      </p:sp>
      <p:sp>
        <p:nvSpPr>
          <p:cNvPr id="4" name="Стрелка вниз 3"/>
          <p:cNvSpPr/>
          <p:nvPr/>
        </p:nvSpPr>
        <p:spPr>
          <a:xfrm>
            <a:off x="1475656" y="1628800"/>
            <a:ext cx="1224136" cy="13681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трелка вниз 4"/>
          <p:cNvSpPr/>
          <p:nvPr/>
        </p:nvSpPr>
        <p:spPr>
          <a:xfrm>
            <a:off x="6372200" y="1628800"/>
            <a:ext cx="1224136" cy="14401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251520" y="3140968"/>
            <a:ext cx="8336400" cy="3508653"/>
          </a:xfrm>
          <a:prstGeom prst="rect">
            <a:avLst/>
          </a:prstGeom>
          <a:noFill/>
        </p:spPr>
        <p:txBody>
          <a:bodyPr wrap="square" rtlCol="0">
            <a:spAutoFit/>
          </a:bodyPr>
          <a:lstStyle/>
          <a:p>
            <a:r>
              <a:rPr lang="ru-RU" sz="2400" b="1" dirty="0" smtClean="0">
                <a:solidFill>
                  <a:srgbClr val="002060"/>
                </a:solidFill>
                <a:latin typeface="Times New Roman" pitchFamily="18" charset="0"/>
                <a:cs typeface="Times New Roman" pitchFamily="18" charset="0"/>
              </a:rPr>
              <a:t>НЕИСЧЕРПАЕМЫЕ		      ИСЧЕРПАЕМЫЕ</a:t>
            </a:r>
          </a:p>
          <a:p>
            <a:endParaRPr lang="ru-RU" dirty="0">
              <a:latin typeface="Times New Roman" pitchFamily="18" charset="0"/>
              <a:cs typeface="Times New Roman" pitchFamily="18" charset="0"/>
            </a:endParaRPr>
          </a:p>
          <a:p>
            <a:r>
              <a:rPr lang="ru-RU" dirty="0" smtClean="0">
                <a:latin typeface="Times New Roman" pitchFamily="18" charset="0"/>
                <a:cs typeface="Times New Roman" pitchFamily="18" charset="0"/>
              </a:rPr>
              <a:t>-ВОДНЫЕ РЕСУРСЫ			        -БОГАТСТВА НЕДР</a:t>
            </a:r>
          </a:p>
          <a:p>
            <a:r>
              <a:rPr lang="ru-RU" dirty="0" smtClean="0">
                <a:latin typeface="Times New Roman" pitchFamily="18" charset="0"/>
                <a:cs typeface="Times New Roman" pitchFamily="18" charset="0"/>
              </a:rPr>
              <a:t>-КЛИМАТИЧЕСКИЕ РЕСУРСЫ		        -ПОЧВА</a:t>
            </a:r>
          </a:p>
          <a:p>
            <a:r>
              <a:rPr lang="ru-RU" dirty="0" smtClean="0">
                <a:latin typeface="Times New Roman" pitchFamily="18" charset="0"/>
                <a:cs typeface="Times New Roman" pitchFamily="18" charset="0"/>
              </a:rPr>
              <a:t>-КОСМИЧЕСКИЕ РЕСУРСЫ		        -РАСТИТЕЛЬНЫЙ МИР</a:t>
            </a:r>
          </a:p>
          <a:p>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-ЖИВОТНЫЙ МИР</a:t>
            </a:r>
          </a:p>
          <a:p>
            <a:r>
              <a:rPr lang="ru-RU" dirty="0" smtClean="0">
                <a:solidFill>
                  <a:srgbClr val="C00000"/>
                </a:solidFill>
                <a:latin typeface="Times New Roman" pitchFamily="18" charset="0"/>
                <a:cs typeface="Times New Roman" pitchFamily="18" charset="0"/>
              </a:rPr>
              <a:t>ПРОВЕРЯЕМ:</a:t>
            </a:r>
          </a:p>
          <a:p>
            <a:endParaRPr lang="ru-RU" dirty="0" smtClean="0">
              <a:solidFill>
                <a:srgbClr val="C00000"/>
              </a:solidFill>
              <a:latin typeface="Times New Roman" pitchFamily="18" charset="0"/>
              <a:cs typeface="Times New Roman" pitchFamily="18" charset="0"/>
            </a:endParaRPr>
          </a:p>
          <a:p>
            <a:r>
              <a:rPr lang="ru-RU" dirty="0" smtClean="0">
                <a:solidFill>
                  <a:srgbClr val="C00000"/>
                </a:solidFill>
                <a:latin typeface="Times New Roman" pitchFamily="18" charset="0"/>
                <a:cs typeface="Times New Roman" pitchFamily="18" charset="0"/>
              </a:rPr>
              <a:t>«5»- </a:t>
            </a:r>
            <a:r>
              <a:rPr lang="ru-RU" dirty="0" smtClean="0">
                <a:latin typeface="Times New Roman" pitchFamily="18" charset="0"/>
                <a:cs typeface="Times New Roman" pitchFamily="18" charset="0"/>
              </a:rPr>
              <a:t>0 ошибок</a:t>
            </a:r>
            <a:endParaRPr lang="ru-RU" dirty="0" smtClean="0">
              <a:solidFill>
                <a:srgbClr val="C00000"/>
              </a:solidFill>
              <a:latin typeface="Times New Roman" pitchFamily="18" charset="0"/>
              <a:cs typeface="Times New Roman" pitchFamily="18" charset="0"/>
            </a:endParaRPr>
          </a:p>
          <a:p>
            <a:r>
              <a:rPr lang="ru-RU" dirty="0" smtClean="0">
                <a:solidFill>
                  <a:srgbClr val="C00000"/>
                </a:solidFill>
                <a:latin typeface="Times New Roman" pitchFamily="18" charset="0"/>
                <a:cs typeface="Times New Roman" pitchFamily="18" charset="0"/>
              </a:rPr>
              <a:t>«4»- </a:t>
            </a:r>
            <a:r>
              <a:rPr lang="ru-RU" dirty="0" smtClean="0">
                <a:latin typeface="Times New Roman" pitchFamily="18" charset="0"/>
                <a:cs typeface="Times New Roman" pitchFamily="18" charset="0"/>
              </a:rPr>
              <a:t>1 ошибка</a:t>
            </a:r>
          </a:p>
          <a:p>
            <a:r>
              <a:rPr lang="ru-RU" dirty="0" smtClean="0">
                <a:solidFill>
                  <a:srgbClr val="C00000"/>
                </a:solidFill>
                <a:latin typeface="Times New Roman" pitchFamily="18" charset="0"/>
                <a:cs typeface="Times New Roman" pitchFamily="18" charset="0"/>
              </a:rPr>
              <a:t>«3»- </a:t>
            </a:r>
            <a:r>
              <a:rPr lang="ru-RU" dirty="0" smtClean="0">
                <a:latin typeface="Times New Roman" pitchFamily="18" charset="0"/>
                <a:cs typeface="Times New Roman" pitchFamily="18" charset="0"/>
              </a:rPr>
              <a:t>2 ошибки</a:t>
            </a:r>
          </a:p>
          <a:p>
            <a:r>
              <a:rPr lang="ru-RU" dirty="0" smtClean="0">
                <a:solidFill>
                  <a:srgbClr val="C00000"/>
                </a:solidFill>
                <a:latin typeface="Times New Roman" pitchFamily="18" charset="0"/>
                <a:cs typeface="Times New Roman" pitchFamily="18" charset="0"/>
              </a:rPr>
              <a:t>«2»- </a:t>
            </a:r>
            <a:r>
              <a:rPr lang="ru-RU" dirty="0" smtClean="0">
                <a:latin typeface="Times New Roman" pitchFamily="18" charset="0"/>
                <a:cs typeface="Times New Roman" pitchFamily="18" charset="0"/>
              </a:rPr>
              <a:t>3 и более ошибок</a:t>
            </a:r>
            <a:endParaRPr lang="ru-RU"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957392"/>
          </a:xfrm>
          <a:prstGeom prst="rect">
            <a:avLst/>
          </a:prstGeom>
          <a:noFill/>
        </p:spPr>
      </p:pic>
      <p:sp>
        <p:nvSpPr>
          <p:cNvPr id="3" name="TextBox 2"/>
          <p:cNvSpPr txBox="1"/>
          <p:nvPr/>
        </p:nvSpPr>
        <p:spPr>
          <a:xfrm>
            <a:off x="325636" y="1519231"/>
            <a:ext cx="8492727" cy="2308324"/>
          </a:xfrm>
          <a:prstGeom prst="rect">
            <a:avLst/>
          </a:prstGeom>
          <a:noFill/>
        </p:spPr>
        <p:txBody>
          <a:bodyPr wrap="square" rtlCol="0">
            <a:spAutoFit/>
          </a:bodyPr>
          <a:lstStyle/>
          <a:p>
            <a:pPr algn="just"/>
            <a:r>
              <a:rPr lang="ru-RU" sz="2400" b="1" dirty="0" smtClean="0">
                <a:solidFill>
                  <a:srgbClr val="FF0000"/>
                </a:solidFill>
                <a:latin typeface="Times New Roman" pitchFamily="18" charset="0"/>
                <a:cs typeface="Times New Roman" pitchFamily="18" charset="0"/>
              </a:rPr>
              <a:t>БИОСФЕРА</a:t>
            </a:r>
            <a:r>
              <a:rPr lang="ru-RU" sz="2400" b="1" dirty="0" smtClean="0">
                <a:latin typeface="Times New Roman" pitchFamily="18" charset="0"/>
                <a:cs typeface="Times New Roman" pitchFamily="18" charset="0"/>
              </a:rPr>
              <a:t>-</a:t>
            </a:r>
            <a:r>
              <a:rPr lang="ru-RU" sz="2400" dirty="0" smtClean="0">
                <a:latin typeface="Times New Roman" pitchFamily="18" charset="0"/>
                <a:cs typeface="Times New Roman" pitchFamily="18" charset="0"/>
              </a:rPr>
              <a:t> это </a:t>
            </a:r>
          </a:p>
          <a:p>
            <a:pPr algn="just"/>
            <a:r>
              <a:rPr lang="ru-RU" sz="2400" dirty="0" smtClean="0">
                <a:latin typeface="Times New Roman" pitchFamily="18" charset="0"/>
                <a:cs typeface="Times New Roman" pitchFamily="18" charset="0"/>
              </a:rPr>
              <a:t>1) оболочка Земли, заселённая живыми организмами, находящаяся под их воздействием и занятая продуктами их жизнедеятельности;</a:t>
            </a:r>
          </a:p>
          <a:p>
            <a:pPr algn="just"/>
            <a:r>
              <a:rPr lang="ru-RU" sz="2400" dirty="0" smtClean="0">
                <a:latin typeface="Times New Roman" pitchFamily="18" charset="0"/>
                <a:cs typeface="Times New Roman" pitchFamily="18" charset="0"/>
              </a:rPr>
              <a:t>2) «плёнка жизни»;</a:t>
            </a:r>
          </a:p>
          <a:p>
            <a:pPr algn="just"/>
            <a:r>
              <a:rPr lang="ru-RU" sz="2400" dirty="0" smtClean="0">
                <a:latin typeface="Times New Roman" pitchFamily="18" charset="0"/>
                <a:cs typeface="Times New Roman" pitchFamily="18" charset="0"/>
              </a:rPr>
              <a:t>3) глобальная экосистема Земли</a:t>
            </a:r>
            <a:r>
              <a:rPr lang="ru-RU" sz="2400" dirty="0" smtClean="0">
                <a:latin typeface="Times New Roman" pitchFamily="18" charset="0"/>
                <a:cs typeface="Times New Roman" pitchFamily="18" charset="0"/>
              </a:rPr>
              <a:t>.</a:t>
            </a:r>
            <a:endParaRPr lang="ru-RU" sz="2400" dirty="0"/>
          </a:p>
        </p:txBody>
      </p:sp>
      <p:pic>
        <p:nvPicPr>
          <p:cNvPr id="33796" name="Picture 4" descr="C:\Users\Юля\Downloads\fdvxfb.jpg"/>
          <p:cNvPicPr>
            <a:picLocks noChangeAspect="1" noChangeArrowheads="1"/>
          </p:cNvPicPr>
          <p:nvPr/>
        </p:nvPicPr>
        <p:blipFill>
          <a:blip r:embed="rId3" cstate="print"/>
          <a:srcRect/>
          <a:stretch>
            <a:fillRect/>
          </a:stretch>
        </p:blipFill>
        <p:spPr bwMode="auto">
          <a:xfrm>
            <a:off x="1475656" y="3827555"/>
            <a:ext cx="6192688" cy="3030445"/>
          </a:xfrm>
          <a:prstGeom prst="rect">
            <a:avLst/>
          </a:prstGeom>
          <a:noFill/>
        </p:spPr>
      </p:pic>
      <p:sp>
        <p:nvSpPr>
          <p:cNvPr id="5" name="TextBox 4"/>
          <p:cNvSpPr txBox="1"/>
          <p:nvPr/>
        </p:nvSpPr>
        <p:spPr>
          <a:xfrm>
            <a:off x="971600" y="260648"/>
            <a:ext cx="6832783" cy="1261884"/>
          </a:xfrm>
          <a:prstGeom prst="rect">
            <a:avLst/>
          </a:prstGeom>
          <a:noFill/>
        </p:spPr>
        <p:txBody>
          <a:bodyPr wrap="square" rtlCol="0">
            <a:spAutoFit/>
          </a:bodyPr>
          <a:lstStyle/>
          <a:p>
            <a:pPr algn="ctr"/>
            <a:r>
              <a:rPr lang="ru-RU" sz="2800" b="1" dirty="0" smtClean="0">
                <a:solidFill>
                  <a:srgbClr val="C00000"/>
                </a:solidFill>
                <a:latin typeface="Times New Roman" pitchFamily="18" charset="0"/>
                <a:cs typeface="Times New Roman" pitchFamily="18" charset="0"/>
              </a:rPr>
              <a:t>ЭКОЛОГИЧЕСКИЕ ПРОБЛЕМЫ</a:t>
            </a:r>
          </a:p>
          <a:p>
            <a:pPr algn="ctr"/>
            <a:r>
              <a:rPr lang="ru-RU" sz="2400" b="1" dirty="0" smtClean="0">
                <a:latin typeface="Times New Roman" pitchFamily="18" charset="0"/>
                <a:cs typeface="Times New Roman" pitchFamily="18" charset="0"/>
              </a:rPr>
              <a:t>УЧЕНИЕ </a:t>
            </a:r>
            <a:r>
              <a:rPr lang="ru-RU" sz="2400" b="1" dirty="0" smtClean="0">
                <a:latin typeface="Times New Roman" pitchFamily="18" charset="0"/>
                <a:cs typeface="Times New Roman" pitchFamily="18" charset="0"/>
              </a:rPr>
              <a:t>О </a:t>
            </a:r>
            <a:r>
              <a:rPr lang="ru-RU" sz="2400" b="1" dirty="0" smtClean="0">
                <a:latin typeface="Times New Roman" pitchFamily="18" charset="0"/>
                <a:cs typeface="Times New Roman" pitchFamily="18" charset="0"/>
              </a:rPr>
              <a:t>БИОСФЕРЕ </a:t>
            </a:r>
          </a:p>
          <a:p>
            <a:pPr algn="ctr"/>
            <a:r>
              <a:rPr lang="ru-RU" sz="2400" b="1" dirty="0" smtClean="0">
                <a:latin typeface="Times New Roman" pitchFamily="18" charset="0"/>
                <a:cs typeface="Times New Roman" pitchFamily="18" charset="0"/>
              </a:rPr>
              <a:t>Владимира Ивановича Вернадского</a:t>
            </a:r>
            <a:endParaRPr lang="ru-RU" sz="24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467544" y="404664"/>
            <a:ext cx="7488832" cy="4647426"/>
          </a:xfrm>
          <a:prstGeom prst="rect">
            <a:avLst/>
          </a:prstGeom>
          <a:noFill/>
        </p:spPr>
        <p:txBody>
          <a:bodyPr wrap="square" rtlCol="0">
            <a:spAutoFit/>
          </a:bodyPr>
          <a:lstStyle/>
          <a:p>
            <a:pPr algn="ctr"/>
            <a:r>
              <a:rPr lang="ru-RU" sz="3600" b="1" dirty="0" smtClean="0">
                <a:solidFill>
                  <a:srgbClr val="FF0000"/>
                </a:solidFill>
                <a:latin typeface="Times New Roman" pitchFamily="18" charset="0"/>
                <a:cs typeface="Times New Roman" pitchFamily="18" charset="0"/>
              </a:rPr>
              <a:t>Экологические проблемы </a:t>
            </a:r>
          </a:p>
          <a:p>
            <a:pPr algn="ctr"/>
            <a:r>
              <a:rPr lang="ru-RU" sz="2400" dirty="0" smtClean="0">
                <a:solidFill>
                  <a:srgbClr val="FF0000"/>
                </a:solidFill>
                <a:latin typeface="Times New Roman" pitchFamily="18" charset="0"/>
                <a:cs typeface="Times New Roman" pitchFamily="18" charset="0"/>
              </a:rPr>
              <a:t>(работа в группах) </a:t>
            </a:r>
            <a:endParaRPr lang="ru-RU" sz="2400" dirty="0">
              <a:solidFill>
                <a:srgbClr val="FF0000"/>
              </a:solidFill>
              <a:latin typeface="Times New Roman" pitchFamily="18" charset="0"/>
              <a:cs typeface="Times New Roman" pitchFamily="18" charset="0"/>
            </a:endParaRPr>
          </a:p>
          <a:p>
            <a:pPr algn="ctr"/>
            <a:endParaRPr lang="ru-RU" sz="2800" dirty="0" smtClean="0">
              <a:solidFill>
                <a:srgbClr val="FF0000"/>
              </a:solidFill>
              <a:latin typeface="Times New Roman" pitchFamily="18" charset="0"/>
              <a:cs typeface="Times New Roman" pitchFamily="18" charset="0"/>
            </a:endParaRPr>
          </a:p>
          <a:p>
            <a:pPr algn="ctr"/>
            <a:r>
              <a:rPr lang="ru-RU" sz="2800" dirty="0" smtClean="0">
                <a:solidFill>
                  <a:srgbClr val="FF0000"/>
                </a:solidFill>
                <a:latin typeface="Times New Roman" pitchFamily="18" charset="0"/>
                <a:cs typeface="Times New Roman" pitchFamily="18" charset="0"/>
              </a:rPr>
              <a:t>ПЛАН:</a:t>
            </a:r>
          </a:p>
          <a:p>
            <a:pPr marL="342900" indent="-342900">
              <a:buAutoNum type="arabicPeriod"/>
            </a:pPr>
            <a:r>
              <a:rPr lang="ru-RU" sz="2400" dirty="0" smtClean="0">
                <a:latin typeface="Times New Roman" pitchFamily="18" charset="0"/>
                <a:cs typeface="Times New Roman" pitchFamily="18" charset="0"/>
              </a:rPr>
              <a:t>Причины (источники) загрязнения.</a:t>
            </a:r>
          </a:p>
          <a:p>
            <a:pPr marL="342900" indent="-342900">
              <a:buAutoNum type="arabicPeriod"/>
            </a:pPr>
            <a:r>
              <a:rPr lang="ru-RU" sz="2400" dirty="0" smtClean="0">
                <a:latin typeface="Times New Roman" pitchFamily="18" charset="0"/>
                <a:cs typeface="Times New Roman" pitchFamily="18" charset="0"/>
              </a:rPr>
              <a:t>Последствия для человечества.</a:t>
            </a:r>
          </a:p>
          <a:p>
            <a:pPr marL="342900" indent="-342900"/>
            <a:endParaRPr lang="ru-RU" sz="2400" dirty="0">
              <a:latin typeface="Times New Roman" pitchFamily="18" charset="0"/>
              <a:cs typeface="Times New Roman" pitchFamily="18" charset="0"/>
            </a:endParaRPr>
          </a:p>
          <a:p>
            <a:pPr marL="342900" indent="-342900"/>
            <a:r>
              <a:rPr lang="ru-RU" sz="2400" dirty="0" smtClean="0">
                <a:latin typeface="Times New Roman" pitchFamily="18" charset="0"/>
                <a:cs typeface="Times New Roman" pitchFamily="18" charset="0"/>
              </a:rPr>
              <a:t>1 группа- Загрязнение атмосферы.(с.128-130)</a:t>
            </a:r>
          </a:p>
          <a:p>
            <a:pPr marL="342900" indent="-342900"/>
            <a:r>
              <a:rPr lang="ru-RU" sz="2400" dirty="0" smtClean="0">
                <a:latin typeface="Times New Roman" pitchFamily="18" charset="0"/>
                <a:cs typeface="Times New Roman" pitchFamily="18" charset="0"/>
              </a:rPr>
              <a:t>2 группа- Загрязнение воды. (с.130)</a:t>
            </a:r>
          </a:p>
          <a:p>
            <a:pPr marL="342900" indent="-342900"/>
            <a:r>
              <a:rPr lang="ru-RU" sz="2400" dirty="0" smtClean="0">
                <a:latin typeface="Times New Roman" pitchFamily="18" charset="0"/>
                <a:cs typeface="Times New Roman" pitchFamily="18" charset="0"/>
              </a:rPr>
              <a:t>3 группа- Загрязнение почвы. (с. 131)</a:t>
            </a:r>
          </a:p>
          <a:p>
            <a:endParaRPr lang="ru-RU" dirty="0" smtClean="0"/>
          </a:p>
          <a:p>
            <a:endParaRPr lang="ru-RU"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332447" y="556529"/>
            <a:ext cx="8280920" cy="1323439"/>
          </a:xfrm>
          <a:prstGeom prst="rect">
            <a:avLst/>
          </a:prstGeom>
          <a:noFill/>
        </p:spPr>
        <p:txBody>
          <a:bodyPr wrap="square" rtlCol="0">
            <a:spAutoFit/>
          </a:bodyPr>
          <a:lstStyle/>
          <a:p>
            <a:pPr algn="just"/>
            <a:r>
              <a:rPr lang="ru-RU" sz="2000" dirty="0" smtClean="0">
                <a:solidFill>
                  <a:srgbClr val="FF0000"/>
                </a:solidFill>
                <a:latin typeface="Times New Roman" pitchFamily="18" charset="0"/>
                <a:cs typeface="Times New Roman" pitchFamily="18" charset="0"/>
              </a:rPr>
              <a:t>1 группа</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Две причины загрязнения</a:t>
            </a:r>
            <a:r>
              <a:rPr lang="ru-RU" sz="2000" dirty="0" smtClean="0">
                <a:latin typeface="Times New Roman" pitchFamily="18" charset="0"/>
                <a:cs typeface="Times New Roman" pitchFamily="18" charset="0"/>
              </a:rPr>
              <a:t>: </a:t>
            </a:r>
            <a:r>
              <a:rPr lang="ru-RU" sz="2000" b="1" dirty="0" smtClean="0">
                <a:solidFill>
                  <a:srgbClr val="FF0000"/>
                </a:solidFill>
                <a:latin typeface="Times New Roman" pitchFamily="18" charset="0"/>
                <a:cs typeface="Times New Roman" pitchFamily="18" charset="0"/>
              </a:rPr>
              <a:t>естественное</a:t>
            </a:r>
            <a:r>
              <a:rPr lang="ru-RU" sz="2000" dirty="0" smtClean="0">
                <a:solidFill>
                  <a:srgbClr val="FF0000"/>
                </a:solidFill>
                <a:latin typeface="Times New Roman" pitchFamily="18" charset="0"/>
                <a:cs typeface="Times New Roman" pitchFamily="18" charset="0"/>
              </a:rPr>
              <a:t> </a:t>
            </a:r>
            <a:r>
              <a:rPr lang="ru-RU" sz="2000" dirty="0" smtClean="0">
                <a:latin typeface="Times New Roman" pitchFamily="18" charset="0"/>
                <a:cs typeface="Times New Roman" pitchFamily="18" charset="0"/>
              </a:rPr>
              <a:t>(извержение вулканов) и </a:t>
            </a:r>
            <a:r>
              <a:rPr lang="ru-RU" sz="2000" b="1" dirty="0" smtClean="0">
                <a:solidFill>
                  <a:srgbClr val="FF0000"/>
                </a:solidFill>
                <a:latin typeface="Times New Roman" pitchFamily="18" charset="0"/>
                <a:cs typeface="Times New Roman" pitchFamily="18" charset="0"/>
              </a:rPr>
              <a:t>деятельность человека </a:t>
            </a:r>
            <a:r>
              <a:rPr lang="ru-RU" sz="2000" dirty="0" smtClean="0">
                <a:latin typeface="Times New Roman" pitchFamily="18" charset="0"/>
                <a:cs typeface="Times New Roman" pitchFamily="18" charset="0"/>
              </a:rPr>
              <a:t>(сжигание топлива).</a:t>
            </a:r>
          </a:p>
          <a:p>
            <a:pPr algn="just"/>
            <a:r>
              <a:rPr lang="ru-RU" sz="2000" i="1" dirty="0" smtClean="0">
                <a:latin typeface="Times New Roman" pitchFamily="18" charset="0"/>
                <a:cs typeface="Times New Roman" pitchFamily="18" charset="0"/>
              </a:rPr>
              <a:t>Источники:</a:t>
            </a:r>
            <a:r>
              <a:rPr lang="ru-RU" sz="2000" dirty="0" smtClean="0">
                <a:latin typeface="Times New Roman" pitchFamily="18" charset="0"/>
                <a:cs typeface="Times New Roman" pitchFamily="18" charset="0"/>
              </a:rPr>
              <a:t> заводы, транспорт, костёр.</a:t>
            </a:r>
          </a:p>
          <a:p>
            <a:pPr algn="just"/>
            <a:r>
              <a:rPr lang="ru-RU" sz="2000" i="1" dirty="0" smtClean="0">
                <a:latin typeface="Times New Roman" pitchFamily="18" charset="0"/>
                <a:cs typeface="Times New Roman" pitchFamily="18" charset="0"/>
              </a:rPr>
              <a:t>Последствия:</a:t>
            </a:r>
            <a:r>
              <a:rPr lang="ru-RU" sz="2000" dirty="0" smtClean="0">
                <a:latin typeface="Times New Roman" pitchFamily="18" charset="0"/>
                <a:cs typeface="Times New Roman" pitchFamily="18" charset="0"/>
              </a:rPr>
              <a:t> сжигание атмосферного кислорода, задымление-смог.</a:t>
            </a:r>
            <a:endParaRPr lang="ru-RU" sz="2000" dirty="0">
              <a:latin typeface="Times New Roman" pitchFamily="18" charset="0"/>
              <a:cs typeface="Times New Roman" pitchFamily="18" charset="0"/>
            </a:endParaRPr>
          </a:p>
        </p:txBody>
      </p:sp>
      <p:pic>
        <p:nvPicPr>
          <p:cNvPr id="35845" name="Picture 5" descr="C:\Users\Юля\Downloads\burning_leaves_2005_nov_2-sized.jpg"/>
          <p:cNvPicPr>
            <a:picLocks noChangeAspect="1" noChangeArrowheads="1"/>
          </p:cNvPicPr>
          <p:nvPr/>
        </p:nvPicPr>
        <p:blipFill>
          <a:blip r:embed="rId3" cstate="print"/>
          <a:srcRect/>
          <a:stretch>
            <a:fillRect/>
          </a:stretch>
        </p:blipFill>
        <p:spPr bwMode="auto">
          <a:xfrm>
            <a:off x="323528" y="5301208"/>
            <a:ext cx="3264024" cy="1368152"/>
          </a:xfrm>
          <a:prstGeom prst="rect">
            <a:avLst/>
          </a:prstGeom>
          <a:noFill/>
        </p:spPr>
      </p:pic>
      <p:pic>
        <p:nvPicPr>
          <p:cNvPr id="35846" name="Picture 6" descr="C:\Users\Юля\Downloads\moscow_smoke17.jpg"/>
          <p:cNvPicPr>
            <a:picLocks noChangeAspect="1" noChangeArrowheads="1"/>
          </p:cNvPicPr>
          <p:nvPr/>
        </p:nvPicPr>
        <p:blipFill>
          <a:blip r:embed="rId4" cstate="print"/>
          <a:srcRect/>
          <a:stretch>
            <a:fillRect/>
          </a:stretch>
        </p:blipFill>
        <p:spPr bwMode="auto">
          <a:xfrm>
            <a:off x="5220072" y="2204864"/>
            <a:ext cx="3528392" cy="2016224"/>
          </a:xfrm>
          <a:prstGeom prst="rect">
            <a:avLst/>
          </a:prstGeom>
          <a:noFill/>
        </p:spPr>
      </p:pic>
      <p:pic>
        <p:nvPicPr>
          <p:cNvPr id="35847" name="Picture 7" descr="C:\Users\Юля\Downloads\img_user_file_56979b58b2194_3_14.jpg"/>
          <p:cNvPicPr>
            <a:picLocks noChangeAspect="1" noChangeArrowheads="1"/>
          </p:cNvPicPr>
          <p:nvPr/>
        </p:nvPicPr>
        <p:blipFill>
          <a:blip r:embed="rId5" cstate="print"/>
          <a:srcRect/>
          <a:stretch>
            <a:fillRect/>
          </a:stretch>
        </p:blipFill>
        <p:spPr bwMode="auto">
          <a:xfrm>
            <a:off x="107504" y="2204864"/>
            <a:ext cx="4032448" cy="3024336"/>
          </a:xfrm>
          <a:prstGeom prst="rect">
            <a:avLst/>
          </a:prstGeom>
          <a:noFill/>
        </p:spPr>
      </p:pic>
      <p:sp>
        <p:nvSpPr>
          <p:cNvPr id="11" name="Стрелка вправо 10"/>
          <p:cNvSpPr/>
          <p:nvPr/>
        </p:nvSpPr>
        <p:spPr>
          <a:xfrm>
            <a:off x="4139952" y="4293096"/>
            <a:ext cx="1008112"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5848" name="Picture 8" descr="C:\Users\Юля\Downloads\moscow_smoke03.jpg"/>
          <p:cNvPicPr>
            <a:picLocks noChangeAspect="1" noChangeArrowheads="1"/>
          </p:cNvPicPr>
          <p:nvPr/>
        </p:nvPicPr>
        <p:blipFill>
          <a:blip r:embed="rId6" cstate="print"/>
          <a:srcRect/>
          <a:stretch>
            <a:fillRect/>
          </a:stretch>
        </p:blipFill>
        <p:spPr bwMode="auto">
          <a:xfrm>
            <a:off x="5364088" y="4293096"/>
            <a:ext cx="3521968" cy="234444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098"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7101408"/>
          </a:xfrm>
          <a:prstGeom prst="rect">
            <a:avLst/>
          </a:prstGeom>
          <a:noFill/>
        </p:spPr>
      </p:pic>
      <p:sp>
        <p:nvSpPr>
          <p:cNvPr id="4" name="TextBox 3"/>
          <p:cNvSpPr txBox="1"/>
          <p:nvPr/>
        </p:nvSpPr>
        <p:spPr>
          <a:xfrm>
            <a:off x="457200" y="260648"/>
            <a:ext cx="7848872" cy="1938992"/>
          </a:xfrm>
          <a:prstGeom prst="rect">
            <a:avLst/>
          </a:prstGeom>
          <a:noFill/>
        </p:spPr>
        <p:txBody>
          <a:bodyPr wrap="square" rtlCol="0">
            <a:spAutoFit/>
          </a:bodyPr>
          <a:lstStyle/>
          <a:p>
            <a:pPr algn="ctr"/>
            <a:r>
              <a:rPr lang="ru-RU" sz="6000" b="1" dirty="0" smtClean="0">
                <a:solidFill>
                  <a:srgbClr val="002060"/>
                </a:solidFill>
                <a:latin typeface="Times New Roman" pitchFamily="18" charset="0"/>
                <a:cs typeface="Times New Roman" pitchFamily="18" charset="0"/>
              </a:rPr>
              <a:t>Воздействие человека на природу</a:t>
            </a:r>
            <a:endParaRPr lang="ru-RU" sz="6000" b="1" dirty="0">
              <a:solidFill>
                <a:srgbClr val="002060"/>
              </a:solidFill>
              <a:latin typeface="Times New Roman" pitchFamily="18" charset="0"/>
              <a:cs typeface="Times New Roman" pitchFamily="18" charset="0"/>
            </a:endParaRP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4105"/>
          <a:stretch/>
        </p:blipFill>
        <p:spPr bwMode="auto">
          <a:xfrm>
            <a:off x="863588" y="2290528"/>
            <a:ext cx="7416824" cy="46813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179512" y="620688"/>
            <a:ext cx="8784976" cy="1477328"/>
          </a:xfrm>
          <a:prstGeom prst="rect">
            <a:avLst/>
          </a:prstGeom>
          <a:noFill/>
        </p:spPr>
        <p:txBody>
          <a:bodyPr wrap="square" rtlCol="0">
            <a:spAutoFit/>
          </a:bodyPr>
          <a:lstStyle/>
          <a:p>
            <a:pPr algn="just"/>
            <a:r>
              <a:rPr lang="ru-RU" dirty="0">
                <a:solidFill>
                  <a:srgbClr val="FF0000"/>
                </a:solidFill>
                <a:latin typeface="Times New Roman" pitchFamily="18" charset="0"/>
                <a:cs typeface="Times New Roman" pitchFamily="18" charset="0"/>
              </a:rPr>
              <a:t>2</a:t>
            </a:r>
            <a:r>
              <a:rPr lang="ru-RU" dirty="0" smtClean="0">
                <a:solidFill>
                  <a:srgbClr val="FF0000"/>
                </a:solidFill>
                <a:latin typeface="Times New Roman" pitchFamily="18" charset="0"/>
                <a:cs typeface="Times New Roman" pitchFamily="18" charset="0"/>
              </a:rPr>
              <a:t> группа. </a:t>
            </a:r>
            <a:r>
              <a:rPr lang="ru-RU" i="1" dirty="0" smtClean="0">
                <a:latin typeface="Times New Roman" pitchFamily="18" charset="0"/>
                <a:cs typeface="Times New Roman" pitchFamily="18" charset="0"/>
              </a:rPr>
              <a:t>Источники загрязнения</a:t>
            </a:r>
            <a:r>
              <a:rPr lang="ru-RU" dirty="0" smtClean="0">
                <a:latin typeface="Times New Roman" pitchFamily="18" charset="0"/>
                <a:cs typeface="Times New Roman" pitchFamily="18" charset="0"/>
              </a:rPr>
              <a:t>: атмосферное загрязнение, отходы промышленности (химической), бытовые отходы. Кислотные дожди.</a:t>
            </a:r>
          </a:p>
          <a:p>
            <a:pPr algn="just"/>
            <a:r>
              <a:rPr lang="ru-RU" i="1" dirty="0" smtClean="0">
                <a:latin typeface="Times New Roman" pitchFamily="18" charset="0"/>
                <a:cs typeface="Times New Roman" pitchFamily="18" charset="0"/>
              </a:rPr>
              <a:t>Последствия:</a:t>
            </a:r>
            <a:r>
              <a:rPr lang="ru-RU" dirty="0" smtClean="0">
                <a:latin typeface="Times New Roman" pitchFamily="18" charset="0"/>
                <a:cs typeface="Times New Roman" pitchFamily="18" charset="0"/>
              </a:rPr>
              <a:t> загрязнения подземных вод, ухудшение качества воды, недостаток пресной чистой воды. </a:t>
            </a:r>
          </a:p>
          <a:p>
            <a:pPr algn="just"/>
            <a:endParaRPr lang="ru-RU" dirty="0"/>
          </a:p>
        </p:txBody>
      </p:sp>
      <p:pic>
        <p:nvPicPr>
          <p:cNvPr id="36867" name="Picture 3" descr="C:\Users\Юля\Downloads\p_40951_1_gallerybig.jpg"/>
          <p:cNvPicPr>
            <a:picLocks noChangeAspect="1" noChangeArrowheads="1"/>
          </p:cNvPicPr>
          <p:nvPr/>
        </p:nvPicPr>
        <p:blipFill>
          <a:blip r:embed="rId3" cstate="print"/>
          <a:srcRect/>
          <a:stretch>
            <a:fillRect/>
          </a:stretch>
        </p:blipFill>
        <p:spPr bwMode="auto">
          <a:xfrm>
            <a:off x="683568" y="4841776"/>
            <a:ext cx="3024336" cy="2016224"/>
          </a:xfrm>
          <a:prstGeom prst="rect">
            <a:avLst/>
          </a:prstGeom>
          <a:noFill/>
        </p:spPr>
      </p:pic>
      <p:pic>
        <p:nvPicPr>
          <p:cNvPr id="36868" name="Picture 4" descr="C:\Users\Юля\Downloads\b94af1ff5591c256c0f735ca7b0520ec84edd20d.jpg"/>
          <p:cNvPicPr>
            <a:picLocks noChangeAspect="1" noChangeArrowheads="1"/>
          </p:cNvPicPr>
          <p:nvPr/>
        </p:nvPicPr>
        <p:blipFill>
          <a:blip r:embed="rId4" cstate="print"/>
          <a:srcRect/>
          <a:stretch>
            <a:fillRect/>
          </a:stretch>
        </p:blipFill>
        <p:spPr bwMode="auto">
          <a:xfrm>
            <a:off x="179512" y="1844824"/>
            <a:ext cx="3228206" cy="1440160"/>
          </a:xfrm>
          <a:prstGeom prst="rect">
            <a:avLst/>
          </a:prstGeom>
          <a:noFill/>
        </p:spPr>
      </p:pic>
      <p:pic>
        <p:nvPicPr>
          <p:cNvPr id="36869" name="Picture 5" descr="C:\Users\Юля\Downloads\5623b48bdbd2f.jpg"/>
          <p:cNvPicPr>
            <a:picLocks noChangeAspect="1" noChangeArrowheads="1"/>
          </p:cNvPicPr>
          <p:nvPr/>
        </p:nvPicPr>
        <p:blipFill>
          <a:blip r:embed="rId5" cstate="print"/>
          <a:srcRect/>
          <a:stretch>
            <a:fillRect/>
          </a:stretch>
        </p:blipFill>
        <p:spPr bwMode="auto">
          <a:xfrm>
            <a:off x="539552" y="3284984"/>
            <a:ext cx="2808312" cy="1656184"/>
          </a:xfrm>
          <a:prstGeom prst="rect">
            <a:avLst/>
          </a:prstGeom>
          <a:noFill/>
        </p:spPr>
      </p:pic>
      <p:sp>
        <p:nvSpPr>
          <p:cNvPr id="7" name="Стрелка вправо 6"/>
          <p:cNvSpPr/>
          <p:nvPr/>
        </p:nvSpPr>
        <p:spPr>
          <a:xfrm>
            <a:off x="3707904" y="3501008"/>
            <a:ext cx="1728192"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6870" name="Picture 6" descr="C:\Users\Юля\Downloads\031.jpg"/>
          <p:cNvPicPr>
            <a:picLocks noChangeAspect="1" noChangeArrowheads="1"/>
          </p:cNvPicPr>
          <p:nvPr/>
        </p:nvPicPr>
        <p:blipFill>
          <a:blip r:embed="rId6" cstate="print"/>
          <a:srcRect/>
          <a:stretch>
            <a:fillRect/>
          </a:stretch>
        </p:blipFill>
        <p:spPr bwMode="auto">
          <a:xfrm>
            <a:off x="5580112" y="2060848"/>
            <a:ext cx="3266728" cy="38004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7046640"/>
          </a:xfrm>
          <a:prstGeom prst="rect">
            <a:avLst/>
          </a:prstGeom>
          <a:noFill/>
        </p:spPr>
      </p:pic>
      <p:sp>
        <p:nvSpPr>
          <p:cNvPr id="3" name="TextBox 2"/>
          <p:cNvSpPr txBox="1"/>
          <p:nvPr/>
        </p:nvSpPr>
        <p:spPr>
          <a:xfrm>
            <a:off x="683568" y="692696"/>
            <a:ext cx="7776864" cy="1477328"/>
          </a:xfrm>
          <a:prstGeom prst="rect">
            <a:avLst/>
          </a:prstGeom>
          <a:noFill/>
        </p:spPr>
        <p:txBody>
          <a:bodyPr wrap="square" rtlCol="0">
            <a:spAutoFit/>
          </a:bodyPr>
          <a:lstStyle/>
          <a:p>
            <a:pPr algn="just"/>
            <a:r>
              <a:rPr lang="ru-RU" dirty="0">
                <a:solidFill>
                  <a:srgbClr val="FF0000"/>
                </a:solidFill>
                <a:latin typeface="Times New Roman" pitchFamily="18" charset="0"/>
                <a:cs typeface="Times New Roman" pitchFamily="18" charset="0"/>
              </a:rPr>
              <a:t>3</a:t>
            </a:r>
            <a:r>
              <a:rPr lang="ru-RU" dirty="0" smtClean="0">
                <a:solidFill>
                  <a:srgbClr val="FF0000"/>
                </a:solidFill>
                <a:latin typeface="Times New Roman" pitchFamily="18" charset="0"/>
                <a:cs typeface="Times New Roman" pitchFamily="18" charset="0"/>
              </a:rPr>
              <a:t> группа. </a:t>
            </a:r>
            <a:r>
              <a:rPr lang="ru-RU" i="1" dirty="0" smtClean="0">
                <a:latin typeface="Times New Roman" pitchFamily="18" charset="0"/>
                <a:cs typeface="Times New Roman" pitchFamily="18" charset="0"/>
              </a:rPr>
              <a:t>Источники загрязнения: </a:t>
            </a:r>
            <a:r>
              <a:rPr lang="ru-RU" dirty="0" smtClean="0">
                <a:latin typeface="Times New Roman" pitchFamily="18" charset="0"/>
                <a:cs typeface="Times New Roman" pitchFamily="18" charset="0"/>
              </a:rPr>
              <a:t>атмосферное загрязнение, отходы промышленности (химической), удобрения, бытовые отходы.  </a:t>
            </a:r>
          </a:p>
          <a:p>
            <a:pPr algn="just"/>
            <a:r>
              <a:rPr lang="ru-RU" i="1" dirty="0" smtClean="0">
                <a:latin typeface="Times New Roman" pitchFamily="18" charset="0"/>
                <a:cs typeface="Times New Roman" pitchFamily="18" charset="0"/>
              </a:rPr>
              <a:t>Последствия: </a:t>
            </a:r>
            <a:r>
              <a:rPr lang="ru-RU" dirty="0">
                <a:latin typeface="Times New Roman" pitchFamily="18" charset="0"/>
                <a:cs typeface="Times New Roman" pitchFamily="18" charset="0"/>
              </a:rPr>
              <a:t>з</a:t>
            </a:r>
            <a:r>
              <a:rPr lang="ru-RU" dirty="0" smtClean="0">
                <a:latin typeface="Times New Roman" pitchFamily="18" charset="0"/>
                <a:cs typeface="Times New Roman" pitchFamily="18" charset="0"/>
              </a:rPr>
              <a:t>агрязнение почвы мусором, ядохимикатами, сокращение площади почв. За последние 100лет-1/4часть плодородных земель уничтожено). Почва очень долго образуется.</a:t>
            </a:r>
            <a:endParaRPr lang="ru-RU" dirty="0"/>
          </a:p>
        </p:txBody>
      </p:sp>
      <p:pic>
        <p:nvPicPr>
          <p:cNvPr id="37891" name="Picture 3" descr="C:\Users\Юля\Downloads\a64e2bcb8e4bbde2834b792b78163d051_big.jpg"/>
          <p:cNvPicPr>
            <a:picLocks noChangeAspect="1" noChangeArrowheads="1"/>
          </p:cNvPicPr>
          <p:nvPr/>
        </p:nvPicPr>
        <p:blipFill>
          <a:blip r:embed="rId3" cstate="print"/>
          <a:srcRect/>
          <a:stretch>
            <a:fillRect/>
          </a:stretch>
        </p:blipFill>
        <p:spPr bwMode="auto">
          <a:xfrm>
            <a:off x="467544" y="2204864"/>
            <a:ext cx="3024336" cy="2016224"/>
          </a:xfrm>
          <a:prstGeom prst="rect">
            <a:avLst/>
          </a:prstGeom>
          <a:noFill/>
        </p:spPr>
      </p:pic>
      <p:pic>
        <p:nvPicPr>
          <p:cNvPr id="37892" name="Picture 4" descr="C:\Users\Юля\Downloads\samye-gryaznye-goroda-mira-11.jpg"/>
          <p:cNvPicPr>
            <a:picLocks noChangeAspect="1" noChangeArrowheads="1"/>
          </p:cNvPicPr>
          <p:nvPr/>
        </p:nvPicPr>
        <p:blipFill>
          <a:blip r:embed="rId4" cstate="print"/>
          <a:srcRect/>
          <a:stretch>
            <a:fillRect/>
          </a:stretch>
        </p:blipFill>
        <p:spPr bwMode="auto">
          <a:xfrm>
            <a:off x="323528" y="4005064"/>
            <a:ext cx="3024336" cy="1872208"/>
          </a:xfrm>
          <a:prstGeom prst="rect">
            <a:avLst/>
          </a:prstGeom>
          <a:noFill/>
        </p:spPr>
      </p:pic>
      <p:pic>
        <p:nvPicPr>
          <p:cNvPr id="37893" name="Picture 5" descr="C:\Users\Юля\Downloads\Biznes-plan-tehnika.jpeg"/>
          <p:cNvPicPr>
            <a:picLocks noChangeAspect="1" noChangeArrowheads="1"/>
          </p:cNvPicPr>
          <p:nvPr/>
        </p:nvPicPr>
        <p:blipFill>
          <a:blip r:embed="rId5" cstate="print"/>
          <a:srcRect/>
          <a:stretch>
            <a:fillRect/>
          </a:stretch>
        </p:blipFill>
        <p:spPr bwMode="auto">
          <a:xfrm>
            <a:off x="3203848" y="2132856"/>
            <a:ext cx="2664296" cy="2117403"/>
          </a:xfrm>
          <a:prstGeom prst="rect">
            <a:avLst/>
          </a:prstGeom>
          <a:noFill/>
        </p:spPr>
      </p:pic>
      <p:pic>
        <p:nvPicPr>
          <p:cNvPr id="37894" name="Picture 6" descr="C:\Users\Юля\Downloads\194856_image_large.jpg"/>
          <p:cNvPicPr>
            <a:picLocks noChangeAspect="1" noChangeArrowheads="1"/>
          </p:cNvPicPr>
          <p:nvPr/>
        </p:nvPicPr>
        <p:blipFill>
          <a:blip r:embed="rId6" cstate="print"/>
          <a:srcRect/>
          <a:stretch>
            <a:fillRect/>
          </a:stretch>
        </p:blipFill>
        <p:spPr bwMode="auto">
          <a:xfrm>
            <a:off x="5220072" y="4520952"/>
            <a:ext cx="3361556" cy="2337048"/>
          </a:xfrm>
          <a:prstGeom prst="rect">
            <a:avLst/>
          </a:prstGeom>
          <a:noFill/>
        </p:spPr>
      </p:pic>
      <p:sp>
        <p:nvSpPr>
          <p:cNvPr id="8" name="Стрелка вправо 7"/>
          <p:cNvSpPr/>
          <p:nvPr/>
        </p:nvSpPr>
        <p:spPr>
          <a:xfrm>
            <a:off x="3491880" y="4437112"/>
            <a:ext cx="1584176" cy="1728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323528" y="908720"/>
            <a:ext cx="8064896" cy="4832092"/>
          </a:xfrm>
          <a:prstGeom prst="rect">
            <a:avLst/>
          </a:prstGeom>
          <a:noFill/>
        </p:spPr>
        <p:txBody>
          <a:bodyPr wrap="square" rtlCol="0">
            <a:spAutoFit/>
          </a:bodyPr>
          <a:lstStyle/>
          <a:p>
            <a:pPr algn="ctr"/>
            <a:r>
              <a:rPr lang="ru-RU" sz="4400" b="1" dirty="0" smtClean="0">
                <a:solidFill>
                  <a:srgbClr val="C00000"/>
                </a:solidFill>
                <a:latin typeface="Times New Roman" pitchFamily="18" charset="0"/>
                <a:cs typeface="Times New Roman" pitchFamily="18" charset="0"/>
              </a:rPr>
              <a:t>ВЫВОД:</a:t>
            </a:r>
            <a:r>
              <a:rPr lang="ru-RU" sz="4400" dirty="0" smtClean="0">
                <a:solidFill>
                  <a:srgbClr val="C00000"/>
                </a:solidFill>
                <a:latin typeface="Times New Roman" pitchFamily="18" charset="0"/>
                <a:cs typeface="Times New Roman" pitchFamily="18" charset="0"/>
              </a:rPr>
              <a:t> </a:t>
            </a:r>
          </a:p>
          <a:p>
            <a:pPr algn="ctr"/>
            <a:r>
              <a:rPr lang="ru-RU" sz="4400" dirty="0" smtClean="0">
                <a:latin typeface="Times New Roman" pitchFamily="18" charset="0"/>
                <a:cs typeface="Times New Roman" pitchFamily="18" charset="0"/>
              </a:rPr>
              <a:t>наибольшую опасность для </a:t>
            </a:r>
            <a:r>
              <a:rPr lang="ru-RU" sz="4400" dirty="0" smtClean="0">
                <a:solidFill>
                  <a:srgbClr val="00B0F0"/>
                </a:solidFill>
                <a:latin typeface="Times New Roman" pitchFamily="18" charset="0"/>
                <a:cs typeface="Times New Roman" pitchFamily="18" charset="0"/>
              </a:rPr>
              <a:t>атмосферы </a:t>
            </a:r>
          </a:p>
          <a:p>
            <a:pPr algn="ctr"/>
            <a:r>
              <a:rPr lang="ru-RU" sz="4400" dirty="0" smtClean="0">
                <a:latin typeface="Times New Roman" pitchFamily="18" charset="0"/>
                <a:cs typeface="Times New Roman" pitchFamily="18" charset="0"/>
              </a:rPr>
              <a:t>представляют промышленные загрязнения, </a:t>
            </a:r>
          </a:p>
          <a:p>
            <a:pPr algn="ctr"/>
            <a:r>
              <a:rPr lang="ru-RU" sz="4400" dirty="0" smtClean="0">
                <a:latin typeface="Times New Roman" pitchFamily="18" charset="0"/>
                <a:cs typeface="Times New Roman" pitchFamily="18" charset="0"/>
              </a:rPr>
              <a:t>а для </a:t>
            </a:r>
            <a:r>
              <a:rPr lang="ru-RU" sz="4400" dirty="0" smtClean="0">
                <a:solidFill>
                  <a:srgbClr val="00B0F0"/>
                </a:solidFill>
                <a:latin typeface="Times New Roman" pitchFamily="18" charset="0"/>
                <a:cs typeface="Times New Roman" pitchFamily="18" charset="0"/>
              </a:rPr>
              <a:t>почвы </a:t>
            </a:r>
            <a:r>
              <a:rPr lang="ru-RU" sz="4400" dirty="0" smtClean="0">
                <a:latin typeface="Times New Roman" pitchFamily="18" charset="0"/>
                <a:cs typeface="Times New Roman" pitchFamily="18" charset="0"/>
              </a:rPr>
              <a:t>и </a:t>
            </a:r>
            <a:r>
              <a:rPr lang="ru-RU" sz="4400" dirty="0" smtClean="0">
                <a:solidFill>
                  <a:srgbClr val="00B0F0"/>
                </a:solidFill>
                <a:latin typeface="Times New Roman" pitchFamily="18" charset="0"/>
                <a:cs typeface="Times New Roman" pitchFamily="18" charset="0"/>
              </a:rPr>
              <a:t>воды</a:t>
            </a:r>
            <a:r>
              <a:rPr lang="ru-RU" sz="4400" dirty="0" smtClean="0">
                <a:latin typeface="Times New Roman" pitchFamily="18" charset="0"/>
                <a:cs typeface="Times New Roman" pitchFamily="18" charset="0"/>
              </a:rPr>
              <a:t> ещё и бытовые отходы.</a:t>
            </a:r>
            <a:endParaRPr lang="ru-RU" sz="44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2000"/>
                                        <p:tgtEl>
                                          <p:spTgt spid="3">
                                            <p:txEl>
                                              <p:pRg st="1" end="1"/>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linds(horizontal)">
                                      <p:cBhvr>
                                        <p:cTn id="16" dur="2000"/>
                                        <p:tgtEl>
                                          <p:spTgt spid="3">
                                            <p:txEl>
                                              <p:pRg st="2" end="2"/>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7029400"/>
          </a:xfrm>
          <a:prstGeom prst="rect">
            <a:avLst/>
          </a:prstGeom>
          <a:noFill/>
        </p:spPr>
      </p:pic>
      <p:pic>
        <p:nvPicPr>
          <p:cNvPr id="3"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957392"/>
          </a:xfrm>
          <a:prstGeom prst="rect">
            <a:avLst/>
          </a:prstGeom>
          <a:noFill/>
        </p:spPr>
      </p:pic>
      <p:pic>
        <p:nvPicPr>
          <p:cNvPr id="4" name="Picture 2" descr="C:\Users\Юля\Downloads\фон презентаций.jpg"/>
          <p:cNvPicPr>
            <a:picLocks noChangeAspect="1" noChangeArrowheads="1"/>
          </p:cNvPicPr>
          <p:nvPr/>
        </p:nvPicPr>
        <p:blipFill>
          <a:blip r:embed="rId2" cstate="print"/>
          <a:srcRect/>
          <a:stretch>
            <a:fillRect/>
          </a:stretch>
        </p:blipFill>
        <p:spPr bwMode="auto">
          <a:xfrm>
            <a:off x="0" y="404664"/>
            <a:ext cx="9144000" cy="6957392"/>
          </a:xfrm>
          <a:prstGeom prst="rect">
            <a:avLst/>
          </a:prstGeom>
          <a:noFill/>
        </p:spPr>
      </p:pic>
      <p:sp>
        <p:nvSpPr>
          <p:cNvPr id="5" name="TextBox 4"/>
          <p:cNvSpPr txBox="1"/>
          <p:nvPr/>
        </p:nvSpPr>
        <p:spPr>
          <a:xfrm>
            <a:off x="179512" y="240804"/>
            <a:ext cx="7704856" cy="6617196"/>
          </a:xfrm>
          <a:prstGeom prst="rect">
            <a:avLst/>
          </a:prstGeom>
          <a:noFill/>
        </p:spPr>
        <p:txBody>
          <a:bodyPr wrap="square" rtlCol="0">
            <a:spAutoFit/>
          </a:bodyPr>
          <a:lstStyle/>
          <a:p>
            <a:pPr algn="ctr"/>
            <a:r>
              <a:rPr lang="ru-RU" sz="2800" b="1" dirty="0" smtClean="0">
                <a:solidFill>
                  <a:srgbClr val="C00000"/>
                </a:solidFill>
                <a:latin typeface="Times New Roman" pitchFamily="18" charset="0"/>
                <a:cs typeface="Times New Roman" pitchFamily="18" charset="0"/>
              </a:rPr>
              <a:t>Проблемные вопросы урока:</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1.Почему так тревожно звучат слова автора и исполнителя песни?</a:t>
            </a:r>
          </a:p>
          <a:p>
            <a:r>
              <a:rPr lang="ru-RU" dirty="0" smtClean="0">
                <a:latin typeface="Times New Roman" pitchFamily="18" charset="0"/>
                <a:cs typeface="Times New Roman" pitchFamily="18" charset="0"/>
              </a:rPr>
              <a:t>2.Откуда пришла эта беда?</a:t>
            </a:r>
          </a:p>
          <a:p>
            <a:r>
              <a:rPr lang="ru-RU" dirty="0" smtClean="0">
                <a:latin typeface="Times New Roman" pitchFamily="18" charset="0"/>
                <a:cs typeface="Times New Roman" pitchFamily="18" charset="0"/>
              </a:rPr>
              <a:t>3.Почему она стала вселенской?</a:t>
            </a:r>
          </a:p>
          <a:p>
            <a:endParaRPr lang="ru-RU" dirty="0" smtClean="0">
              <a:latin typeface="Times New Roman" pitchFamily="18" charset="0"/>
              <a:cs typeface="Times New Roman" pitchFamily="18" charset="0"/>
            </a:endParaRPr>
          </a:p>
          <a:p>
            <a:pPr algn="just"/>
            <a:r>
              <a:rPr lang="ru-RU" dirty="0" smtClean="0">
                <a:latin typeface="Times New Roman" pitchFamily="18" charset="0"/>
                <a:cs typeface="Times New Roman" pitchFamily="18" charset="0"/>
              </a:rPr>
              <a:t>Писатель Валентин Распутин считает, что самым громким словом, даже громче войны и стихии, стало слово </a:t>
            </a:r>
            <a:r>
              <a:rPr lang="ru-RU" dirty="0" smtClean="0">
                <a:solidFill>
                  <a:srgbClr val="C00000"/>
                </a:solidFill>
                <a:latin typeface="Times New Roman" pitchFamily="18" charset="0"/>
                <a:cs typeface="Times New Roman" pitchFamily="18" charset="0"/>
              </a:rPr>
              <a:t>экология</a:t>
            </a:r>
            <a:r>
              <a:rPr lang="ru-RU" dirty="0" smtClean="0">
                <a:latin typeface="Times New Roman" pitchFamily="18" charset="0"/>
                <a:cs typeface="Times New Roman" pitchFamily="18" charset="0"/>
              </a:rPr>
              <a:t>. «Удивительно,- говорит он,- но на всех языках мира оно звучит одинаково. И выражает одно и то же- понимание вселенской беды, никогда прежде не существовавшей в подобных масштабах и тяжести…»</a:t>
            </a:r>
          </a:p>
          <a:p>
            <a:pPr algn="just"/>
            <a:endParaRPr lang="ru-RU" dirty="0" smtClean="0">
              <a:latin typeface="Times New Roman" pitchFamily="18" charset="0"/>
              <a:cs typeface="Times New Roman" pitchFamily="18" charset="0"/>
            </a:endParaRPr>
          </a:p>
          <a:p>
            <a:pPr algn="just">
              <a:buFontTx/>
              <a:buChar char="-"/>
            </a:pPr>
            <a:r>
              <a:rPr lang="ru-RU" dirty="0" smtClean="0">
                <a:latin typeface="Times New Roman" pitchFamily="18" charset="0"/>
                <a:cs typeface="Times New Roman" pitchFamily="18" charset="0"/>
              </a:rPr>
              <a:t>Современный человек, увлечённый научно-техническим прогрессом в мире, активно воздействуют на природу, не всегда задумываясь о последствиях. Мы видим, как изменился климат на земле, насколько загрязнён воздух, погодные явления становятся для нас менее предсказуемыми, мы лишаемся комфортной среды обитания. Мы чаще болеем. Экологические изменения глобальны, они происходят по всей планете и решать их необходимо всем человечеством.</a:t>
            </a:r>
          </a:p>
          <a:p>
            <a:pPr algn="just"/>
            <a:endParaRPr lang="ru-RU" dirty="0" smtClean="0">
              <a:latin typeface="Times New Roman" pitchFamily="18" charset="0"/>
              <a:cs typeface="Times New Roman" pitchFamily="18" charset="0"/>
            </a:endParaRPr>
          </a:p>
          <a:p>
            <a:pPr algn="just"/>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 calcmode="lin" valueType="num">
                                      <p:cBhvr additive="base">
                                        <p:cTn id="1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2" end="2"/>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 calcmode="lin" valueType="num">
                                      <p:cBhvr additive="base">
                                        <p:cTn id="1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3" end="3"/>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anim calcmode="lin" valueType="num">
                                      <p:cBhvr additive="base">
                                        <p:cTn id="2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animEffect transition="in" filter="box(in)">
                                      <p:cBhvr>
                                        <p:cTn id="29"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296400" cy="7109792"/>
          </a:xfrm>
          <a:prstGeom prst="rect">
            <a:avLst/>
          </a:prstGeom>
          <a:noFill/>
        </p:spPr>
      </p:pic>
      <p:sp>
        <p:nvSpPr>
          <p:cNvPr id="18" name="TextBox 17"/>
          <p:cNvSpPr txBox="1"/>
          <p:nvPr/>
        </p:nvSpPr>
        <p:spPr>
          <a:xfrm>
            <a:off x="251520" y="0"/>
            <a:ext cx="8136904" cy="1908215"/>
          </a:xfrm>
          <a:prstGeom prst="rect">
            <a:avLst/>
          </a:prstGeom>
          <a:noFill/>
        </p:spPr>
        <p:txBody>
          <a:bodyPr wrap="square" rtlCol="0">
            <a:spAutoFit/>
          </a:bodyPr>
          <a:lstStyle/>
          <a:p>
            <a:pPr algn="ctr"/>
            <a:r>
              <a:rPr lang="ru-RU" sz="2800" b="1" dirty="0" smtClean="0">
                <a:solidFill>
                  <a:srgbClr val="FF0000"/>
                </a:solidFill>
                <a:latin typeface="Times New Roman" pitchFamily="18" charset="0"/>
                <a:cs typeface="Times New Roman" pitchFamily="18" charset="0"/>
              </a:rPr>
              <a:t>РЕФЛЕКСИЯ</a:t>
            </a:r>
          </a:p>
          <a:p>
            <a:r>
              <a:rPr lang="ru-RU" sz="2400" dirty="0" smtClean="0">
                <a:latin typeface="Times New Roman" pitchFamily="18" charset="0"/>
                <a:cs typeface="Times New Roman" pitchFamily="18" charset="0"/>
              </a:rPr>
              <a:t>1 группа – «природа»</a:t>
            </a:r>
          </a:p>
          <a:p>
            <a:r>
              <a:rPr lang="ru-RU" sz="2400" dirty="0" smtClean="0">
                <a:latin typeface="Times New Roman" pitchFamily="18" charset="0"/>
                <a:cs typeface="Times New Roman" pitchFamily="18" charset="0"/>
              </a:rPr>
              <a:t>	2 группа- «жизнь»</a:t>
            </a:r>
          </a:p>
          <a:p>
            <a:r>
              <a:rPr lang="ru-RU" sz="2400" dirty="0" smtClean="0">
                <a:latin typeface="Times New Roman" pitchFamily="18" charset="0"/>
                <a:cs typeface="Times New Roman" pitchFamily="18" charset="0"/>
              </a:rPr>
              <a:t>		3 группа- «человек»</a:t>
            </a:r>
          </a:p>
          <a:p>
            <a:endParaRPr lang="ru-RU" dirty="0"/>
          </a:p>
        </p:txBody>
      </p:sp>
      <p:pic>
        <p:nvPicPr>
          <p:cNvPr id="4" name="Picture 2" descr="hello_html_m110f741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28800"/>
            <a:ext cx="9296400" cy="54809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anim calcmode="lin" valueType="num">
                                      <p:cBhvr additive="base">
                                        <p:cTn id="11"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anim calcmode="lin" valueType="num">
                                      <p:cBhvr additive="base">
                                        <p:cTn id="15" dur="500" fill="hold"/>
                                        <p:tgtEl>
                                          <p:spTgt spid="1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8">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anim calcmode="lin" valueType="num">
                                      <p:cBhvr additive="base">
                                        <p:cTn id="19" dur="500" fill="hold"/>
                                        <p:tgtEl>
                                          <p:spTgt spid="1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296400" cy="7109792"/>
          </a:xfrm>
          <a:prstGeom prst="rect">
            <a:avLst/>
          </a:prstGeom>
          <a:noFill/>
        </p:spPr>
      </p:pic>
      <p:sp>
        <p:nvSpPr>
          <p:cNvPr id="3" name="TextBox 2"/>
          <p:cNvSpPr txBox="1"/>
          <p:nvPr/>
        </p:nvSpPr>
        <p:spPr>
          <a:xfrm>
            <a:off x="323528" y="-171400"/>
            <a:ext cx="8640959" cy="8340745"/>
          </a:xfrm>
          <a:prstGeom prst="rect">
            <a:avLst/>
          </a:prstGeom>
          <a:noFill/>
        </p:spPr>
        <p:txBody>
          <a:bodyPr wrap="square" rtlCol="0">
            <a:spAutoFit/>
          </a:bodyPr>
          <a:lstStyle/>
          <a:p>
            <a:pPr algn="ctr"/>
            <a:endParaRPr lang="ru-RU" sz="2800" b="1" dirty="0" smtClean="0">
              <a:solidFill>
                <a:srgbClr val="FF0000"/>
              </a:solidFill>
              <a:latin typeface="Times New Roman" pitchFamily="18" charset="0"/>
              <a:cs typeface="Times New Roman" pitchFamily="18" charset="0"/>
            </a:endParaRPr>
          </a:p>
          <a:p>
            <a:pPr algn="ctr"/>
            <a:endParaRPr lang="ru-RU" sz="2800" b="1" dirty="0" smtClean="0">
              <a:solidFill>
                <a:srgbClr val="FF0000"/>
              </a:solidFill>
              <a:latin typeface="Times New Roman" pitchFamily="18" charset="0"/>
              <a:cs typeface="Times New Roman" pitchFamily="18" charset="0"/>
            </a:endParaRPr>
          </a:p>
          <a:p>
            <a:pPr algn="ctr"/>
            <a:r>
              <a:rPr lang="ru-RU" sz="2800" b="1" dirty="0" smtClean="0">
                <a:solidFill>
                  <a:srgbClr val="FF0000"/>
                </a:solidFill>
                <a:latin typeface="Times New Roman" pitchFamily="18" charset="0"/>
                <a:cs typeface="Times New Roman" pitchFamily="18" charset="0"/>
              </a:rPr>
              <a:t>ДОМАШНЕЕ ЗАДАНИЕ:</a:t>
            </a:r>
          </a:p>
          <a:p>
            <a:pPr algn="just"/>
            <a:endParaRPr lang="ru-RU" sz="2800" b="1" dirty="0" smtClean="0">
              <a:solidFill>
                <a:srgbClr val="FF0000"/>
              </a:solidFill>
              <a:latin typeface="Times New Roman" pitchFamily="18" charset="0"/>
              <a:cs typeface="Times New Roman" pitchFamily="18" charset="0"/>
            </a:endParaRPr>
          </a:p>
          <a:p>
            <a:pPr algn="just"/>
            <a:r>
              <a:rPr lang="ru-RU" sz="2800" b="1" dirty="0" smtClean="0">
                <a:latin typeface="Times New Roman" pitchFamily="18" charset="0"/>
                <a:cs typeface="Times New Roman" pitchFamily="18" charset="0"/>
              </a:rPr>
              <a:t>Оценка «3»- </a:t>
            </a:r>
            <a:r>
              <a:rPr lang="ru-RU" sz="2400" b="1" dirty="0" smtClean="0">
                <a:latin typeface="Times New Roman" pitchFamily="18" charset="0"/>
                <a:cs typeface="Times New Roman" pitchFamily="18" charset="0"/>
              </a:rPr>
              <a:t>параграф 15 чтение, пересказ, знать термины.</a:t>
            </a:r>
          </a:p>
          <a:p>
            <a:pPr algn="just"/>
            <a:endParaRPr lang="ru-RU" sz="2400" b="1" dirty="0" smtClean="0">
              <a:latin typeface="Times New Roman" pitchFamily="18" charset="0"/>
              <a:cs typeface="Times New Roman" pitchFamily="18" charset="0"/>
            </a:endParaRPr>
          </a:p>
          <a:p>
            <a:pPr algn="just"/>
            <a:r>
              <a:rPr lang="ru-RU" sz="2800" b="1" dirty="0" smtClean="0">
                <a:latin typeface="Times New Roman" pitchFamily="18" charset="0"/>
                <a:cs typeface="Times New Roman" pitchFamily="18" charset="0"/>
              </a:rPr>
              <a:t>Оценка «4»-</a:t>
            </a:r>
            <a:r>
              <a:rPr lang="ru-RU" sz="2400" b="1" dirty="0" smtClean="0">
                <a:latin typeface="Times New Roman" pitchFamily="18" charset="0"/>
                <a:cs typeface="Times New Roman" pitchFamily="18" charset="0"/>
              </a:rPr>
              <a:t>1.Подготовить сообщение об экологическом состоянии вашего двора, улицы, города и определить источники загрязнения.</a:t>
            </a:r>
          </a:p>
          <a:p>
            <a:pPr algn="just"/>
            <a:r>
              <a:rPr lang="ru-RU" sz="2400" b="1" dirty="0" smtClean="0">
                <a:latin typeface="Times New Roman" pitchFamily="18" charset="0"/>
                <a:cs typeface="Times New Roman" pitchFamily="18" charset="0"/>
              </a:rPr>
              <a:t>/2. Сообщение о тех видах животных, растений и птиц нашего края, которым грозит исчезновение.</a:t>
            </a:r>
          </a:p>
          <a:p>
            <a:pPr algn="just"/>
            <a:r>
              <a:rPr lang="ru-RU" sz="2400" b="1" dirty="0" smtClean="0">
                <a:latin typeface="Times New Roman" pitchFamily="18" charset="0"/>
                <a:cs typeface="Times New Roman" pitchFamily="18" charset="0"/>
              </a:rPr>
              <a:t>/3. Сообщение о заповедниках РБ.</a:t>
            </a:r>
          </a:p>
          <a:p>
            <a:pPr algn="just"/>
            <a:endParaRPr lang="ru-RU" sz="2400" b="1" dirty="0" smtClean="0">
              <a:latin typeface="Times New Roman" pitchFamily="18" charset="0"/>
              <a:cs typeface="Times New Roman" pitchFamily="18" charset="0"/>
            </a:endParaRPr>
          </a:p>
          <a:p>
            <a:pPr algn="just"/>
            <a:r>
              <a:rPr lang="ru-RU" sz="2400" b="1" dirty="0" smtClean="0">
                <a:latin typeface="Times New Roman" pitchFamily="18" charset="0"/>
                <a:cs typeface="Times New Roman" pitchFamily="18" charset="0"/>
              </a:rPr>
              <a:t>Оценка «5»- написать эссе на тему: «Человек, как часть природы должен подчиняться её законам, а не пытаться их изменить».</a:t>
            </a:r>
          </a:p>
          <a:p>
            <a:pPr algn="just"/>
            <a:endParaRPr lang="ru-RU" sz="2400" b="1" dirty="0" smtClean="0">
              <a:solidFill>
                <a:srgbClr val="FF0000"/>
              </a:solidFill>
              <a:latin typeface="Times New Roman" pitchFamily="18" charset="0"/>
              <a:cs typeface="Times New Roman" pitchFamily="18" charset="0"/>
            </a:endParaRPr>
          </a:p>
          <a:p>
            <a:pPr algn="just"/>
            <a:endParaRPr lang="ru-RU" sz="2400" b="1" dirty="0" smtClean="0">
              <a:solidFill>
                <a:srgbClr val="FF0000"/>
              </a:solidFill>
              <a:latin typeface="Times New Roman" pitchFamily="18" charset="0"/>
              <a:cs typeface="Times New Roman" pitchFamily="18" charset="0"/>
            </a:endParaRPr>
          </a:p>
          <a:p>
            <a:pPr algn="just"/>
            <a:endParaRPr lang="ru-RU" sz="2400" b="1" dirty="0" smtClean="0">
              <a:solidFill>
                <a:srgbClr val="FF0000"/>
              </a:solidFill>
              <a:latin typeface="Times New Roman" pitchFamily="18" charset="0"/>
              <a:cs typeface="Times New Roman" pitchFamily="18" charset="0"/>
            </a:endParaRPr>
          </a:p>
          <a:p>
            <a:pPr algn="just"/>
            <a:endParaRPr lang="ru-RU" sz="2800" b="1" dirty="0" smtClean="0">
              <a:solidFill>
                <a:srgbClr val="FF0000"/>
              </a:solidFill>
              <a:latin typeface="Times New Roman" pitchFamily="18" charset="0"/>
              <a:cs typeface="Times New Roman" pitchFamily="18" charset="0"/>
            </a:endParaRPr>
          </a:p>
          <a:p>
            <a:pPr algn="just"/>
            <a:endParaRPr lang="ru-RU" sz="2800" b="1" dirty="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957392"/>
          </a:xfrm>
          <a:prstGeom prst="rect">
            <a:avLst/>
          </a:prstGeom>
          <a:noFill/>
        </p:spPr>
      </p:pic>
      <p:sp>
        <p:nvSpPr>
          <p:cNvPr id="3" name="TextBox 2"/>
          <p:cNvSpPr txBox="1"/>
          <p:nvPr/>
        </p:nvSpPr>
        <p:spPr>
          <a:xfrm>
            <a:off x="342369" y="260648"/>
            <a:ext cx="8459261" cy="4031873"/>
          </a:xfrm>
          <a:prstGeom prst="rect">
            <a:avLst/>
          </a:prstGeom>
          <a:noFill/>
        </p:spPr>
        <p:txBody>
          <a:bodyPr wrap="square" rtlCol="0">
            <a:spAutoFit/>
          </a:bodyPr>
          <a:lstStyle/>
          <a:p>
            <a:pPr algn="just"/>
            <a:r>
              <a:rPr lang="ru-RU" sz="3200" dirty="0" smtClean="0">
                <a:latin typeface="Times New Roman" pitchFamily="18" charset="0"/>
                <a:cs typeface="Times New Roman" pitchFamily="18" charset="0"/>
              </a:rPr>
              <a:t>Писатель Валентин Распутин считает, что самым громким словом, даже громче войны и стихии, стало слово </a:t>
            </a:r>
            <a:r>
              <a:rPr lang="ru-RU" sz="3200" dirty="0" smtClean="0">
                <a:solidFill>
                  <a:srgbClr val="C00000"/>
                </a:solidFill>
                <a:latin typeface="Times New Roman" pitchFamily="18" charset="0"/>
                <a:cs typeface="Times New Roman" pitchFamily="18" charset="0"/>
              </a:rPr>
              <a:t>экология</a:t>
            </a:r>
            <a:r>
              <a:rPr lang="ru-RU" sz="3200" dirty="0" smtClean="0">
                <a:latin typeface="Times New Roman" pitchFamily="18" charset="0"/>
                <a:cs typeface="Times New Roman" pitchFamily="18" charset="0"/>
              </a:rPr>
              <a:t>. «Удивительно,- говорит он,- но на всех языках мира оно звучит одинаково. И выражает одно и то же- понимание вселенской беды, никогда прежде не существовавшей в подобных масштабах и тяжести…»</a:t>
            </a:r>
            <a:endParaRPr lang="ru-RU" sz="3200" dirty="0">
              <a:latin typeface="Times New Roman" pitchFamily="18" charset="0"/>
              <a:cs typeface="Times New Roman" pitchFamily="18" charset="0"/>
            </a:endParaRPr>
          </a:p>
        </p:txBody>
      </p:sp>
      <p:pic>
        <p:nvPicPr>
          <p:cNvPr id="5123" name="Picture 3" descr="C:\Users\Юля\Downloads\wr-720.sh-18.jpg"/>
          <p:cNvPicPr>
            <a:picLocks noChangeAspect="1" noChangeArrowheads="1"/>
          </p:cNvPicPr>
          <p:nvPr/>
        </p:nvPicPr>
        <p:blipFill>
          <a:blip r:embed="rId3" cstate="print"/>
          <a:srcRect/>
          <a:stretch>
            <a:fillRect/>
          </a:stretch>
        </p:blipFill>
        <p:spPr bwMode="auto">
          <a:xfrm>
            <a:off x="3635896" y="3833664"/>
            <a:ext cx="4536504" cy="3024336"/>
          </a:xfrm>
          <a:prstGeom prst="rect">
            <a:avLst/>
          </a:prstGeom>
          <a:noFill/>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TextBox 3"/>
          <p:cNvSpPr txBox="1"/>
          <p:nvPr/>
        </p:nvSpPr>
        <p:spPr>
          <a:xfrm>
            <a:off x="276840" y="620688"/>
            <a:ext cx="8590319" cy="3785652"/>
          </a:xfrm>
          <a:prstGeom prst="rect">
            <a:avLst/>
          </a:prstGeom>
          <a:noFill/>
        </p:spPr>
        <p:txBody>
          <a:bodyPr wrap="square" rtlCol="0">
            <a:spAutoFit/>
          </a:bodyPr>
          <a:lstStyle/>
          <a:p>
            <a:pPr algn="ctr"/>
            <a:r>
              <a:rPr lang="ru-RU" sz="4800" b="1" dirty="0" smtClean="0">
                <a:solidFill>
                  <a:srgbClr val="C00000"/>
                </a:solidFill>
                <a:latin typeface="Times New Roman" pitchFamily="18" charset="0"/>
                <a:cs typeface="Times New Roman" pitchFamily="18" charset="0"/>
              </a:rPr>
              <a:t>Проблемные вопросы урока:</a:t>
            </a:r>
          </a:p>
          <a:p>
            <a:pPr marL="342900" indent="-342900">
              <a:buAutoNum type="arabicPeriod"/>
            </a:pPr>
            <a:r>
              <a:rPr lang="ru-RU" sz="4800" dirty="0" smtClean="0">
                <a:latin typeface="Times New Roman" pitchFamily="18" charset="0"/>
                <a:cs typeface="Times New Roman" pitchFamily="18" charset="0"/>
              </a:rPr>
              <a:t>Почему так тревожно звучат слова писателя?</a:t>
            </a:r>
          </a:p>
          <a:p>
            <a:pPr marL="342900" indent="-342900">
              <a:buAutoNum type="arabicPeriod"/>
            </a:pPr>
            <a:r>
              <a:rPr lang="ru-RU" sz="4800" dirty="0" smtClean="0">
                <a:latin typeface="Times New Roman" pitchFamily="18" charset="0"/>
                <a:cs typeface="Times New Roman" pitchFamily="18" charset="0"/>
              </a:rPr>
              <a:t>Откуда же пришла эта беда?</a:t>
            </a:r>
          </a:p>
          <a:p>
            <a:pPr marL="342900" indent="-342900">
              <a:buAutoNum type="arabicPeriod"/>
            </a:pPr>
            <a:r>
              <a:rPr lang="ru-RU" sz="4800" dirty="0" smtClean="0">
                <a:latin typeface="Times New Roman" pitchFamily="18" charset="0"/>
                <a:cs typeface="Times New Roman" pitchFamily="18" charset="0"/>
              </a:rPr>
              <a:t>Почему она стала вселенской?</a:t>
            </a:r>
            <a:endParaRPr lang="ru-RU" sz="48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957392"/>
          </a:xfrm>
          <a:prstGeom prst="rect">
            <a:avLst/>
          </a:prstGeom>
          <a:noFill/>
        </p:spPr>
      </p:pic>
      <p:sp>
        <p:nvSpPr>
          <p:cNvPr id="5" name="TextBox 4"/>
          <p:cNvSpPr txBox="1"/>
          <p:nvPr/>
        </p:nvSpPr>
        <p:spPr>
          <a:xfrm>
            <a:off x="611560" y="476672"/>
            <a:ext cx="8136904" cy="954107"/>
          </a:xfrm>
          <a:prstGeom prst="rect">
            <a:avLst/>
          </a:prstGeom>
          <a:noFill/>
        </p:spPr>
        <p:txBody>
          <a:bodyPr wrap="square" rtlCol="0">
            <a:spAutoFit/>
          </a:bodyPr>
          <a:lstStyle/>
          <a:p>
            <a:pPr algn="ctr"/>
            <a:r>
              <a:rPr lang="ru-RU" sz="2800" b="1" dirty="0" smtClean="0">
                <a:solidFill>
                  <a:srgbClr val="C00000"/>
                </a:solidFill>
                <a:latin typeface="Times New Roman" pitchFamily="18" charset="0"/>
                <a:cs typeface="Times New Roman" pitchFamily="18" charset="0"/>
              </a:rPr>
              <a:t>ЭКОЛОГИЯ</a:t>
            </a:r>
          </a:p>
          <a:p>
            <a:pPr algn="ctr"/>
            <a:r>
              <a:rPr lang="ru-RU" sz="2800" dirty="0" smtClean="0">
                <a:solidFill>
                  <a:srgbClr val="C00000"/>
                </a:solidFill>
                <a:latin typeface="Times New Roman" pitchFamily="18" charset="0"/>
                <a:cs typeface="Times New Roman" pitchFamily="18" charset="0"/>
              </a:rPr>
              <a:t>слова-ассоциации</a:t>
            </a:r>
            <a:endParaRPr lang="ru-RU" sz="2800" dirty="0">
              <a:solidFill>
                <a:srgbClr val="C00000"/>
              </a:solidFill>
              <a:latin typeface="Times New Roman" pitchFamily="18" charset="0"/>
              <a:cs typeface="Times New Roman" pitchFamily="18" charset="0"/>
            </a:endParaRPr>
          </a:p>
        </p:txBody>
      </p:sp>
      <p:pic>
        <p:nvPicPr>
          <p:cNvPr id="43010" name="Picture 2" descr="C:\Users\Юля\Downloads\ассоциации -экология.jpg"/>
          <p:cNvPicPr>
            <a:picLocks noChangeAspect="1" noChangeArrowheads="1"/>
          </p:cNvPicPr>
          <p:nvPr/>
        </p:nvPicPr>
        <p:blipFill>
          <a:blip r:embed="rId3" cstate="print"/>
          <a:srcRect/>
          <a:stretch>
            <a:fillRect/>
          </a:stretch>
        </p:blipFill>
        <p:spPr bwMode="auto">
          <a:xfrm>
            <a:off x="0" y="1407760"/>
            <a:ext cx="9144000" cy="5472608"/>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607253" y="531827"/>
            <a:ext cx="7929493" cy="6001643"/>
          </a:xfrm>
          <a:prstGeom prst="rect">
            <a:avLst/>
          </a:prstGeom>
          <a:noFill/>
        </p:spPr>
        <p:txBody>
          <a:bodyPr wrap="square" rtlCol="0">
            <a:spAutoFit/>
          </a:bodyPr>
          <a:lstStyle/>
          <a:p>
            <a:pPr algn="just"/>
            <a:r>
              <a:rPr lang="ru-RU" sz="3200" dirty="0" smtClean="0">
                <a:solidFill>
                  <a:srgbClr val="C00000"/>
                </a:solidFill>
                <a:latin typeface="Times New Roman" pitchFamily="18" charset="0"/>
                <a:cs typeface="Times New Roman" pitchFamily="18" charset="0"/>
              </a:rPr>
              <a:t>ЭКОЛОГИЯ</a:t>
            </a:r>
            <a:r>
              <a:rPr lang="ru-RU" sz="3200" dirty="0" smtClean="0">
                <a:latin typeface="Times New Roman" pitchFamily="18" charset="0"/>
                <a:cs typeface="Times New Roman" pitchFamily="18" charset="0"/>
              </a:rPr>
              <a:t>- это наука об отношениях растительных и животных организмов друг к другу и к окружающей их среде. /С.И.Ожегов</a:t>
            </a:r>
          </a:p>
          <a:p>
            <a:endParaRPr lang="ru-RU" sz="3200" dirty="0" smtClean="0">
              <a:latin typeface="Times New Roman" pitchFamily="18" charset="0"/>
              <a:cs typeface="Times New Roman" pitchFamily="18" charset="0"/>
            </a:endParaRPr>
          </a:p>
          <a:p>
            <a:pPr algn="just"/>
            <a:r>
              <a:rPr lang="ru-RU" sz="3200" dirty="0" smtClean="0">
                <a:solidFill>
                  <a:srgbClr val="C00000"/>
                </a:solidFill>
                <a:latin typeface="Times New Roman" pitchFamily="18" charset="0"/>
                <a:cs typeface="Times New Roman" pitchFamily="18" charset="0"/>
              </a:rPr>
              <a:t>ЭКОЛОГИЯ </a:t>
            </a:r>
            <a:r>
              <a:rPr lang="ru-RU" sz="3200" dirty="0" smtClean="0">
                <a:latin typeface="Times New Roman" pitchFamily="18" charset="0"/>
                <a:cs typeface="Times New Roman" pitchFamily="18" charset="0"/>
              </a:rPr>
              <a:t>- отдел биологии, изучающий взаимоотношения организмов и окружающей среды./Д.Н.Ушаков</a:t>
            </a:r>
          </a:p>
          <a:p>
            <a:endParaRPr lang="ru-RU" sz="3200" dirty="0">
              <a:latin typeface="Times New Roman" pitchFamily="18" charset="0"/>
              <a:cs typeface="Times New Roman" pitchFamily="18" charset="0"/>
            </a:endParaRPr>
          </a:p>
          <a:p>
            <a:pPr algn="just"/>
            <a:r>
              <a:rPr lang="ru-RU" sz="3200" dirty="0" smtClean="0">
                <a:solidFill>
                  <a:srgbClr val="C00000"/>
                </a:solidFill>
                <a:latin typeface="Times New Roman" pitchFamily="18" charset="0"/>
                <a:cs typeface="Times New Roman" pitchFamily="18" charset="0"/>
              </a:rPr>
              <a:t>ЭКОЛОГИЧЕСКИЙ КРИЗИС</a:t>
            </a:r>
            <a:r>
              <a:rPr lang="ru-RU" sz="3200" dirty="0" smtClean="0">
                <a:latin typeface="Times New Roman" pitchFamily="18" charset="0"/>
                <a:cs typeface="Times New Roman" pitchFamily="18" charset="0"/>
              </a:rPr>
              <a:t>- это тяжёлое состояние окружающей среды, которое угрожает биосфере и человеку</a:t>
            </a:r>
            <a:r>
              <a:rPr lang="ru-RU" sz="3200"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467544" y="260648"/>
            <a:ext cx="7632848" cy="5509200"/>
          </a:xfrm>
          <a:prstGeom prst="rect">
            <a:avLst/>
          </a:prstGeom>
          <a:noFill/>
        </p:spPr>
        <p:txBody>
          <a:bodyPr wrap="square" rtlCol="0">
            <a:spAutoFit/>
          </a:bodyPr>
          <a:lstStyle/>
          <a:p>
            <a:pPr algn="ctr"/>
            <a:r>
              <a:rPr lang="ru-RU" sz="4400" b="1" dirty="0" smtClean="0">
                <a:solidFill>
                  <a:srgbClr val="C00000"/>
                </a:solidFill>
                <a:latin typeface="Times New Roman" pitchFamily="18" charset="0"/>
                <a:cs typeface="Times New Roman" pitchFamily="18" charset="0"/>
              </a:rPr>
              <a:t>План урока:</a:t>
            </a:r>
          </a:p>
          <a:p>
            <a:pPr algn="ctr"/>
            <a:endParaRPr lang="ru-RU" sz="4400" dirty="0" smtClean="0">
              <a:solidFill>
                <a:srgbClr val="C00000"/>
              </a:solidFill>
              <a:latin typeface="Times New Roman" pitchFamily="18" charset="0"/>
              <a:cs typeface="Times New Roman" pitchFamily="18" charset="0"/>
            </a:endParaRPr>
          </a:p>
          <a:p>
            <a:pPr marL="742950" indent="-742950">
              <a:buAutoNum type="arabicPeriod"/>
            </a:pPr>
            <a:r>
              <a:rPr lang="ru-RU" sz="4400" dirty="0" smtClean="0">
                <a:solidFill>
                  <a:srgbClr val="002060"/>
                </a:solidFill>
                <a:latin typeface="Times New Roman" pitchFamily="18" charset="0"/>
                <a:cs typeface="Times New Roman" pitchFamily="18" charset="0"/>
              </a:rPr>
              <a:t>«Вторая природа».</a:t>
            </a:r>
          </a:p>
          <a:p>
            <a:pPr marL="742950" indent="-742950"/>
            <a:endParaRPr lang="ru-RU" sz="4400" dirty="0" smtClean="0">
              <a:solidFill>
                <a:srgbClr val="002060"/>
              </a:solidFill>
              <a:latin typeface="Times New Roman" pitchFamily="18" charset="0"/>
              <a:cs typeface="Times New Roman" pitchFamily="18" charset="0"/>
            </a:endParaRPr>
          </a:p>
          <a:p>
            <a:r>
              <a:rPr lang="ru-RU" sz="4400" dirty="0" smtClean="0">
                <a:solidFill>
                  <a:srgbClr val="002060"/>
                </a:solidFill>
                <a:latin typeface="Times New Roman" pitchFamily="18" charset="0"/>
                <a:cs typeface="Times New Roman" pitchFamily="18" charset="0"/>
              </a:rPr>
              <a:t>2. Природа- бесценный дар или неисчерпаемая кладовая?</a:t>
            </a:r>
          </a:p>
          <a:p>
            <a:endParaRPr lang="ru-RU" sz="4400" dirty="0" smtClean="0">
              <a:solidFill>
                <a:srgbClr val="002060"/>
              </a:solidFill>
              <a:latin typeface="Times New Roman" pitchFamily="18" charset="0"/>
              <a:cs typeface="Times New Roman" pitchFamily="18" charset="0"/>
            </a:endParaRPr>
          </a:p>
          <a:p>
            <a:r>
              <a:rPr lang="ru-RU" sz="4400" dirty="0" smtClean="0">
                <a:solidFill>
                  <a:srgbClr val="002060"/>
                </a:solidFill>
                <a:latin typeface="Times New Roman" pitchFamily="18" charset="0"/>
                <a:cs typeface="Times New Roman" pitchFamily="18" charset="0"/>
              </a:rPr>
              <a:t>3. Экологический проблемы.</a:t>
            </a:r>
            <a:endParaRPr lang="ru-RU" sz="4400" dirty="0">
              <a:solidFill>
                <a:srgbClr val="00206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6957392"/>
          </a:xfrm>
          <a:prstGeom prst="rect">
            <a:avLst/>
          </a:prstGeom>
          <a:noFill/>
        </p:spPr>
      </p:pic>
      <p:sp>
        <p:nvSpPr>
          <p:cNvPr id="3" name="TextBox 2"/>
          <p:cNvSpPr txBox="1"/>
          <p:nvPr/>
        </p:nvSpPr>
        <p:spPr>
          <a:xfrm>
            <a:off x="490402" y="548680"/>
            <a:ext cx="8258061" cy="5970865"/>
          </a:xfrm>
          <a:prstGeom prst="rect">
            <a:avLst/>
          </a:prstGeom>
          <a:noFill/>
        </p:spPr>
        <p:txBody>
          <a:bodyPr wrap="square" rtlCol="0">
            <a:spAutoFit/>
          </a:bodyPr>
          <a:lstStyle/>
          <a:p>
            <a:pPr algn="ctr"/>
            <a:r>
              <a:rPr lang="ru-RU" sz="2800" b="1" dirty="0" smtClean="0">
                <a:solidFill>
                  <a:srgbClr val="C00000"/>
                </a:solidFill>
                <a:latin typeface="Times New Roman" pitchFamily="18" charset="0"/>
                <a:cs typeface="Times New Roman" pitchFamily="18" charset="0"/>
              </a:rPr>
              <a:t>«ВТОРАЯ ПРИРОДА»</a:t>
            </a:r>
          </a:p>
          <a:p>
            <a:pPr algn="ctr"/>
            <a:endParaRPr lang="ru-RU" sz="2000" dirty="0" smtClean="0">
              <a:latin typeface="Times New Roman" pitchFamily="18" charset="0"/>
              <a:cs typeface="Times New Roman" pitchFamily="18" charset="0"/>
            </a:endParaRPr>
          </a:p>
          <a:p>
            <a:pPr algn="just"/>
            <a:r>
              <a:rPr lang="ru-RU" sz="2400" b="1" dirty="0" smtClean="0">
                <a:latin typeface="Times New Roman" pitchFamily="18" charset="0"/>
                <a:cs typeface="Times New Roman" pitchFamily="18" charset="0"/>
              </a:rPr>
              <a:t>Это искусственный мир, исторически воссоздаваемый обществом для обеспечения своего выживания, функционирования и развития.</a:t>
            </a:r>
          </a:p>
          <a:p>
            <a:r>
              <a:rPr lang="ru-RU" sz="2400" dirty="0" smtClean="0">
                <a:latin typeface="Times New Roman" pitchFamily="18" charset="0"/>
                <a:cs typeface="Times New Roman" pitchFamily="18" charset="0"/>
              </a:rPr>
              <a:t>							     </a:t>
            </a:r>
          </a:p>
          <a:p>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a:p>
            <a:pPr algn="just"/>
            <a:r>
              <a:rPr lang="ru-RU" sz="2400" dirty="0">
                <a:latin typeface="Times New Roman" pitchFamily="18" charset="0"/>
                <a:cs typeface="Times New Roman" pitchFamily="18" charset="0"/>
              </a:rPr>
              <a:t>о</a:t>
            </a:r>
            <a:r>
              <a:rPr lang="ru-RU" sz="2400" dirty="0" smtClean="0">
                <a:latin typeface="Times New Roman" pitchFamily="18" charset="0"/>
                <a:cs typeface="Times New Roman" pitchFamily="18" charset="0"/>
              </a:rPr>
              <a:t>рудия труда           машинная    здания     одежда      мебель</a:t>
            </a:r>
          </a:p>
          <a:p>
            <a:pPr algn="just"/>
            <a:r>
              <a:rPr lang="ru-RU" sz="2400" dirty="0" smtClean="0">
                <a:latin typeface="Times New Roman" pitchFamily="18" charset="0"/>
                <a:cs typeface="Times New Roman" pitchFamily="18" charset="0"/>
              </a:rPr>
              <a:t>                                    техника                                       </a:t>
            </a:r>
          </a:p>
          <a:p>
            <a:pPr algn="just"/>
            <a:endParaRPr lang="ru-RU" sz="2400" dirty="0" smtClean="0">
              <a:latin typeface="Times New Roman" pitchFamily="18" charset="0"/>
              <a:cs typeface="Times New Roman" pitchFamily="18" charset="0"/>
            </a:endParaRPr>
          </a:p>
          <a:p>
            <a:pPr algn="just"/>
            <a:r>
              <a:rPr lang="ru-RU" sz="2400" dirty="0" smtClean="0">
                <a:latin typeface="Times New Roman" pitchFamily="18" charset="0"/>
                <a:cs typeface="Times New Roman" pitchFamily="18" charset="0"/>
              </a:rPr>
              <a:t>        производственная, военная,</a:t>
            </a:r>
          </a:p>
          <a:p>
            <a:pPr algn="just"/>
            <a:r>
              <a:rPr lang="ru-RU" sz="2400" dirty="0" smtClean="0">
                <a:latin typeface="Times New Roman" pitchFamily="18" charset="0"/>
                <a:cs typeface="Times New Roman" pitchFamily="18" charset="0"/>
              </a:rPr>
              <a:t>        бытовая инфраструктура	</a:t>
            </a:r>
            <a:r>
              <a:rPr lang="ru-RU" sz="2000" dirty="0" smtClean="0">
                <a:latin typeface="Times New Roman" pitchFamily="18" charset="0"/>
                <a:cs typeface="Times New Roman" pitchFamily="18" charset="0"/>
              </a:rPr>
              <a:t>	</a:t>
            </a:r>
          </a:p>
          <a:p>
            <a:pPr algn="just"/>
            <a:endParaRPr lang="ru-RU" sz="2000" dirty="0" smtClean="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a:t>
            </a:r>
          </a:p>
          <a:p>
            <a:pPr algn="just"/>
            <a:endParaRPr lang="ru-RU" dirty="0" smtClean="0"/>
          </a:p>
          <a:p>
            <a:pPr algn="ctr"/>
            <a:endParaRPr lang="ru-RU" dirty="0"/>
          </a:p>
          <a:p>
            <a:pPr algn="ctr"/>
            <a:endParaRPr lang="ru-RU" dirty="0"/>
          </a:p>
        </p:txBody>
      </p:sp>
      <p:sp>
        <p:nvSpPr>
          <p:cNvPr id="28" name="Стрелка вниз 27"/>
          <p:cNvSpPr/>
          <p:nvPr/>
        </p:nvSpPr>
        <p:spPr>
          <a:xfrm>
            <a:off x="1341026" y="2538919"/>
            <a:ext cx="360040"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Стрелка вниз 28"/>
          <p:cNvSpPr/>
          <p:nvPr/>
        </p:nvSpPr>
        <p:spPr>
          <a:xfrm>
            <a:off x="2421146" y="2538919"/>
            <a:ext cx="504056" cy="15121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Стрелка вниз 29"/>
          <p:cNvSpPr/>
          <p:nvPr/>
        </p:nvSpPr>
        <p:spPr>
          <a:xfrm>
            <a:off x="3631810" y="2564904"/>
            <a:ext cx="360040"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Стрелка вниз 30"/>
          <p:cNvSpPr/>
          <p:nvPr/>
        </p:nvSpPr>
        <p:spPr>
          <a:xfrm>
            <a:off x="4963958" y="2614375"/>
            <a:ext cx="360040"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Стрелка вниз 31"/>
          <p:cNvSpPr/>
          <p:nvPr/>
        </p:nvSpPr>
        <p:spPr>
          <a:xfrm>
            <a:off x="6229130" y="2614375"/>
            <a:ext cx="360040"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Стрелка вниз 32"/>
          <p:cNvSpPr/>
          <p:nvPr/>
        </p:nvSpPr>
        <p:spPr>
          <a:xfrm>
            <a:off x="7508365" y="2527114"/>
            <a:ext cx="333751"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Юля\Downloads\фон презентаций.jpg"/>
          <p:cNvPicPr>
            <a:picLocks noChangeAspect="1" noChangeArrowheads="1"/>
          </p:cNvPicPr>
          <p:nvPr/>
        </p:nvPicPr>
        <p:blipFill>
          <a:blip r:embed="rId2" cstate="print"/>
          <a:srcRect/>
          <a:stretch>
            <a:fillRect/>
          </a:stretch>
        </p:blipFill>
        <p:spPr bwMode="auto">
          <a:xfrm>
            <a:off x="0" y="0"/>
            <a:ext cx="9144000" cy="7029400"/>
          </a:xfrm>
          <a:prstGeom prst="rect">
            <a:avLst/>
          </a:prstGeom>
          <a:noFill/>
        </p:spPr>
      </p:pic>
      <p:sp>
        <p:nvSpPr>
          <p:cNvPr id="4" name="TextBox 3"/>
          <p:cNvSpPr txBox="1"/>
          <p:nvPr/>
        </p:nvSpPr>
        <p:spPr>
          <a:xfrm>
            <a:off x="467544" y="548680"/>
            <a:ext cx="7992888" cy="6494085"/>
          </a:xfrm>
          <a:prstGeom prst="rect">
            <a:avLst/>
          </a:prstGeom>
          <a:noFill/>
        </p:spPr>
        <p:txBody>
          <a:bodyPr wrap="square" rtlCol="0">
            <a:spAutoFit/>
          </a:bodyPr>
          <a:lstStyle/>
          <a:p>
            <a:pPr algn="ctr"/>
            <a:r>
              <a:rPr lang="ru-RU" sz="2800" b="1" dirty="0" smtClean="0">
                <a:solidFill>
                  <a:srgbClr val="C00000"/>
                </a:solidFill>
                <a:latin typeface="Times New Roman" pitchFamily="18" charset="0"/>
                <a:cs typeface="Times New Roman" pitchFamily="18" charset="0"/>
              </a:rPr>
              <a:t>ПРИРОДА- ЭТО БЕСЦЕННЫЙ ДАР ИЛИ НЕИСЧЕРПАЕМАЯ КЛАДОВАЯ?</a:t>
            </a:r>
          </a:p>
          <a:p>
            <a:pPr algn="ctr"/>
            <a:r>
              <a:rPr lang="ru-RU" sz="3200" b="1" dirty="0" smtClean="0">
                <a:solidFill>
                  <a:srgbClr val="C00000"/>
                </a:solidFill>
                <a:latin typeface="Times New Roman" pitchFamily="18" charset="0"/>
                <a:cs typeface="Times New Roman" pitchFamily="18" charset="0"/>
              </a:rPr>
              <a:t>(работа в группах)</a:t>
            </a:r>
          </a:p>
          <a:p>
            <a:pPr algn="ctr"/>
            <a:endParaRPr lang="ru-RU" sz="3200" b="1" dirty="0" smtClean="0">
              <a:solidFill>
                <a:srgbClr val="C00000"/>
              </a:solidFill>
              <a:latin typeface="Times New Roman" pitchFamily="18" charset="0"/>
              <a:cs typeface="Times New Roman" pitchFamily="18" charset="0"/>
            </a:endParaRPr>
          </a:p>
          <a:p>
            <a:pPr marL="514350" indent="-514350" algn="just">
              <a:buAutoNum type="arabicParenR"/>
            </a:pPr>
            <a:r>
              <a:rPr lang="ru-RU" sz="3200" dirty="0" smtClean="0">
                <a:solidFill>
                  <a:srgbClr val="002060"/>
                </a:solidFill>
                <a:latin typeface="Times New Roman" pitchFamily="18" charset="0"/>
                <a:cs typeface="Times New Roman" pitchFamily="18" charset="0"/>
              </a:rPr>
              <a:t>«Человек-царь природы?»</a:t>
            </a:r>
          </a:p>
          <a:p>
            <a:pPr marL="514350" indent="-514350" algn="just">
              <a:buAutoNum type="arabicParenR"/>
            </a:pPr>
            <a:endParaRPr lang="ru-RU" sz="3200" dirty="0" smtClean="0">
              <a:solidFill>
                <a:srgbClr val="002060"/>
              </a:solidFill>
              <a:latin typeface="Times New Roman" pitchFamily="18" charset="0"/>
              <a:cs typeface="Times New Roman" pitchFamily="18" charset="0"/>
            </a:endParaRPr>
          </a:p>
          <a:p>
            <a:pPr marL="514350" indent="-514350" algn="just">
              <a:buAutoNum type="arabicParenR"/>
            </a:pPr>
            <a:r>
              <a:rPr lang="ru-RU" sz="3200" dirty="0" smtClean="0">
                <a:solidFill>
                  <a:srgbClr val="002060"/>
                </a:solidFill>
                <a:latin typeface="Times New Roman" pitchFamily="18" charset="0"/>
                <a:cs typeface="Times New Roman" pitchFamily="18" charset="0"/>
              </a:rPr>
              <a:t>«Мы- покорители природы!»</a:t>
            </a:r>
          </a:p>
          <a:p>
            <a:pPr marL="514350" indent="-514350" algn="just">
              <a:buAutoNum type="arabicParenR"/>
            </a:pPr>
            <a:endParaRPr lang="ru-RU" sz="3200" dirty="0" smtClean="0">
              <a:solidFill>
                <a:srgbClr val="002060"/>
              </a:solidFill>
              <a:latin typeface="Times New Roman" pitchFamily="18" charset="0"/>
              <a:cs typeface="Times New Roman" pitchFamily="18" charset="0"/>
            </a:endParaRPr>
          </a:p>
          <a:p>
            <a:pPr marL="514350" indent="-514350" algn="just">
              <a:buAutoNum type="arabicParenR"/>
            </a:pPr>
            <a:r>
              <a:rPr lang="ru-RU" sz="3200" dirty="0" smtClean="0">
                <a:solidFill>
                  <a:srgbClr val="002060"/>
                </a:solidFill>
                <a:latin typeface="Times New Roman" pitchFamily="18" charset="0"/>
                <a:cs typeface="Times New Roman" pitchFamily="18" charset="0"/>
              </a:rPr>
              <a:t>«Царская охота»</a:t>
            </a:r>
          </a:p>
          <a:p>
            <a:pPr marL="514350" indent="-514350" algn="just"/>
            <a:endParaRPr lang="ru-RU" sz="3200" dirty="0">
              <a:solidFill>
                <a:srgbClr val="002060"/>
              </a:solidFill>
              <a:latin typeface="Times New Roman" pitchFamily="18" charset="0"/>
              <a:cs typeface="Times New Roman" pitchFamily="18" charset="0"/>
            </a:endParaRPr>
          </a:p>
          <a:p>
            <a:pPr marL="514350" indent="-514350" algn="just"/>
            <a:endParaRPr lang="ru-RU" sz="3200" dirty="0">
              <a:solidFill>
                <a:srgbClr val="002060"/>
              </a:solidFill>
              <a:latin typeface="Times New Roman" pitchFamily="18" charset="0"/>
              <a:cs typeface="Times New Roman" pitchFamily="18" charset="0"/>
            </a:endParaRPr>
          </a:p>
          <a:p>
            <a:pPr marL="514350" indent="-514350" algn="just">
              <a:buAutoNum type="arabicParenR"/>
            </a:pPr>
            <a:endParaRPr lang="ru-RU" sz="3200" dirty="0" smtClean="0">
              <a:solidFill>
                <a:srgbClr val="002060"/>
              </a:solidFill>
              <a:latin typeface="Times New Roman" pitchFamily="18" charset="0"/>
              <a:cs typeface="Times New Roman" pitchFamily="18" charset="0"/>
            </a:endParaRPr>
          </a:p>
          <a:p>
            <a:pPr marL="514350" indent="-514350" algn="just">
              <a:buAutoNum type="arabicParenR"/>
            </a:pPr>
            <a:endParaRPr lang="ru-RU" sz="3200" dirty="0">
              <a:solidFill>
                <a:srgbClr val="00206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622</TotalTime>
  <Words>829</Words>
  <Application>Microsoft Office PowerPoint</Application>
  <PresentationFormat>Экран (4:3)</PresentationFormat>
  <Paragraphs>139</Paragraphs>
  <Slides>25</Slides>
  <Notes>0</Notes>
  <HiddenSlides>0</HiddenSlides>
  <MMClips>1</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25</vt:i4>
      </vt:variant>
    </vt:vector>
  </HeadingPairs>
  <TitlesOfParts>
    <vt:vector size="31" baseType="lpstr">
      <vt:lpstr>Arial</vt:lpstr>
      <vt:lpstr>Calibri</vt:lpstr>
      <vt:lpstr>Constantia</vt:lpstr>
      <vt:lpstr>Times New Roman</vt:lpstr>
      <vt:lpstr>Wingdings 2</vt:lpstr>
      <vt:lpstr>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Физминутка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Юля</dc:creator>
  <cp:lastModifiedBy>Admin</cp:lastModifiedBy>
  <cp:revision>77</cp:revision>
  <dcterms:created xsi:type="dcterms:W3CDTF">2017-04-12T03:05:27Z</dcterms:created>
  <dcterms:modified xsi:type="dcterms:W3CDTF">2021-11-06T16:00:11Z</dcterms:modified>
</cp:coreProperties>
</file>