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0"/>
  </p:notesMasterIdLst>
  <p:sldIdLst>
    <p:sldId id="285" r:id="rId2"/>
    <p:sldId id="256" r:id="rId3"/>
    <p:sldId id="311" r:id="rId4"/>
    <p:sldId id="258" r:id="rId5"/>
    <p:sldId id="289" r:id="rId6"/>
    <p:sldId id="259" r:id="rId7"/>
    <p:sldId id="272" r:id="rId8"/>
    <p:sldId id="274" r:id="rId9"/>
    <p:sldId id="271" r:id="rId10"/>
    <p:sldId id="275" r:id="rId11"/>
    <p:sldId id="276" r:id="rId12"/>
    <p:sldId id="257" r:id="rId13"/>
    <p:sldId id="260" r:id="rId14"/>
    <p:sldId id="261" r:id="rId15"/>
    <p:sldId id="277" r:id="rId16"/>
    <p:sldId id="270" r:id="rId17"/>
    <p:sldId id="286" r:id="rId18"/>
    <p:sldId id="282" r:id="rId19"/>
    <p:sldId id="279" r:id="rId20"/>
    <p:sldId id="263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4" r:id="rId41"/>
    <p:sldId id="283" r:id="rId42"/>
    <p:sldId id="310" r:id="rId43"/>
    <p:sldId id="290" r:id="rId44"/>
    <p:sldId id="266" r:id="rId45"/>
    <p:sldId id="267" r:id="rId46"/>
    <p:sldId id="268" r:id="rId47"/>
    <p:sldId id="265" r:id="rId48"/>
    <p:sldId id="28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7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D9CF-715C-40A7-88F0-B25B057254F8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1CD4-2872-4CFA-8462-4577AB83D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2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1CD4-2872-4CFA-8462-4577AB83DE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3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62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1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66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49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1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1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51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1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4C5F-4608-4C34-BA39-B597952BBA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7BAE-BD45-4094-8CB1-1D1B3A70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1040;&#1085;&#1090;&#1086;&#1085;&#1080;&#1085;&#1072;%20&#1053;&#1077;&#1078;&#1076;&#1072;&#1085;&#1086;&#1074;&#1072;%20-%20&#1042;&#1054;&#1050;&#1040;&#1051;&#1048;&#1047;%20(&#1057;&#1077;&#1088;&#1075;&#1077;&#1081;%20&#1056;&#1072;&#1093;&#1084;&#1072;&#1085;&#1080;&#1085;&#1086;&#1074;)%20-%20&#1060;&#1086;&#1090;&#1086;%20&#1044;&#1084;&#1080;&#1090;&#1088;&#1080;&#1103;%20&#1040;&#1085;&#1094;&#1099;&#1092;&#1077;&#1088;&#1086;&#1074;&#1072;%20(&#1052;&#1086;&#1089;&#1082;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6;&#1089;&#1077;&#1085;&#1100;%20&#1076;&#1083;&#1103;%20&#1075;&#1083;&#1072;&#1079;.mp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3)%20'&#1042;&#1077;&#1085;&#1077;&#1094;&#1080;&#1072;&#1085;&#1089;&#1082;&#1072;&#1103;%20&#1085;&#1086;&#1095;&#1100;'%20(&#1052;%20&#1043;&#1083;&#1080;&#1085;&#1082;&#1072;%20%20-%20%20&#1048;%20&#1050;&#1086;&#1079;&#1083;&#1086;&#1074;).mp4" TargetMode="External"/><Relationship Id="rId2" Type="http://schemas.openxmlformats.org/officeDocument/2006/relationships/hyperlink" Target="3)%20Mendelson%20Feliks%20-%20'&#1055;&#1077;&#1089;&#1085;&#1103;%20&#1074;&#1077;&#1085;&#1077;&#1094;&#1080;&#1072;&#1085;&#1089;&#1082;&#1086;&#1075;&#1086;%20&#1075;&#1086;&#1085;&#1076;&#1086;&#1083;&#1100;&#1077;&#1088;&#1072;'.mp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3)%20Mendelson%20Feliks%20-%20'&#1055;&#1077;&#1089;&#1085;&#1103;%20&#1074;&#1077;&#1085;&#1077;&#1094;&#1080;&#1072;&#1085;&#1089;&#1082;&#1086;&#1075;&#1086;%20&#1075;&#1086;&#1085;&#1076;&#1086;&#1083;&#1100;&#1077;&#1088;&#1072;'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1.ru/fun/photo/view_pic.php/p/302ced2f140ccebe743a53be9b4329ea/view.pic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orld.lib.ru/img/l/libkind_b_m/msworddoc-68/millennium2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resent4man.ru/images/cms/data/big/786991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osmuztorg.ru/imgbase/tovmain/dnt9104317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ostmuseum.ru/music/folk03/rojki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goravox.fr/local/cache-vignettes/L300xH474/balalaika-85390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ra.com.ua/ads/images/big/12/17906_1_7258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letopisi.ru/images/4/4f/Venecia_veneciya_2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6)%20&#1052;.%20&#1048;.%20&#1043;&#1083;&#1080;&#1085;&#1082;&#1072;%20-%20'&#1042;&#1077;&#1085;&#1077;&#1094;&#1080;&#1072;&#1085;&#1089;&#1082;&#1072;&#1103;%20&#1085;&#1086;&#1095;&#1100;'%20(&#1074;&#1089;&#1090;&#1091;&#1087;&#1083;&#1077;&#1085;&#1080;&#1077;%2050&#1089;&#1077;&#1082;).mp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)%20&#1043;.%20&#1057;&#1074;&#1080;&#1088;&#1080;&#1076;&#1086;&#1074;%20-%20'&#1056;&#1086;&#1084;&#1072;&#1085;&#1089;'%20&#1082;%20&#1087;&#1086;&#1074;&#1077;&#1089;&#1090;&#1080;%20&#1040;.&#1057;.&#1055;&#1091;&#1096;&#1082;&#1080;&#1085;&#1072;%20-%20'&#1052;&#1077;&#1090;&#1077;&#1083;&#1100;'.mp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36" y="404664"/>
            <a:ext cx="849592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Жанры инструментальной</a:t>
            </a:r>
          </a:p>
          <a:p>
            <a:pPr algn="ctr"/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  <a:endParaRPr lang="ru-RU" sz="40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окальной  </a:t>
            </a:r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музыки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708920"/>
            <a:ext cx="5112568" cy="3600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Цомая Марина Константиновна,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музыки, высшей категории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МКОУ ШР «СОШ № 1» г.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«Презентация к уроку по учебному предмету «Музыка» в 6-ом классе на тему «Жанры инструментальной и вокальной музыки».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7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              Баркарола          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>
                <a:latin typeface="Georgia" panose="02040502050405020303" pitchFamily="18" charset="0"/>
              </a:rPr>
              <a:t> </a:t>
            </a:r>
            <a:r>
              <a:rPr lang="ru-RU" altLang="ru-RU" sz="4800" b="1" dirty="0" smtClean="0">
                <a:latin typeface="Georgia" panose="02040502050405020303" pitchFamily="18" charset="0"/>
              </a:rPr>
              <a:t>                                   Романс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Симфония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				Ансамбль          </a:t>
            </a:r>
            <a:r>
              <a:rPr lang="ru-RU" alt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Пьеса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Опера			Песня без слов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			      Серенада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 Вокализ                Хор    </a:t>
            </a:r>
            <a:r>
              <a:rPr lang="ru-RU" altLang="ru-RU" sz="4800" b="1" dirty="0">
                <a:latin typeface="Georgia" panose="02040502050405020303" pitchFamily="18" charset="0"/>
              </a:rPr>
              <a:t> </a:t>
            </a:r>
            <a:endParaRPr lang="ru-RU" altLang="ru-RU" sz="4800" b="1" dirty="0" smtClean="0">
              <a:latin typeface="Georgia" panose="02040502050405020303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Ноктюрн </a:t>
            </a:r>
            <a:r>
              <a:rPr lang="ru-RU" altLang="ru-RU" sz="4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                     </a:t>
            </a:r>
            <a:r>
              <a:rPr lang="ru-RU" altLang="ru-RU" sz="4800" b="1" dirty="0" smtClean="0">
                <a:latin typeface="Georgia" panose="02040502050405020303" pitchFamily="18" charset="0"/>
              </a:rPr>
              <a:t>Песня</a:t>
            </a:r>
            <a:endParaRPr lang="ru-RU" altLang="ru-RU" sz="4800" b="1" dirty="0">
              <a:latin typeface="Georgia" panose="02040502050405020303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4800" b="1" dirty="0">
              <a:latin typeface="Georgia" panose="02040502050405020303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6" cy="12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7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6632"/>
            <a:ext cx="8172400" cy="6741368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             </a:t>
            </a:r>
            <a:r>
              <a:rPr lang="ru-RU" altLang="ru-RU" sz="4800" b="1" dirty="0" smtClean="0">
                <a:solidFill>
                  <a:srgbClr val="FFC000"/>
                </a:solidFill>
              </a:rPr>
              <a:t>Баркарола </a:t>
            </a:r>
            <a:r>
              <a:rPr lang="ru-RU" altLang="ru-RU" sz="4800" b="1" dirty="0" smtClean="0"/>
              <a:t>           Романс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Хор                    Симфония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Серенада 				Ансамбль                		      Ноктюрн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Опера		</a:t>
            </a:r>
            <a:r>
              <a:rPr lang="ru-RU" altLang="ru-RU" sz="4800" b="1" dirty="0"/>
              <a:t> </a:t>
            </a:r>
            <a:r>
              <a:rPr lang="ru-RU" altLang="ru-RU" sz="4800" b="1" dirty="0" smtClean="0"/>
              <a:t>       </a:t>
            </a:r>
            <a:r>
              <a:rPr lang="ru-RU" altLang="ru-RU" sz="4800" b="1" dirty="0" smtClean="0">
                <a:solidFill>
                  <a:srgbClr val="FFC000"/>
                </a:solidFill>
              </a:rPr>
              <a:t>Песня без слов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			Пьеса    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     </a:t>
            </a:r>
            <a:r>
              <a:rPr lang="ru-RU" altLang="ru-RU" sz="4800" b="1" dirty="0" smtClean="0">
                <a:solidFill>
                  <a:srgbClr val="FFC000"/>
                </a:solidFill>
              </a:rPr>
              <a:t> Вокализ                   </a:t>
            </a:r>
            <a:r>
              <a:rPr lang="ru-RU" altLang="ru-RU" sz="4800" b="1" dirty="0" smtClean="0"/>
              <a:t>Песня</a:t>
            </a:r>
            <a:endParaRPr lang="ru-RU" altLang="ru-RU" sz="4800" b="1" dirty="0"/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5085184"/>
            <a:ext cx="1477966" cy="12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7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315" cy="68540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21088"/>
            <a:ext cx="4680520" cy="24482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800" i="1" dirty="0" smtClean="0"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sz="2800" dirty="0">
              <a:latin typeface="Georgia" panose="02040502050405020303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169" y="2236231"/>
            <a:ext cx="8784976" cy="36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Цель урока: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познакомиться с новыми жанрами вокальной и инструментальной музыки.</a:t>
            </a:r>
          </a:p>
          <a:p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Задачи: 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- Дать определение жанрам вокализ, баркарола, песня без слов;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pPr marL="82296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- Слушать и анализировать музыкальные произведения;</a:t>
            </a:r>
          </a:p>
          <a:p>
            <a:pPr marL="82296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- Разучить одно из вокальных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220483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824536" cy="46634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СЛУШАНИЕ: «Вокализ»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С.В. Рахманинова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>/1873-1943/</a:t>
            </a:r>
            <a:endParaRPr lang="ru-RU" sz="4000" dirty="0" smtClean="0">
              <a:solidFill>
                <a:srgbClr val="002060"/>
              </a:solidFill>
              <a:effectLst/>
              <a:latin typeface="Georgia" panose="02040502050405020303" pitchFamily="18" charset="0"/>
              <a:ea typeface="Times New Roman"/>
            </a:endParaRPr>
          </a:p>
          <a:p>
            <a:pPr algn="ctr"/>
            <a:endParaRPr lang="ru-RU" sz="3600" dirty="0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649" r="5945" b="15351"/>
          <a:stretch/>
        </p:blipFill>
        <p:spPr>
          <a:xfrm>
            <a:off x="4932039" y="760609"/>
            <a:ext cx="3888433" cy="5099583"/>
          </a:xfrm>
          <a:prstGeom prst="rect">
            <a:avLst/>
          </a:prstGeom>
        </p:spPr>
      </p:pic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242225" cy="19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12" y="188640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Работа в группах</a:t>
            </a:r>
            <a:endParaRPr lang="ru-RU" b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104" y="980728"/>
            <a:ext cx="806489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Задание №1:</a:t>
            </a:r>
          </a:p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1. Из предложенных вариантов выбрать подходящее определение для жанра Вокализ.</a:t>
            </a:r>
          </a:p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2. Какое настроение создает это произведение у слушателей?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3.Можно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ли сказать, что «произведения Романс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Г.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Свиридова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 «Вокализ» С. Рахманинова, звучат как выразительная речь человека, раскрывающая его душевные переживания? Почему?</a:t>
            </a:r>
          </a:p>
          <a:p>
            <a:pPr marL="82296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5085184"/>
            <a:ext cx="8028384" cy="158417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ВЫВОД: выразительные возможности музыкального языка чрезвычайно широки, многообразны и охватывают сферу чувств человека.</a:t>
            </a:r>
            <a:endParaRPr lang="ru-RU" sz="3200" dirty="0" smtClean="0">
              <a:solidFill>
                <a:srgbClr val="002060"/>
              </a:solidFill>
              <a:effectLst/>
              <a:latin typeface="Georgia" panose="02040502050405020303" pitchFamily="18" charset="0"/>
              <a:ea typeface="Times New Roman"/>
            </a:endParaRPr>
          </a:p>
          <a:p>
            <a:pPr marL="0" indent="0">
              <a:buNone/>
            </a:pP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36" y="0"/>
            <a:ext cx="1475656" cy="12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36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45948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Вокализ </a:t>
            </a: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(от лат. </a:t>
            </a:r>
            <a:r>
              <a:rPr lang="en-US" sz="4000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vocalis</a:t>
            </a:r>
            <a:r>
              <a:rPr lang="ru-RU" sz="400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— звучащий, поющий) — музыкальное произведение для голоса без слов.</a:t>
            </a:r>
            <a:endParaRPr lang="ru-RU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6954"/>
            <a:ext cx="3525459" cy="2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" y="3248"/>
            <a:ext cx="9150297" cy="68547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err="1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Физкульт</a:t>
            </a:r>
            <a:r>
              <a:rPr lang="ru-RU" sz="6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6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  <a:hlinkClick r:id="rId3" action="ppaction://hlinkfile"/>
              </a:rPr>
              <a:t>минутка</a:t>
            </a:r>
            <a:endParaRPr lang="ru-RU" sz="6000" b="1" i="1" dirty="0">
              <a:solidFill>
                <a:srgbClr val="7030A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320"/>
            <a:ext cx="7498080" cy="56239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</a:rPr>
              <a:t>БАРКАРОЛА.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0766" y="836712"/>
            <a:ext cx="4619266" cy="46634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  <a:hlinkClick r:id="rId2" action="ppaction://hlinkfile"/>
              </a:rPr>
              <a:t>СЛУШАНИЕ</a:t>
            </a: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 «Песня венецианского гондольера» Ф. Мендельсона</a:t>
            </a:r>
            <a:endParaRPr lang="ru-RU" sz="3200" dirty="0" smtClean="0">
              <a:solidFill>
                <a:srgbClr val="002060"/>
              </a:solidFill>
              <a:effectLst/>
              <a:latin typeface="Georgia" panose="02040502050405020303" pitchFamily="18" charset="0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854914"/>
            <a:ext cx="4073656" cy="46634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СЛУШАНИЕ: «</a:t>
            </a: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  <a:hlinkClick r:id="rId3" action="ppaction://hlinkfile"/>
              </a:rPr>
              <a:t>Венецианская</a:t>
            </a: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 ночь»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/>
              </a:rPr>
              <a:t> М. Глинки </a:t>
            </a:r>
            <a:endParaRPr lang="ru-RU" sz="3200" dirty="0" smtClean="0">
              <a:solidFill>
                <a:srgbClr val="002060"/>
              </a:solidFill>
              <a:effectLst/>
              <a:latin typeface="Georgia" panose="02040502050405020303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6252"/>
            <a:ext cx="3277859" cy="402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2426252"/>
            <a:ext cx="3453371" cy="416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22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79071" y="4875425"/>
            <a:ext cx="3421987" cy="929839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2500"/>
              </a:avLst>
            </a:prstTxWarp>
          </a:bodyPr>
          <a:lstStyle/>
          <a:p>
            <a:pPr algn="ctr"/>
            <a:endParaRPr lang="ru-RU" sz="3600" kern="10" spc="-181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1421" dir="2700000" algn="ctr" rotWithShape="0">
                  <a:srgbClr val="000000"/>
                </a:outerShdw>
              </a:effectLst>
              <a:latin typeface="Thorndal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484784"/>
            <a:ext cx="3867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9857" y="36139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Феликс Мендельсон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1809 – 1847</a:t>
            </a:r>
          </a:p>
          <a:p>
            <a:pPr algn="ctr"/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Цикл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фортепианных пьес под названием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4" action="ppaction://hlinkfile"/>
              </a:rPr>
              <a:t>Песни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без слов»</a:t>
            </a:r>
          </a:p>
        </p:txBody>
      </p:sp>
      <p:pic>
        <p:nvPicPr>
          <p:cNvPr id="10" name="Picture 4" descr="5661579ba1e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8" y="3573016"/>
            <a:ext cx="3624033" cy="30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9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0"/>
            <a:ext cx="915463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8100392" cy="55309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  <a:latin typeface="Georgia" panose="02040502050405020303" pitchFamily="18" charset="0"/>
              </a:rPr>
              <a:t>«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5727"/>
            <a:ext cx="8568952" cy="20831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ПЕСНЯ БЕЗ СЛОВ»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- небольшая инструментальная пьеса лирического характера.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8568952" cy="3888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Песни без слов </a:t>
            </a:r>
          </a:p>
          <a:p>
            <a:pPr marR="0" algn="ctr"/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инструментальной музыке нередко имеют и другие названия –</a:t>
            </a:r>
          </a:p>
          <a:p>
            <a:pPr marR="0" algn="ctr"/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мелодия, ария, </a:t>
            </a:r>
          </a:p>
          <a:p>
            <a:pPr marR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романс, серенада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- которые позаимствованы у вокальной музыки.</a:t>
            </a:r>
          </a:p>
        </p:txBody>
      </p:sp>
    </p:spTree>
    <p:extLst>
      <p:ext uri="{BB962C8B-B14F-4D97-AF65-F5344CB8AC3E}">
        <p14:creationId xmlns:p14="http://schemas.microsoft.com/office/powerpoint/2010/main" val="40168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20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024" y="1193157"/>
            <a:ext cx="8317432" cy="21638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Жанры  </a:t>
            </a:r>
            <a:r>
              <a:rPr lang="ru-RU" sz="3600" b="1" i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</a:t>
            </a:r>
            <a:r>
              <a:rPr lang="ru-RU" sz="3600" b="1" i="1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лоьаунтейтрмн</a:t>
            </a:r>
            <a:endParaRPr lang="ru-RU" sz="3600" b="1" i="1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3600" b="1" i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клньайо</a:t>
            </a:r>
            <a:r>
              <a:rPr lang="ru-RU" sz="36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музыки</a:t>
            </a:r>
            <a:endParaRPr lang="ru-RU" sz="3600" b="1" i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7"/>
            <a:ext cx="9154632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5008" y="404664"/>
            <a:ext cx="7498080" cy="79208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484784"/>
            <a:ext cx="7776864" cy="47746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>
              <a:effectLst/>
              <a:latin typeface="Georgia" panose="02040502050405020303" pitchFamily="18" charset="0"/>
              <a:ea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endParaRPr lang="ru-RU" dirty="0" smtClean="0">
              <a:effectLst/>
              <a:latin typeface="Georgia" panose="02040502050405020303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640960" cy="4536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Задание №2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1) Вы прослушали баркаролы Ф. Мендельсона и          М. Глинки.    Что общего заметили? 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2) Какая иллюстрация подходит к этим    произведениям? Почему?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3) Дайте верное определение жанру баркарола.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4) Какие черты песен на воде можно выявить в ней? 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26368"/>
            <a:ext cx="864096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в группах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9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7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ngs.ru/market/0ffdadeb4c509b3daed04d453529bcb0_123624765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60438"/>
            <a:ext cx="6248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673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2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3599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6587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026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5 из 3812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0725"/>
            <a:ext cx="66294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1415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0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2 из 703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2766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59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1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36" y="2492896"/>
            <a:ext cx="849592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Жанры инструментальной</a:t>
            </a:r>
          </a:p>
          <a:p>
            <a:pPr algn="ctr"/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  <a:endParaRPr lang="ru-RU" sz="40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окальной  </a:t>
            </a:r>
            <a:r>
              <a:rPr lang="ru-RU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музыки</a:t>
            </a:r>
          </a:p>
        </p:txBody>
      </p:sp>
    </p:spTree>
    <p:extLst>
      <p:ext uri="{BB962C8B-B14F-4D97-AF65-F5344CB8AC3E}">
        <p14:creationId xmlns:p14="http://schemas.microsoft.com/office/powerpoint/2010/main" val="299310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2007-12.photosight.ru/04/2443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7818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454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3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4 из 244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1700"/>
            <a:ext cx="58674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3334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40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3 из 198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8823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52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36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2 из 104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5052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Картинка 2 из 104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5052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3163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033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1 из 3292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2592"/>
          <a:stretch>
            <a:fillRect/>
          </a:stretch>
        </p:blipFill>
        <p:spPr bwMode="auto">
          <a:xfrm>
            <a:off x="1828800" y="762000"/>
            <a:ext cx="4443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66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228600"/>
          <a:ext cx="7696203" cy="6416672"/>
        </p:xfrm>
        <a:graphic>
          <a:graphicData uri="http://schemas.openxmlformats.org/drawingml/2006/table">
            <a:tbl>
              <a:tblPr/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26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"/>
            <a:ext cx="9149316" cy="68540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48006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4000" b="1" dirty="0" smtClean="0">
              <a:solidFill>
                <a:schemeClr val="accent5">
                  <a:lumMod val="75000"/>
                </a:schemeClr>
              </a:solidFill>
              <a:effectLst/>
              <a:latin typeface="Georgia" panose="02040502050405020303" pitchFamily="18" charset="0"/>
              <a:ea typeface="Calibri"/>
            </a:endParaRPr>
          </a:p>
          <a:p>
            <a:pPr algn="ctr"/>
            <a:endParaRPr lang="ru-RU" sz="40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1520"/>
            <a:ext cx="8754176" cy="58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ВОКАЛЬНАЯ МУЗЫКА 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— это музыка, в которой голос главенствует или равноправен с инструментами, с сопровождением или </a:t>
            </a:r>
            <a:r>
              <a:rPr lang="ru-RU" sz="4400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acappella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.  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pPr algn="ctr"/>
            <a:endParaRPr lang="ru-RU" sz="4400" dirty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" y="0"/>
            <a:ext cx="915463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028384" cy="531492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5496"/>
            <a:ext cx="8424936" cy="3121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БАРКАРОЛА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- инструментального или вокального произведения мелодического характера в медленном темпе, связанное с изображением катания на лодке.</a:t>
            </a:r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92488"/>
            <a:ext cx="8352928" cy="1975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 итальянского </a:t>
            </a:r>
            <a:r>
              <a:rPr lang="en-US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barka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, что означает </a:t>
            </a:r>
            <a:r>
              <a:rPr lang="ru-RU" sz="2800" b="1" i="1" u="sng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лодка.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 итальянский глагол </a:t>
            </a:r>
            <a:r>
              <a:rPr lang="en-US" sz="280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rollare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2800" i="1" u="sng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испытывать бортовую качку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Таким образом, БАРКАРОЛА – </a:t>
            </a:r>
            <a:r>
              <a:rPr lang="ru-RU" sz="2800" i="1" u="sng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качающаяся лодка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63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0"/>
            <a:ext cx="4688817" cy="34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3873" b="5104"/>
          <a:stretch/>
        </p:blipFill>
        <p:spPr bwMode="auto">
          <a:xfrm>
            <a:off x="-11296" y="3433572"/>
            <a:ext cx="4547800" cy="34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K:\8155_big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36504" cy="344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3973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3441212"/>
            <a:ext cx="4663602" cy="341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6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Картинка 41 из 1107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63"/>
            <a:ext cx="9498013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13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9316" cy="69540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428604"/>
            <a:ext cx="4172272" cy="5697559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4048" y="391557"/>
            <a:ext cx="3995936" cy="4525963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260649"/>
            <a:ext cx="4520661" cy="5923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Ночь весенняя дышала 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Свежей южною красой.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Тихо </a:t>
            </a:r>
            <a:r>
              <a:rPr lang="ru-RU" sz="2800" dirty="0" err="1">
                <a:solidFill>
                  <a:srgbClr val="000099"/>
                </a:solidFill>
                <a:latin typeface="Georgia" panose="02040502050405020303" pitchFamily="18" charset="0"/>
              </a:rPr>
              <a:t>Брента</a:t>
            </a: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 протекала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Серебримая луной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Отражён волной огнистой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Блеск прозрачных облаков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И восходит пар душистый</a:t>
            </a:r>
          </a:p>
          <a:p>
            <a:pPr>
              <a:buNone/>
            </a:pPr>
            <a:r>
              <a:rPr lang="ru-RU" sz="2800" dirty="0">
                <a:solidFill>
                  <a:srgbClr val="000099"/>
                </a:solidFill>
                <a:latin typeface="Georgia" panose="02040502050405020303" pitchFamily="18" charset="0"/>
              </a:rPr>
              <a:t>От зелёных берегов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4677" y="260649"/>
            <a:ext cx="4335307" cy="5923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Всё вливает тайно радость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Чувствам снится дивный мир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Сердце бьётся мчится младость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На любви весенний пир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По волнам скользят гондолы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Искры брызжут под веслом</a:t>
            </a: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Звуки нежной </a:t>
            </a:r>
            <a:r>
              <a:rPr lang="ru-RU" sz="2400" dirty="0">
                <a:solidFill>
                  <a:srgbClr val="00B0F0"/>
                </a:solidFill>
                <a:latin typeface="Georgia" panose="02040502050405020303" pitchFamily="18" charset="0"/>
                <a:hlinkClick r:id="rId3" action="ppaction://hlinkfile"/>
              </a:rPr>
              <a:t>баркаролы</a:t>
            </a:r>
            <a:endParaRPr lang="ru-RU" sz="2400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Веют лёгким ветерком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36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34481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/>
              </a:rPr>
              <a:t>Подведем итогов.</a:t>
            </a:r>
            <a:r>
              <a:rPr lang="ru-RU" sz="4800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/>
              </a:rPr>
              <a:t/>
            </a:r>
            <a:br>
              <a:rPr lang="ru-RU" sz="4800" dirty="0" smtClean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502" y="837365"/>
            <a:ext cx="8111717" cy="779894"/>
          </a:xfrm>
        </p:spPr>
        <p:txBody>
          <a:bodyPr>
            <a:noAutofit/>
          </a:bodyPr>
          <a:lstStyle/>
          <a:p>
            <a:pPr marL="82296" lvl="0" indent="0">
              <a:spcBef>
                <a:spcPts val="0"/>
              </a:spcBef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1) Сегодня </a:t>
            </a:r>
            <a:r>
              <a:rPr lang="ru-RU" sz="2400" dirty="0">
                <a:latin typeface="Georgia" panose="02040502050405020303" pitchFamily="18" charset="0"/>
              </a:rPr>
              <a:t>на уроке мы познакомились </a:t>
            </a:r>
            <a:r>
              <a:rPr lang="ru-RU" sz="2400" dirty="0" smtClean="0">
                <a:latin typeface="Georgia" panose="02040502050405020303" pitchFamily="18" charset="0"/>
              </a:rPr>
              <a:t>с _________</a:t>
            </a:r>
          </a:p>
          <a:p>
            <a:pPr marL="82296" lvl="0" indent="0">
              <a:spcBef>
                <a:spcPts val="0"/>
              </a:spcBef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и _______________ жанрами </a:t>
            </a:r>
            <a:r>
              <a:rPr lang="ru-RU" sz="2400" dirty="0">
                <a:latin typeface="Georgia" panose="02040502050405020303" pitchFamily="18" charset="0"/>
              </a:rPr>
              <a:t>музыки.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2401" y="4521166"/>
            <a:ext cx="8102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6) «Песня Венецианского гондольера» </a:t>
            </a:r>
            <a:r>
              <a:rPr lang="ru-RU" sz="2400" dirty="0">
                <a:latin typeface="Georgia" panose="02040502050405020303" pitchFamily="18" charset="0"/>
              </a:rPr>
              <a:t>относится к жанру </a:t>
            </a:r>
            <a:r>
              <a:rPr lang="ru-RU" sz="2400" dirty="0" smtClean="0">
                <a:latin typeface="Georgia" panose="02040502050405020303" pitchFamily="18" charset="0"/>
              </a:rPr>
              <a:t>________.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2317" y="1640463"/>
            <a:ext cx="8106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2) Музыкальное </a:t>
            </a:r>
            <a:r>
              <a:rPr lang="ru-RU" sz="2400" dirty="0">
                <a:latin typeface="Georgia" panose="02040502050405020303" pitchFamily="18" charset="0"/>
              </a:rPr>
              <a:t>произведение для голоса без слов называется </a:t>
            </a:r>
            <a:r>
              <a:rPr lang="ru-RU" sz="2400" dirty="0" smtClean="0">
                <a:latin typeface="Georgia" panose="02040502050405020303" pitchFamily="18" charset="0"/>
              </a:rPr>
              <a:t>______.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001" y="2365079"/>
            <a:ext cx="8106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3) Форма </a:t>
            </a:r>
            <a:r>
              <a:rPr lang="ru-RU" sz="2400" dirty="0">
                <a:latin typeface="Georgia" panose="02040502050405020303" pitchFamily="18" charset="0"/>
              </a:rPr>
              <a:t>романса перешла в инструментальную музыку под названием</a:t>
            </a:r>
            <a:r>
              <a:rPr lang="ru-RU" sz="2400" dirty="0" smtClean="0">
                <a:latin typeface="Georgia" panose="02040502050405020303" pitchFamily="18" charset="0"/>
              </a:rPr>
              <a:t>_____________.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549" y="3735470"/>
            <a:ext cx="810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5) На </a:t>
            </a:r>
            <a:r>
              <a:rPr lang="ru-RU" sz="2400" dirty="0">
                <a:latin typeface="Georgia" panose="02040502050405020303" pitchFamily="18" charset="0"/>
              </a:rPr>
              <a:t>уроке мы познакомились с произведением Ф. </a:t>
            </a:r>
            <a:r>
              <a:rPr lang="ru-RU" sz="2400" dirty="0" smtClean="0">
                <a:latin typeface="Georgia" panose="02040502050405020303" pitchFamily="18" charset="0"/>
              </a:rPr>
              <a:t>Мендельсона__________________________.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1031" y="3212976"/>
            <a:ext cx="8089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4) Автором </a:t>
            </a:r>
            <a:r>
              <a:rPr lang="ru-RU" sz="2400" dirty="0">
                <a:latin typeface="Georgia" panose="02040502050405020303" pitchFamily="18" charset="0"/>
              </a:rPr>
              <a:t>этого названия был</a:t>
            </a:r>
            <a:r>
              <a:rPr lang="ru-RU" sz="2400" dirty="0" smtClean="0">
                <a:latin typeface="Georgia" panose="02040502050405020303" pitchFamily="18" charset="0"/>
              </a:rPr>
              <a:t>___________.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0843" y="5353033"/>
            <a:ext cx="8102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7) Мы </a:t>
            </a:r>
            <a:r>
              <a:rPr lang="ru-RU" sz="2400" dirty="0">
                <a:latin typeface="Georgia" panose="02040502050405020303" pitchFamily="18" charset="0"/>
              </a:rPr>
              <a:t>познакомились с вокальной баркаролой </a:t>
            </a:r>
            <a:r>
              <a:rPr lang="ru-RU" sz="2400" dirty="0" smtClean="0">
                <a:latin typeface="Georgia" panose="02040502050405020303" pitchFamily="18" charset="0"/>
              </a:rPr>
              <a:t>______________</a:t>
            </a:r>
            <a:r>
              <a:rPr lang="ru-RU" sz="2400" u="sng" dirty="0" smtClean="0">
                <a:latin typeface="Georgia" panose="02040502050405020303" pitchFamily="18" charset="0"/>
              </a:rPr>
              <a:t>__  М. Глинки.</a:t>
            </a:r>
            <a:endParaRPr lang="ru-RU" sz="2400" u="sng" dirty="0"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71992" y="908032"/>
            <a:ext cx="8111717" cy="7927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ct val="90000"/>
              </a:lnSpc>
              <a:spcBef>
                <a:spcPts val="0"/>
              </a:spcBef>
              <a:buFont typeface="Wingdings 2"/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1) Сегодня на уроке мы познакомились с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вокальными 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инструментальными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жанрами музыки.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2219" y="1646494"/>
            <a:ext cx="8106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2) Музыкальное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произведение для голоса без слов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называется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вокализ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7736" y="3212089"/>
            <a:ext cx="8089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4) Автором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этого названия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Ф. Мендельсон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7145" y="3723506"/>
            <a:ext cx="810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5) На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уроке мы познакомились с произведением Ф.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Мендельсона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«Песня венецианского гондольера»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8734" y="5365155"/>
            <a:ext cx="7886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7) Мы познакомились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 вокальной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баркаролой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«Венецианская ночь»  М. Глинки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22400" y="4515975"/>
            <a:ext cx="8102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6) «Песня Венецианского гондольера»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относится к жанру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баркарола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7903" y="2390363"/>
            <a:ext cx="8106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3) Форма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романса перешла в инструментальную музыку под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названием </a:t>
            </a:r>
            <a:r>
              <a:rPr lang="ru-RU" sz="2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«Песня без слов»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94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4" grpId="0"/>
      <p:bldP spid="15" grpId="0"/>
      <p:bldP spid="17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9314" cy="6854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55613"/>
            <a:ext cx="432048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>Рефлексия.</a:t>
            </a:r>
            <a:r>
              <a:rPr lang="ru-RU" sz="4400" dirty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8754176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Удался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ли урок?</a:t>
            </a:r>
            <a:endParaRPr lang="ru-RU" sz="48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Интересен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ли он был?</a:t>
            </a:r>
            <a:endParaRPr lang="ru-RU" sz="48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Что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было сложным и непонятным?</a:t>
            </a:r>
            <a:endParaRPr lang="ru-RU" sz="48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Может </a:t>
            </a:r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ли музыка звучать как исповедь души человека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>Знание каких школьных предметов помогли вам вашей работе?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81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31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057" y="2442574"/>
            <a:ext cx="5108383" cy="386674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42574"/>
            <a:ext cx="9144000" cy="35570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Всё 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ли ты запомнил, о чём говорилось 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уроке?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 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ли ты активен на уроке?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Были 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ли твои ответы безошибочны?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Была 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ли твоя речь правильной, последовательной, выразительной?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8640"/>
            <a:ext cx="8157592" cy="13955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Самооценка и оценивание учебной деятельности учащихся учителем.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</a:b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79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" y="30042"/>
            <a:ext cx="9149315" cy="6854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endParaRPr lang="ru-RU" dirty="0" smtClean="0">
              <a:effectLst/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9160" y="1027907"/>
            <a:ext cx="7759774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  <a:latin typeface="Georgia" panose="02040502050405020303" pitchFamily="18" charset="0"/>
              <a:ea typeface="Calibri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Georgia" panose="02040502050405020303" pitchFamily="18" charset="0"/>
              <a:ea typeface="Calibri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Выполни  задания в творческой тетради на развороте «Музыкальное творчество»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19" y="1201847"/>
            <a:ext cx="465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</a:rPr>
              <a:t>Домашнее задание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0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25"/>
            <a:ext cx="9144000" cy="693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5805264"/>
            <a:ext cx="6768752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Спасибо за урок!</a:t>
            </a:r>
            <a:endParaRPr lang="ru-RU" sz="4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5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5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"/>
            <a:ext cx="9149316" cy="6854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3100" b="1" dirty="0" smtClean="0">
                <a:effectLst/>
                <a:latin typeface="Times New Roman"/>
                <a:ea typeface="Calibri"/>
              </a:rPr>
            </a:br>
            <a:r>
              <a:rPr lang="ru-RU" sz="3100" b="1" dirty="0">
                <a:latin typeface="Times New Roman"/>
                <a:ea typeface="Calibri"/>
              </a:rPr>
              <a:t/>
            </a:r>
            <a:br>
              <a:rPr lang="ru-RU" sz="3100" b="1" dirty="0"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r>
              <a:rPr lang="ru-RU" sz="4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92080" y="365126"/>
            <a:ext cx="3795229" cy="5001419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483768" y="3552020"/>
            <a:ext cx="718371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90689"/>
            <a:ext cx="8424936" cy="42585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tx1"/>
                </a:solidFill>
                <a:latin typeface="Times New Roman"/>
                <a:ea typeface="Calibri"/>
              </a:rPr>
              <a:t>- 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Что это было за произведение? </a:t>
            </a:r>
          </a:p>
          <a:p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- Кто автор?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  <a:p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- На какое литературное произведение был написан романс Георгия Свиридова?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489" y="199234"/>
            <a:ext cx="8352928" cy="1285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СЛУШАНИЕ «Романс» Г. В.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Свиридова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к повести А.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hlinkClick r:id="rId3" action="ppaction://hlinkfile"/>
              </a:rPr>
              <a:t>Пушкина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</a:rPr>
              <a:t> «Метель»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</a:b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6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956376" cy="61070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"/>
            <a:ext cx="9149316" cy="6854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568952" cy="33123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РОМАНС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– это вокальное сочинение, написанное на небольшое стихотворение лирического содержания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6632"/>
            <a:ext cx="8172400" cy="6741368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/>
              <a:t>             </a:t>
            </a:r>
            <a:r>
              <a:rPr lang="ru-RU" altLang="ru-RU" sz="4800" b="1" dirty="0" smtClean="0">
                <a:latin typeface="Georgia" panose="02040502050405020303" pitchFamily="18" charset="0"/>
              </a:rPr>
              <a:t>Баркарола            Романс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Хор                    Симфония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Серенада 				Ансамбль                		      Ноктюрн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Опера			Песня без слов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			Пьеса    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Вокализ                  Песня</a:t>
            </a:r>
            <a:endParaRPr lang="ru-RU" altLang="ru-RU" sz="4800" b="1" dirty="0">
              <a:latin typeface="Georgia" panose="02040502050405020303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393048" cy="118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4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6632"/>
            <a:ext cx="8172400" cy="6741368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       Баркарола               </a:t>
            </a:r>
            <a:r>
              <a:rPr lang="ru-RU" alt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Хор</a:t>
            </a:r>
            <a:r>
              <a:rPr lang="ru-RU" altLang="ru-RU" sz="4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Симфония         Серенада</a:t>
            </a:r>
            <a:r>
              <a:rPr lang="ru-RU" altLang="ru-RU" sz="4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800" b="1" dirty="0">
                <a:solidFill>
                  <a:srgbClr val="00B0F0"/>
                </a:solidFill>
                <a:latin typeface="Georgia" panose="02040502050405020303" pitchFamily="18" charset="0"/>
              </a:rPr>
              <a:t>	</a:t>
            </a:r>
            <a:endParaRPr lang="ru-RU" altLang="ru-RU" sz="4800" b="1" dirty="0" smtClean="0">
              <a:latin typeface="Georgia" panose="02040502050405020303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			</a:t>
            </a:r>
            <a:r>
              <a:rPr lang="ru-RU" alt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Ансамбль                </a:t>
            </a:r>
            <a:r>
              <a:rPr lang="ru-RU" altLang="ru-RU" sz="4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		   </a:t>
            </a:r>
            <a:r>
              <a:rPr lang="ru-RU" altLang="ru-RU" sz="4800" b="1" dirty="0" smtClean="0">
                <a:latin typeface="Georgia" panose="02040502050405020303" pitchFamily="18" charset="0"/>
              </a:rPr>
              <a:t>Ноктюрн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Опера</a:t>
            </a:r>
            <a:r>
              <a:rPr lang="ru-RU" altLang="ru-RU" sz="4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			</a:t>
            </a:r>
            <a:r>
              <a:rPr lang="ru-RU" altLang="ru-RU" sz="4800" b="1" dirty="0" smtClean="0">
                <a:latin typeface="Georgia" panose="02040502050405020303" pitchFamily="18" charset="0"/>
              </a:rPr>
              <a:t>Песня </a:t>
            </a:r>
            <a:r>
              <a:rPr lang="ru-RU" altLang="ru-RU" sz="4800" b="1" dirty="0">
                <a:latin typeface="Georgia" panose="02040502050405020303" pitchFamily="18" charset="0"/>
              </a:rPr>
              <a:t>без слов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		 Пьеса     </a:t>
            </a: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latin typeface="Georgia" panose="02040502050405020303" pitchFamily="18" charset="0"/>
              </a:rPr>
              <a:t>      Вокализ			</a:t>
            </a:r>
            <a:r>
              <a:rPr lang="ru-RU" alt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Песня</a:t>
            </a:r>
            <a:endParaRPr lang="ru-RU" altLang="ru-RU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82296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Романс</a:t>
            </a:r>
            <a:endParaRPr lang="ru-RU" alt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77282"/>
            <a:ext cx="1440160" cy="12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4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857</Words>
  <Application>Microsoft Office PowerPoint</Application>
  <PresentationFormat>Экран (4:3)</PresentationFormat>
  <Paragraphs>421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Georgia</vt:lpstr>
      <vt:lpstr>Thorndale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Вокализ (от лат. vocalis — звучащий, поющий) — музыкальное произведение для голоса без слов.</vt:lpstr>
      <vt:lpstr>Физкульт минутка</vt:lpstr>
      <vt:lpstr>БАРКАРОЛА.</vt:lpstr>
      <vt:lpstr>Презентация PowerPoint</vt:lpstr>
      <vt:lpstr>«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итогов. </vt:lpstr>
      <vt:lpstr>Презентация PowerPoint</vt:lpstr>
      <vt:lpstr>Презентация PowerPoint</vt:lpstr>
      <vt:lpstr>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«Мелодией одной звучат печаль и радость…»</dc:title>
  <dc:creator>user</dc:creator>
  <cp:lastModifiedBy>Марина Цомая</cp:lastModifiedBy>
  <cp:revision>113</cp:revision>
  <dcterms:created xsi:type="dcterms:W3CDTF">2012-11-07T15:32:50Z</dcterms:created>
  <dcterms:modified xsi:type="dcterms:W3CDTF">2024-03-22T08:29:09Z</dcterms:modified>
</cp:coreProperties>
</file>