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8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8" r:id="rId21"/>
    <p:sldId id="291" r:id="rId22"/>
    <p:sldId id="292" r:id="rId23"/>
    <p:sldId id="293" r:id="rId24"/>
    <p:sldId id="279" r:id="rId25"/>
    <p:sldId id="288" r:id="rId26"/>
    <p:sldId id="289" r:id="rId27"/>
    <p:sldId id="295" r:id="rId28"/>
    <p:sldId id="290" r:id="rId29"/>
    <p:sldId id="296" r:id="rId30"/>
    <p:sldId id="297" r:id="rId31"/>
    <p:sldId id="294" r:id="rId32"/>
    <p:sldId id="283" r:id="rId33"/>
    <p:sldId id="284" r:id="rId34"/>
    <p:sldId id="285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08" autoAdjust="0"/>
  </p:normalViewPr>
  <p:slideViewPr>
    <p:cSldViewPr snapToGrid="0">
      <p:cViewPr varScale="1">
        <p:scale>
          <a:sx n="51" d="100"/>
          <a:sy n="51" d="100"/>
        </p:scale>
        <p:origin x="60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26725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1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6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30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79073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0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3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60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13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293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205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93FD41A-4911-4A61-AC85-EE0C73255750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45657AF-19E7-4767-83C5-C63F7ED7A7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962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.quiziz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«Вот я вновь посетил эту местность </a:t>
            </a:r>
            <a:r>
              <a:rPr lang="ru-RU" sz="4800" smtClean="0"/>
              <a:t>любви…»: </a:t>
            </a:r>
            <a:r>
              <a:rPr lang="ru-RU" sz="4800" dirty="0" smtClean="0"/>
              <a:t>образ города в </a:t>
            </a:r>
            <a:r>
              <a:rPr lang="ru-RU" sz="4800" smtClean="0"/>
              <a:t>лирике </a:t>
            </a:r>
            <a:br>
              <a:rPr lang="ru-RU" sz="4800" smtClean="0"/>
            </a:br>
            <a:r>
              <a:rPr lang="ru-RU" sz="4800" smtClean="0"/>
              <a:t>И</a:t>
            </a:r>
            <a:r>
              <a:rPr lang="ru-RU" sz="4800" dirty="0" smtClean="0"/>
              <a:t>. А. Бродского</a:t>
            </a:r>
            <a:endParaRPr lang="ru-RU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Учитель русского языка и литературы Мельник Татьяна Ивановна </a:t>
            </a:r>
          </a:p>
          <a:p>
            <a:r>
              <a:rPr lang="ru-RU" dirty="0" smtClean="0"/>
              <a:t>ГБОУ «Академическая гимназия №56 имени М. Б. </a:t>
            </a:r>
            <a:r>
              <a:rPr lang="ru-RU" dirty="0" err="1" smtClean="0"/>
              <a:t>Пильдес</a:t>
            </a:r>
            <a:r>
              <a:rPr lang="ru-RU" dirty="0" smtClean="0"/>
              <a:t>»</a:t>
            </a:r>
          </a:p>
          <a:p>
            <a:r>
              <a:rPr lang="ru-RU" dirty="0"/>
              <a:t>г</a:t>
            </a:r>
            <a:r>
              <a:rPr lang="ru-RU" dirty="0" smtClean="0"/>
              <a:t>ород Санкт-Петербург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56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84571" y="700283"/>
            <a:ext cx="50074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Приговор был вынесен суровый: высылка из Ленинграда на пять лет с обязательным привлечением к труду.</a:t>
            </a:r>
          </a:p>
          <a:p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Бродский поселился в деревне </a:t>
            </a:r>
            <a:r>
              <a:rPr lang="ru-RU" sz="24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Норенской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Архангельской области. </a:t>
            </a:r>
            <a:endParaRPr lang="ru-RU" sz="2400" dirty="0" smtClean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 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совхозе, а в свободное время много читал, увлекся английской поэзией и стал учить английский язык</a:t>
            </a:r>
            <a:r>
              <a:rPr lang="ru-RU" sz="2400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сентябре 1965 года Иосиф Бродский был официально освобожден.</a:t>
            </a:r>
            <a:endParaRPr lang="ru-RU" sz="2400" b="0" i="0" dirty="0">
              <a:solidFill>
                <a:srgbClr val="3C3C3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4000" b="825"/>
          <a:stretch/>
        </p:blipFill>
        <p:spPr>
          <a:xfrm>
            <a:off x="967390" y="700283"/>
            <a:ext cx="6056228" cy="527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6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1249" y="965632"/>
            <a:ext cx="41552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же году в США вышел первый сборник стихов Бродского, подготовленный без ведома автора на основе переправленных на Запад материалов самиздата. Следующая книга, «Остановка в пустыне», вышла в Нью-Йорке в 1970 году — она считается первым авторизованным изданием Бродского.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16" y="965633"/>
            <a:ext cx="6411463" cy="489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2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9909" y="358570"/>
            <a:ext cx="624529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мае 1972 года его вызвали в ОВИР и предложили покинуть страну, чтобы избежать новых преследований. </a:t>
            </a:r>
            <a:endParaRPr lang="ru-RU" sz="2600" dirty="0" smtClean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</a:t>
            </a:r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документов на выезд из Советского Союза занимало от полугода до года, но визу для Бродского оформили за 12 дней. 4 июня 1972 года Иосиф Бродский вылетел в Вену. </a:t>
            </a:r>
            <a:endParaRPr lang="ru-RU" sz="2600" dirty="0" smtClean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Ленинграде остались его родители, друзья, бывшая возлюбленная Марианна </a:t>
            </a:r>
            <a:r>
              <a:rPr lang="ru-RU" sz="26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Басманова</a:t>
            </a:r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которой посвящена практически вся любовная лирика Бродского, и их сын.</a:t>
            </a:r>
          </a:p>
          <a:p>
            <a:r>
              <a:rPr lang="ru-RU" dirty="0">
                <a:solidFill>
                  <a:srgbClr val="3C3C3C"/>
                </a:solidFill>
                <a:latin typeface="Noto Serif"/>
              </a:rPr>
              <a:t/>
            </a:r>
            <a:br>
              <a:rPr lang="ru-RU" dirty="0">
                <a:solidFill>
                  <a:srgbClr val="3C3C3C"/>
                </a:solidFill>
                <a:latin typeface="Noto Serif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24" y="358569"/>
            <a:ext cx="4000111" cy="617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3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9282" y="480441"/>
            <a:ext cx="49667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Бродскому предложили место в </a:t>
            </a:r>
            <a:r>
              <a:rPr lang="ru-RU" sz="28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Мичиганском</a:t>
            </a:r>
            <a:r>
              <a:rPr lang="ru-RU" sz="28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университете. Должность называлась </a:t>
            </a:r>
            <a:r>
              <a:rPr lang="ru-RU" sz="28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poet-in-residence</a:t>
            </a:r>
            <a:r>
              <a:rPr lang="ru-RU" sz="28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(буквально: «поэт в присутствии») и предполагала общение со студентами в качестве приглашенного литератора. В 1977 году Бродский получил американское гражданство</a:t>
            </a:r>
            <a:r>
              <a:rPr lang="ru-RU" sz="2800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073" y="480441"/>
            <a:ext cx="5953330" cy="467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25486" y="5750774"/>
            <a:ext cx="933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Сам себя он определял как 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«русского поэта, англоязычного эссеиста и, конечно, американского гражданина»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8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2" y="271366"/>
            <a:ext cx="9548844" cy="636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5" y="271365"/>
            <a:ext cx="5406053" cy="304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955" t="8704" r="4400" b="5929"/>
          <a:stretch/>
        </p:blipFill>
        <p:spPr>
          <a:xfrm>
            <a:off x="858415" y="3601362"/>
            <a:ext cx="6590449" cy="275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6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0621" y="432327"/>
            <a:ext cx="38939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1987 году Иосифу Бродскому была присуждена Нобелевская премия по литературе с формулировкой «За всеобъемлющую литературную деятельность, отличающуюся ясностью мысли и поэтической интенсивностью».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96" y="752223"/>
            <a:ext cx="6902375" cy="505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0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5264" y="100320"/>
            <a:ext cx="6826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1990 году поэт женился на итальянке с русскими корнями Марии </a:t>
            </a:r>
            <a:r>
              <a:rPr lang="ru-RU" sz="24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Соццани</a:t>
            </a: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их счастливому союзу было отпущено всего пять с половиной лет.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62" y="1669980"/>
            <a:ext cx="6994684" cy="501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497" y="1179835"/>
            <a:ext cx="3961266" cy="5500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49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9" y="254648"/>
            <a:ext cx="772160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16359" y="4852118"/>
            <a:ext cx="9622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1996 года Иосифа Бродского не стало. Его похоронили в одном из любимых городов — Венеции, на старинном кладбище на острове Сан-</a:t>
            </a:r>
            <a:r>
              <a:rPr lang="ru-RU" sz="2800" dirty="0" err="1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Микеле</a:t>
            </a:r>
            <a:r>
              <a:rPr lang="ru-RU" sz="28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8" y="0"/>
            <a:ext cx="1146421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9885" y="417389"/>
            <a:ext cx="82482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город, где как-то легче переносится одиночество,</a:t>
            </a:r>
          </a:p>
          <a:p>
            <a:pPr algn="r">
              <a:spcAft>
                <a:spcPts val="0"/>
              </a:spcAft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чем в других местах, потому что сам город одинок</a:t>
            </a:r>
          </a:p>
          <a:p>
            <a:pPr algn="r">
              <a:spcAft>
                <a:spcPts val="0"/>
              </a:spcAft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Иосиф Бродский </a:t>
            </a:r>
          </a:p>
        </p:txBody>
      </p:sp>
    </p:spTree>
    <p:extLst>
      <p:ext uri="{BB962C8B-B14F-4D97-AF65-F5344CB8AC3E}">
        <p14:creationId xmlns:p14="http://schemas.microsoft.com/office/powerpoint/2010/main" val="12048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3105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5651633"/>
            <a:ext cx="54403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join.quizi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.com/</a:t>
            </a: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52" y="496273"/>
            <a:ext cx="2938527" cy="2932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679" y="844735"/>
            <a:ext cx="351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QUIZIZZ.COM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2044007"/>
            <a:ext cx="4182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Код игры 327732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603" y="3777053"/>
            <a:ext cx="9512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Иосиф Александрович Бродский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5632" y="1783059"/>
            <a:ext cx="7669763" cy="2098226"/>
          </a:xfrm>
        </p:spPr>
        <p:txBody>
          <a:bodyPr/>
          <a:lstStyle/>
          <a:p>
            <a:r>
              <a:rPr lang="ru-RU" dirty="0" smtClean="0"/>
              <a:t>Иосиф Александрович бродский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46" y="3000123"/>
            <a:ext cx="3609349" cy="362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7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817" y="473743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Фотоальбом</a:t>
            </a:r>
          </a:p>
          <a:p>
            <a:pPr lvl="0" algn="ctr" defTabSz="914400"/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«Места </a:t>
            </a:r>
          </a:p>
          <a:p>
            <a:pPr lvl="0" algn="ctr" defTabSz="914400"/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«Петербургского романа»</a:t>
            </a:r>
          </a:p>
          <a:p>
            <a:pPr lvl="0" algn="ctr" defTabSz="914400"/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Иосифа Бродского»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9282" y="481459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Апрель, апрель, беги и кашляй,</a:t>
            </a:r>
          </a:p>
          <a:p>
            <a:pPr lvl="0" defTabSz="914400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роняй себя из теплых рук,</a:t>
            </a:r>
          </a:p>
          <a:p>
            <a:pPr lvl="0" defTabSz="914400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 Петропавловскою башней</a:t>
            </a:r>
          </a:p>
          <a:p>
            <a:pPr lvl="0" defTabSz="914400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смыкает время узкий круг…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133" y="1005630"/>
            <a:ext cx="6279424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825" y="347205"/>
            <a:ext cx="8955800" cy="61635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91525" y="3154064"/>
            <a:ext cx="40195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Забудь себя и ненадолго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кирпич облупленных казарм,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когда поедешь втихомолку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на Николаевский вокзал,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когда немногое отринешь,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скользя в машине вдоль реки,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смотри в блестящие витрины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на голубые пиджаки.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35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33"/>
            <a:ext cx="8939033" cy="65268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27431" y="3448050"/>
            <a:ext cx="4076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Прощай, Васильевский опрятный,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огни полночные туши,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гони троллейбусы обратно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новых юношей страши,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дохнув в уверенную юность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водой, обилием больниц,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безумной правильностью улиц, безумной каменностью лиц.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0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846"/>
            <a:ext cx="9297206" cy="65781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63529" y="4917584"/>
            <a:ext cx="3676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Зима качает светофоры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пустыми крылышками вьюг,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с Преображенского собора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сдувая колокольный звук.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60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60" y="254951"/>
            <a:ext cx="1975275" cy="19813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38998" y="891694"/>
            <a:ext cx="4314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SCRIBBLE MAPS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2960" y="1974579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«Места «Петербургского романа»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914400"/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Иосифа Бродского»</a:t>
            </a:r>
          </a:p>
          <a:p>
            <a:pPr lvl="0" algn="ctr" defTabSz="914400"/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914400"/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карта</a:t>
            </a:r>
            <a:endParaRPr lang="ru-RU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9392" y="42111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775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287634"/>
            <a:ext cx="10682081" cy="62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8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4" y="148643"/>
            <a:ext cx="9048750" cy="65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16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88" y="732086"/>
            <a:ext cx="8035224" cy="4517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46" y="1248790"/>
            <a:ext cx="4200508" cy="29507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0809" y="1644134"/>
            <a:ext cx="2403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Фотопроект</a:t>
            </a:r>
          </a:p>
        </p:txBody>
      </p:sp>
    </p:spTree>
    <p:extLst>
      <p:ext uri="{BB962C8B-B14F-4D97-AF65-F5344CB8AC3E}">
        <p14:creationId xmlns:p14="http://schemas.microsoft.com/office/powerpoint/2010/main" val="2862161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79" y="0"/>
            <a:ext cx="11552921" cy="69866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5400" y="442388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Роман или стихотворение –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не монолог,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но разговор писателя 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 читателем.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Иосиф Бродский</a:t>
            </a:r>
          </a:p>
        </p:txBody>
      </p:sp>
    </p:spTree>
    <p:extLst>
      <p:ext uri="{BB962C8B-B14F-4D97-AF65-F5344CB8AC3E}">
        <p14:creationId xmlns:p14="http://schemas.microsoft.com/office/powerpoint/2010/main" val="237794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02" y="42081"/>
            <a:ext cx="11241998" cy="68159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7350" y="345004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ru-RU" sz="22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вещи оправдывают </a:t>
            </a:r>
          </a:p>
          <a:p>
            <a:pPr lvl="0" defTabSz="914400"/>
            <a:r>
              <a:rPr lang="ru-RU" sz="22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существование </a:t>
            </a:r>
          </a:p>
          <a:p>
            <a:pPr lvl="0" defTabSz="914400"/>
            <a:r>
              <a:rPr lang="ru-RU" sz="22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 на земле: </a:t>
            </a:r>
          </a:p>
          <a:p>
            <a:pPr lvl="0" defTabSz="914400"/>
            <a:r>
              <a:rPr lang="ru-RU" sz="22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любовь и творчество…</a:t>
            </a:r>
          </a:p>
          <a:p>
            <a:pPr lvl="0" defTabSz="914400"/>
            <a:endParaRPr lang="ru-RU" sz="2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/>
            <a:r>
              <a:rPr lang="ru-RU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Иосиф Бродский</a:t>
            </a:r>
          </a:p>
        </p:txBody>
      </p:sp>
    </p:spTree>
    <p:extLst>
      <p:ext uri="{BB962C8B-B14F-4D97-AF65-F5344CB8AC3E}">
        <p14:creationId xmlns:p14="http://schemas.microsoft.com/office/powerpoint/2010/main" val="358247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951722" y="969168"/>
            <a:ext cx="4127500" cy="4897437"/>
          </a:xfrm>
        </p:spPr>
        <p:txBody>
          <a:bodyPr>
            <a:noAutofit/>
          </a:bodyPr>
          <a:lstStyle/>
          <a:p>
            <a:r>
              <a:rPr lang="ru-RU" sz="3200" dirty="0"/>
              <a:t>Иосиф Александрович Бродский (24 мая 1940, Ленинград — 28 января 1996, Нью-Йорк) — русский поэт, прозаик, эссеист, переводчик, автор пьес.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02" y="841373"/>
            <a:ext cx="6259512" cy="5153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3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28" y="0"/>
            <a:ext cx="10711600" cy="7181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81200" y="318340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/>
            <a:r>
              <a:rPr lang="ru-RU" sz="2400" b="1" i="1" spc="-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 есть такой язык,</a:t>
            </a:r>
          </a:p>
          <a:p>
            <a:pPr lvl="0" defTabSz="914400"/>
            <a:r>
              <a:rPr lang="ru-RU" sz="2400" b="1" i="1" spc="-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русский,</a:t>
            </a:r>
          </a:p>
          <a:p>
            <a:pPr lvl="0" defTabSz="914400"/>
            <a:r>
              <a:rPr lang="ru-RU" sz="2400" b="1" i="1" spc="-5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поэзия неизбежна</a:t>
            </a:r>
          </a:p>
          <a:p>
            <a:pPr lvl="0" defTabSz="914400"/>
            <a:endParaRPr lang="ru-RU" sz="2400" b="1" i="1" spc="-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/>
            <a:r>
              <a:rPr lang="ru-RU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Иосиф Бродский</a:t>
            </a:r>
          </a:p>
        </p:txBody>
      </p:sp>
    </p:spTree>
    <p:extLst>
      <p:ext uri="{BB962C8B-B14F-4D97-AF65-F5344CB8AC3E}">
        <p14:creationId xmlns:p14="http://schemas.microsoft.com/office/powerpoint/2010/main" val="1830142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78957"/>
            <a:ext cx="6803726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74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9" y="323212"/>
            <a:ext cx="4443486" cy="62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109927" y="615820"/>
            <a:ext cx="4661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Иллюстрации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 стихам </a:t>
            </a:r>
          </a:p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Иосифа Бродского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8142"/>
            <a:ext cx="10058400" cy="670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9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21" y="107302"/>
            <a:ext cx="9529756" cy="664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6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6300" y="4304437"/>
            <a:ext cx="11315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“Читать Бродского – значит обрекать себя на тяжкий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труд. 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есть один очень простой прием, вопрос, который вообще стоит задавать себе, когда читаешь стихотворение или рассказ, смотришь фильм или слушаешь музыку: “Это про меня или нет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?”</a:t>
            </a:r>
          </a:p>
          <a:p>
            <a:pPr indent="449580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Петр </a:t>
            </a:r>
            <a:r>
              <a:rPr lang="ru-RU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Вайль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Александр </a:t>
            </a:r>
            <a:r>
              <a:rPr lang="ru-RU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Генис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9" y="228020"/>
            <a:ext cx="7721600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783772" y="736600"/>
            <a:ext cx="4627563" cy="3011488"/>
          </a:xfrm>
        </p:spPr>
        <p:txBody>
          <a:bodyPr>
            <a:noAutofit/>
          </a:bodyPr>
          <a:lstStyle/>
          <a:p>
            <a:r>
              <a:rPr lang="ru-RU" sz="3200" dirty="0"/>
              <a:t>Отец, Александр Иванович Бродский (1903—1984), был военным фотокорреспондентом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Мать, Мария Моисеевна </a:t>
            </a:r>
            <a:r>
              <a:rPr lang="ru-RU" sz="3200" dirty="0" err="1"/>
              <a:t>Вольперт</a:t>
            </a:r>
            <a:r>
              <a:rPr lang="ru-RU" sz="3200" dirty="0"/>
              <a:t> (1905—1983), работала бухгалтером.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87" y="736600"/>
            <a:ext cx="4010025" cy="552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8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half" idx="4294967295"/>
          </p:nvPr>
        </p:nvSpPr>
        <p:spPr>
          <a:xfrm>
            <a:off x="690466" y="216454"/>
            <a:ext cx="5113338" cy="6362700"/>
          </a:xfrm>
        </p:spPr>
        <p:txBody>
          <a:bodyPr>
            <a:noAutofit/>
          </a:bodyPr>
          <a:lstStyle/>
          <a:p>
            <a:r>
              <a:rPr lang="ru-RU" sz="3200" dirty="0"/>
              <a:t>В 1955 году, в неполные шестнадцать лет, Бродский бросил школу и поступил учеником фрезеровщика на завод «</a:t>
            </a:r>
            <a:r>
              <a:rPr lang="ru-RU" sz="3200" dirty="0" smtClean="0"/>
              <a:t>Арсенал». </a:t>
            </a:r>
          </a:p>
          <a:p>
            <a:r>
              <a:rPr lang="ru-RU" sz="3200" dirty="0" smtClean="0"/>
              <a:t>В это же </a:t>
            </a:r>
            <a:r>
              <a:rPr lang="ru-RU" sz="3200" dirty="0"/>
              <a:t>время он очень много, но хаотично читал — в первую очередь поэзию, философскую и религиозную литературу, начал изучать английский и польский языки.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31" y="216454"/>
            <a:ext cx="4492625" cy="56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97592" y="5932823"/>
            <a:ext cx="338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балконе дома </a:t>
            </a:r>
            <a:r>
              <a:rPr lang="ru-RU" dirty="0" err="1" smtClean="0"/>
              <a:t>Мурузи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в котором жила семья Бродских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8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735" y="34212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</a:rPr>
              <a:t>В 1959 году знакомится с Евгением </a:t>
            </a:r>
            <a:r>
              <a:rPr lang="ru-RU" sz="3200" dirty="0" smtClean="0">
                <a:solidFill>
                  <a:srgbClr val="000000"/>
                </a:solidFill>
              </a:rPr>
              <a:t>Рейном(1), </a:t>
            </a:r>
            <a:r>
              <a:rPr lang="ru-RU" sz="3200" dirty="0">
                <a:solidFill>
                  <a:srgbClr val="000000"/>
                </a:solidFill>
              </a:rPr>
              <a:t>Анатолием </a:t>
            </a:r>
            <a:r>
              <a:rPr lang="ru-RU" sz="3200" dirty="0" smtClean="0">
                <a:solidFill>
                  <a:srgbClr val="000000"/>
                </a:solidFill>
              </a:rPr>
              <a:t>Найманом (2), </a:t>
            </a:r>
            <a:r>
              <a:rPr lang="ru-RU" sz="3200" dirty="0">
                <a:solidFill>
                  <a:srgbClr val="000000"/>
                </a:solidFill>
              </a:rPr>
              <a:t>Владимиром </a:t>
            </a:r>
            <a:r>
              <a:rPr lang="ru-RU" sz="3200" dirty="0" smtClean="0">
                <a:solidFill>
                  <a:srgbClr val="000000"/>
                </a:solidFill>
              </a:rPr>
              <a:t>Уфляндом (3), </a:t>
            </a:r>
            <a:r>
              <a:rPr lang="ru-RU" sz="3200" dirty="0">
                <a:solidFill>
                  <a:srgbClr val="000000"/>
                </a:solidFill>
              </a:rPr>
              <a:t>Булатом </a:t>
            </a:r>
            <a:r>
              <a:rPr lang="ru-RU" sz="3200" dirty="0" smtClean="0">
                <a:solidFill>
                  <a:srgbClr val="000000"/>
                </a:solidFill>
              </a:rPr>
              <a:t>Окуджавой (4).</a:t>
            </a:r>
            <a:r>
              <a:rPr lang="ru-RU" sz="3200" dirty="0">
                <a:solidFill>
                  <a:srgbClr val="000000"/>
                </a:solidFill>
              </a:rPr>
              <a:t> 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26" y="234330"/>
            <a:ext cx="2248437" cy="360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63" y="2782753"/>
            <a:ext cx="2225138" cy="356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5" y="3113670"/>
            <a:ext cx="3153747" cy="350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144001" y="3398743"/>
            <a:ext cx="11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0683" y="58504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78" y="3996266"/>
            <a:ext cx="3333750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71648" y="624630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4629" y="616238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744182" y="620771"/>
            <a:ext cx="5113338" cy="5210175"/>
          </a:xfrm>
        </p:spPr>
        <p:txBody>
          <a:bodyPr>
            <a:noAutofit/>
          </a:bodyPr>
          <a:lstStyle/>
          <a:p>
            <a:r>
              <a:rPr lang="ru-RU" sz="3200" dirty="0"/>
              <a:t>14 февраля 1960 года — первое крупное публичное выступление на «турнире поэтов» в ленинградском Дворце культуры им</a:t>
            </a:r>
            <a:r>
              <a:rPr lang="ru-RU" sz="3200" dirty="0" smtClean="0"/>
              <a:t>. Горького </a:t>
            </a:r>
            <a:r>
              <a:rPr lang="ru-RU" sz="3200" dirty="0"/>
              <a:t>с участием А. С. Кушнера, Г. Я. Горбовского, В. А. </a:t>
            </a:r>
            <a:r>
              <a:rPr lang="ru-RU" sz="3200" dirty="0" err="1"/>
              <a:t>Сосноры</a:t>
            </a:r>
            <a:r>
              <a:rPr lang="ru-RU" sz="3200" dirty="0"/>
              <a:t>.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Чтение </a:t>
            </a:r>
            <a:r>
              <a:rPr lang="ru-RU" sz="3200" dirty="0"/>
              <a:t>стихотворения «Еврейское кладбище» вызвало скандал.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53" y="1418255"/>
            <a:ext cx="2777642" cy="361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47" y="4128394"/>
            <a:ext cx="3359019" cy="251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15" y="132372"/>
            <a:ext cx="2447925" cy="3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832657" y="510189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Глеб Горбовский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190853" y="6278326"/>
            <a:ext cx="1786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Виктор </a:t>
            </a:r>
            <a:r>
              <a:rPr lang="ru-RU" dirty="0" err="1" smtClean="0"/>
              <a:t>Соснора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61576" y="3580422"/>
            <a:ext cx="2068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Александр Кушнер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4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6604" y="262345"/>
            <a:ext cx="456448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1963 году после выступления на пленуме ЦК КПСС первого секретаря ЦК Никиты Хрущева среди молодежи начали искоренять </a:t>
            </a:r>
            <a:r>
              <a:rPr lang="ru-RU" sz="2600" i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«лежебок, нравственных калек и нытиков»</a:t>
            </a:r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пишущих на </a:t>
            </a:r>
            <a:r>
              <a:rPr lang="ru-RU" sz="2600" i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«птичьем жаргоне бездельников и недоучек»</a:t>
            </a:r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Мишенью стал и Иосиф Бродский, которого к этому времени дважды задерживали правоохранительные </a:t>
            </a:r>
            <a:r>
              <a:rPr lang="ru-RU" sz="2600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</a:t>
            </a:r>
            <a:r>
              <a:rPr lang="ru-RU" sz="26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93" y="1040997"/>
            <a:ext cx="6380320" cy="422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2588" y="450989"/>
            <a:ext cx="7439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газете «Вечерний Ленинград» от 29 ноября 1963 года появилась статья «Окололитературный трутень», авторы которой клеймили Бродского, цитируя не его стихи и жонглируя выдуманными фактами о нем. 13 февраля 1964 года Бродского снова арестовали.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96" y="450988"/>
            <a:ext cx="3276133" cy="552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3" y="2759313"/>
            <a:ext cx="6020165" cy="354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4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Урожай</Template>
  <TotalTime>300</TotalTime>
  <Words>820</Words>
  <Application>Microsoft Office PowerPoint</Application>
  <PresentationFormat>Широкоэкранный</PresentationFormat>
  <Paragraphs>102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Franklin Gothic Book</vt:lpstr>
      <vt:lpstr>Noto Serif</vt:lpstr>
      <vt:lpstr>Times New Roman</vt:lpstr>
      <vt:lpstr>Crop</vt:lpstr>
      <vt:lpstr>«Вот я вновь посетил эту местность любви…»: образ города в лирике  И. А. Бродского</vt:lpstr>
      <vt:lpstr>Иосиф Александрович бродский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Иосиф Александрович бродский</dc:title>
  <dc:creator>User</dc:creator>
  <cp:lastModifiedBy>User</cp:lastModifiedBy>
  <cp:revision>34</cp:revision>
  <dcterms:created xsi:type="dcterms:W3CDTF">2019-03-24T11:53:41Z</dcterms:created>
  <dcterms:modified xsi:type="dcterms:W3CDTF">2023-06-14T21:20:52Z</dcterms:modified>
</cp:coreProperties>
</file>