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  <p:sldMasterId id="2147483744" r:id="rId2"/>
  </p:sldMasterIdLst>
  <p:notesMasterIdLst>
    <p:notesMasterId r:id="rId21"/>
  </p:notesMasterIdLst>
  <p:sldIdLst>
    <p:sldId id="256" r:id="rId3"/>
    <p:sldId id="258" r:id="rId4"/>
    <p:sldId id="257" r:id="rId5"/>
    <p:sldId id="274" r:id="rId6"/>
    <p:sldId id="259" r:id="rId7"/>
    <p:sldId id="273" r:id="rId8"/>
    <p:sldId id="261" r:id="rId9"/>
    <p:sldId id="262" r:id="rId10"/>
    <p:sldId id="263" r:id="rId11"/>
    <p:sldId id="260" r:id="rId12"/>
    <p:sldId id="264" r:id="rId13"/>
    <p:sldId id="265" r:id="rId14"/>
    <p:sldId id="266" r:id="rId15"/>
    <p:sldId id="267" r:id="rId16"/>
    <p:sldId id="268" r:id="rId17"/>
    <p:sldId id="269" r:id="rId18"/>
    <p:sldId id="275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52401-1783-4338-ACA5-1EEC9BC7AD3E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5D974-5D07-43B6-8300-5FDBDA54CD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012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5D974-5D07-43B6-8300-5FDBDA54CDA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475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42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178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77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3032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67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5635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87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8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415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6013F-56A2-40CB-84F5-19205EB476E4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8FABD1-B930-4DDD-8798-D631E0CD1F2B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88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4D28-83D2-458B-839F-C2716DB8F15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4E8DF8-8D1B-4F10-A868-8ADBECF85577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558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475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9ADCB-BD29-4C37-BD93-56CBA650BB2C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A7AF88-052E-4E84-8B6B-BEB3286D53CB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43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33F37-D7F2-47B2-B7C5-37DF25AB235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A61934-1A44-46F2-8C50-32C916031ABD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339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77330-3A49-4243-BDA8-050F73640438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E9CD6C-38CC-471C-A011-331C7181E15A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998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BE16-713B-4E00-AAA6-110D3A62685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FD763E-8EBD-400E-B9F8-FB86077BF3CB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885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1745-6F68-498C-A0D1-4048C4DDF3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12AA48-28CA-4F91-A7E7-7D2DBC6F914C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556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49C69-2446-47E8-A48B-0546EDF5AE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600E14-B333-43CA-9388-A82B80913302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199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4E7E3-0B09-4438-A8DC-2F56713EFAFC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C4D003-CE77-4226-912A-1B69D097AC8D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751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51693-54DC-4251-8F0D-1C0A060E307A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441C9B-7BFA-4B5A-A17F-71A59639D57E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9113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114A1-FD84-48B6-BD68-86535BCF7BB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D028589-DDC5-43EF-8D95-D1D51756F806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885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124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00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4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7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75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81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DBE7DE4-BC21-4B12-AFBB-36392E68A45C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655C99A-717E-4D60-A20C-A913E3522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5721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2E35AF-B662-4336-8DDD-A2A96E5964E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30.10.2021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C942C8-BEF4-46BC-8D54-F5FC6F79DB1A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7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10" Type="http://schemas.openxmlformats.org/officeDocument/2006/relationships/image" Target="../media/image23.jpg"/><Relationship Id="rId4" Type="http://schemas.openxmlformats.org/officeDocument/2006/relationships/image" Target="../media/image20.png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yandex.ru/images/search?pos=4&amp;img_url=https%3A%2F%2Fi.pinimg.com%2Foriginals%2Ffc%2Fb6%2F36%2Ffcb6365ff1a49892687f9b3a019ae594.gif&amp;text=%D0%B8%D0%B7%D0%BE%D0%B1%D1%80%D0%B0%D0%B6%D0%B5%D0%BD%D0%B8%D0%B5%20%D1%80%D1%8B%D0%B1%D0%BA%D0%B8%20%D0%B3%D0%B8%D0%B2%D0%B0&amp;lr=120590&amp;rpt=simage&amp;source=wiz" TargetMode="External"/><Relationship Id="rId7" Type="http://schemas.openxmlformats.org/officeDocument/2006/relationships/image" Target="../media/image18.png"/><Relationship Id="rId2" Type="http://schemas.openxmlformats.org/officeDocument/2006/relationships/hyperlink" Target="https://yandex.ru/images/search?text=%D0%BA%D0%BB%D0%B8%D0%BF%D0%B0%D1%80%D1%82%D1%8B%20%D0%B3%D0%B5%D1%80%D0%BE%D0%B8%20%D0%B4%D0%B5%D1%82%D0%B8&amp;stype=image&amp;lr=120590&amp;source=wiz&amp;pos=37&amp;img_url=https://img2.pngindir.com/20180604/wku/kisspng-child-cartoon-clip-art-arts-school-5b15333f432e85.1378419415281160312752.jpg&amp;rpt=simage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5" Type="http://schemas.openxmlformats.org/officeDocument/2006/relationships/image" Target="../media/image30.png"/><Relationship Id="rId10" Type="http://schemas.openxmlformats.org/officeDocument/2006/relationships/image" Target="../media/image32.png"/><Relationship Id="rId4" Type="http://schemas.openxmlformats.org/officeDocument/2006/relationships/hyperlink" Target="https://yandex.ru/images/search?text=%D0%BA%D0%BD%D0%B8%D0%B3%D0%B8%20%D1%87%D1%83%D0%BA%D0%BE%D0%B2%D1%81%D0%BA%D0%BE%D0%B3%D0%BE%20%D0%BA%D0%B0%D1%80%D1%82%D0%B8%D0%BD%D0%BA%D0%B8%20%D0%B4%D0%BB%D1%8F%20%D0%B4%D0%B5%D1%82%D0%B5%D0%B9&amp;stype=image&amp;lr=120590&amp;source=wiz" TargetMode="External"/><Relationship Id="rId9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20000"/>
                <a:lumOff val="8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3851" y="457200"/>
            <a:ext cx="11035720" cy="6133171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презентации: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5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Гайша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5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Владимировна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№ 604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Пушкинского района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ктябрь 2021г.</a:t>
            </a:r>
            <a:endParaRPr lang="ru-RU" sz="3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077" y="85355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Утром бабочка проснулась, потянулась, улыбнулась.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Раз-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водой она умылась,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Два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изящно покружилась,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Три-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нагнулась и присела .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 полетела.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508" y="61206"/>
            <a:ext cx="3434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Физкультминутка.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1036" name="Picture 12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141" y="189278"/>
            <a:ext cx="6516321" cy="651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84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8" name="Picture 10" descr="https://static.vecteezy.com/system/resources/previews/000/101/574/large_2x/free-tropical-island-vecto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4" t="16192"/>
          <a:stretch/>
        </p:blipFill>
        <p:spPr bwMode="auto">
          <a:xfrm>
            <a:off x="3870630" y="469056"/>
            <a:ext cx="8321370" cy="55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Описание: Лягушки Картин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61" y="2441723"/>
            <a:ext cx="2499444" cy="245772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0" y="6451416"/>
            <a:ext cx="33210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нашем пути встретился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остров? 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534" y="446108"/>
            <a:ext cx="1110554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Составьте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математический рассказ на сложение с этими персонажами.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Описание: Лягушки Картин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977" y="3188449"/>
            <a:ext cx="2499444" cy="2457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catherineasquithgallery.com/uploads/posts/2021-03/1614580499_15-p-zaichik-na-belom-fone-19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4" t="18466" r="9228" b="17313"/>
          <a:stretch/>
        </p:blipFill>
        <p:spPr bwMode="auto">
          <a:xfrm>
            <a:off x="9616028" y="2040673"/>
            <a:ext cx="2575972" cy="3133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Описание: Лягушки Картин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343" y="3279837"/>
            <a:ext cx="2499444" cy="245772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01083" y="4445841"/>
            <a:ext cx="2392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3+1=</a:t>
            </a:r>
            <a:endParaRPr lang="ru-RU" sz="7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2442511" y="4294610"/>
            <a:ext cx="537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8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1721" y="756507"/>
            <a:ext cx="8260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поставим, что бы получилась задача?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1721" y="1091273"/>
            <a:ext cx="5102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решение будет у задачи?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1721" y="1400175"/>
            <a:ext cx="3349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будет ответ?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51721" y="1757966"/>
            <a:ext cx="994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Какое произведение К.И. Чуковского живет на этом острове?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72317" y="5955072"/>
            <a:ext cx="3792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«ТАРАКАНИЩЕ»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4508" y="61206"/>
            <a:ext cx="3916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Работа над задачей.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923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https://flyclipart.com/thumb2/island-png-transparent-island-images-79356.pn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07" y="-474593"/>
            <a:ext cx="5940425" cy="5310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Картотека картинок для автоматизации звуков С, сь составитель: Матыкина И. А - страница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52" y="1256142"/>
            <a:ext cx="2037380" cy="3133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0" y="6442423"/>
            <a:ext cx="3452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доплыли до другого острова.</a:t>
            </a:r>
            <a:endParaRPr lang="ru-RU" dirty="0"/>
          </a:p>
        </p:txBody>
      </p:sp>
      <p:pic>
        <p:nvPicPr>
          <p:cNvPr id="13" name="Рисунок 12" descr="Описание: Картотека картинок для автоматизации звуков С, сь составитель: Матыкина И. А - страница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9122" y="2274849"/>
            <a:ext cx="1471961" cy="1719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Описание: Картотека картинок для автоматизации звуков С, сь составитель: Матыкина И. А - страница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896" y="1184413"/>
            <a:ext cx="1232353" cy="2180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Описание: Картотека картинок для автоматизации звуков С, сь составитель: Матыкина И. А - страница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12" y="1820466"/>
            <a:ext cx="1564462" cy="256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https://raspechatat-raskraski.ru/wp-content/uploads/2020/03/cokotuha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2" b="18462"/>
          <a:stretch/>
        </p:blipFill>
        <p:spPr bwMode="auto">
          <a:xfrm rot="1327727">
            <a:off x="8763251" y="2266824"/>
            <a:ext cx="1917313" cy="19885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14761" y="3724507"/>
            <a:ext cx="19415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4-1=</a:t>
            </a:r>
            <a:endParaRPr lang="ru-RU" sz="7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56318" y="3662951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8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29174" y="6180781"/>
            <a:ext cx="8874096" cy="523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600" dirty="0">
                <a:solidFill>
                  <a:srgbClr val="03183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гости к какому произведению К.И. Чуковского мы попали?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64475" y="5339530"/>
            <a:ext cx="4627036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3183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«МУХА </a:t>
            </a:r>
            <a:r>
              <a:rPr lang="ru-RU" sz="3200" b="1" dirty="0">
                <a:solidFill>
                  <a:srgbClr val="03183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3200" b="1" dirty="0" smtClean="0">
                <a:solidFill>
                  <a:srgbClr val="03183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ЦОКОТУХА»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8328" y="542140"/>
            <a:ext cx="9920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Составьте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математический рассказ о самоварах на вычитание.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8960" y="834832"/>
            <a:ext cx="8260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вопрос поставим, что бы получилась задача?</a:t>
            </a:r>
            <a:endParaRPr lang="ru-RU" sz="2800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3143" y="1154890"/>
            <a:ext cx="5102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решение будет у задачи?</a:t>
            </a:r>
            <a:endParaRPr lang="ru-RU" sz="2800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63143" y="1523012"/>
            <a:ext cx="327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будет ответ?</a:t>
            </a:r>
            <a:endParaRPr lang="ru-RU" sz="2800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4508" y="61206"/>
            <a:ext cx="3916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Работа над задачей.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467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14" grpId="0"/>
      <p:bldP spid="16" grpId="0"/>
      <p:bldP spid="25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polny-shkaf.utopia14.org/albums/zz11/bukvoed/20821/535181/img004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578" r="900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"/>
          <a:stretch/>
        </p:blipFill>
        <p:spPr bwMode="auto">
          <a:xfrm>
            <a:off x="5568264" y="1474685"/>
            <a:ext cx="5355791" cy="51005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https://static8.depositphotos.com/1267016/800/v/950/depositphotos_8001329-stock-illustration-beach-with-palm-tre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575"/>
          <a:stretch/>
        </p:blipFill>
        <p:spPr bwMode="auto">
          <a:xfrm>
            <a:off x="7600724" y="230460"/>
            <a:ext cx="6160580" cy="562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4327" y="6390540"/>
            <a:ext cx="3663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нашем пути встретился остров.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Рисунок 12" descr="http://gorbushin.art/assets/images/resources/68/1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9317" r="838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33"/>
          <a:stretch/>
        </p:blipFill>
        <p:spPr bwMode="auto">
          <a:xfrm>
            <a:off x="7824793" y="2219617"/>
            <a:ext cx="5534025" cy="39916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deti-i-mama.ru/wp-content/uploads/2016/04/babushka-fedora-skachet-za-posudoi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802" y="2643405"/>
            <a:ext cx="5940425" cy="37471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04327" y="446592"/>
            <a:ext cx="11583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Кто на острове нас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встречает</a:t>
            </a:r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 Из какого произведения К.И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Чуковского? </a:t>
            </a:r>
            <a:endParaRPr lang="ru-RU" sz="2800" dirty="0">
              <a:solidFill>
                <a:srgbClr val="052F61">
                  <a:lumMod val="50000"/>
                </a:srgb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7093" y="6146119"/>
            <a:ext cx="4181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«ФЕДОРЕНО ГОРЕ»</a:t>
            </a:r>
            <a:endParaRPr lang="ru-RU" sz="3200" b="1" dirty="0">
              <a:solidFill>
                <a:srgbClr val="052F61">
                  <a:lumMod val="5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659" y="768143"/>
            <a:ext cx="79691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Что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бы помочь Федоре, мы в учебнике на стр. 62 </a:t>
            </a:r>
            <a:endParaRPr lang="ru-RU" sz="2800" dirty="0" smtClean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/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выполним </a:t>
            </a:r>
            <a:r>
              <a:rPr lang="ru-RU" sz="28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 на </a:t>
            </a:r>
            <a:r>
              <a:rPr lang="ru-RU" sz="28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сравнение самостоятельно.</a:t>
            </a:r>
            <a:endParaRPr lang="ru-RU" sz="2800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33" y="1690175"/>
            <a:ext cx="5977053" cy="144909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32972" y="3280724"/>
            <a:ext cx="978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32171" y="5284791"/>
            <a:ext cx="978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635" y="3992129"/>
            <a:ext cx="978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&gt;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5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2171" y="4638460"/>
            <a:ext cx="978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9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&gt;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47835" y="3280724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10-1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3747" y="3973140"/>
            <a:ext cx="1771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10=9+1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06336" y="4619471"/>
            <a:ext cx="1430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4-2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17966" y="5265802"/>
            <a:ext cx="1430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9-1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4508" y="61206"/>
            <a:ext cx="4505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Сравнение предметов.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95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508" y="61206"/>
            <a:ext cx="3434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Физкультминутка.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708" y="686681"/>
            <a:ext cx="512584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Рыбка плавает в водице.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весело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играть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Рыбка, рыбка, озорница,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Мы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хотим тебя поймать.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Рыбка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спинку изогнула,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Крошку хлебную взяла,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Рыбка хвостиком махнула,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Рыбка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быстро уплыла.</a:t>
            </a:r>
          </a:p>
        </p:txBody>
      </p:sp>
      <p:pic>
        <p:nvPicPr>
          <p:cNvPr id="35842" name="Picture 2" descr="https://i.pinimg.com/originals/fc/b6/36/fcb6365ff1a49892687f9b3a019ae59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432" y="1658241"/>
            <a:ext cx="6991568" cy="49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7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st4.depositphotos.com/8499796/38983/v/1600/depositphotos_389835744-stock-illustration-palm-trees-two-palm-trees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765" b="76765" l="13125" r="8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51" t="15942" r="11455" b="23960"/>
          <a:stretch/>
        </p:blipFill>
        <p:spPr bwMode="auto">
          <a:xfrm>
            <a:off x="6931151" y="0"/>
            <a:ext cx="5260850" cy="6266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Описание: Сказки-Корней Чуковский - Читать онлайн. Бесплатно. Электронная библиотека. Скачать fb2, pdf, txt, epub, mobi, doc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834" y="3133492"/>
            <a:ext cx="3549805" cy="37654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6511" y="6379388"/>
            <a:ext cx="4331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Нам позвонил Слон. И попросил помощи.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176" y="2234045"/>
            <a:ext cx="3253004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+ □ =6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10 -□ =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508" y="61206"/>
            <a:ext cx="10045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IV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Развитие умений и применение знаний. Взаимопроверка.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508" y="711877"/>
            <a:ext cx="67280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Вставьте в окошки числа, чтобы 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        получилось верное равенство.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90734" y="2234045"/>
            <a:ext cx="2934135" cy="1808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□ = 7</a:t>
            </a:r>
          </a:p>
          <a:p>
            <a:pPr algn="ctr"/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□ + 2 = 5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736696" y="2310235"/>
            <a:ext cx="457200" cy="6756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951A1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</a:rPr>
              <a:t>1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771725" y="3307052"/>
            <a:ext cx="457200" cy="70788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951A1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</a:rPr>
              <a:t>1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4734085" y="2363876"/>
            <a:ext cx="440081" cy="70788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951A1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</a:rPr>
              <a:t>1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3747892" y="3277138"/>
            <a:ext cx="422664" cy="70788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51A1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</a:rPr>
              <a:t>3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5191" y="4638698"/>
            <a:ext cx="88652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Из какого произведения К.И. Чуковского хозяин острова?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69096" y="6038323"/>
            <a:ext cx="3601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«ТЕЛЕФОН»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7777" y="82017"/>
            <a:ext cx="7769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Вот и подходит к концу наше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путешествие.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 descr="Описание: Корней Чуковский: Одесское детство сказочника Одесса 36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22" b="25930"/>
          <a:stretch/>
        </p:blipFill>
        <p:spPr bwMode="auto">
          <a:xfrm rot="21296673">
            <a:off x="1363117" y="1206111"/>
            <a:ext cx="1162050" cy="3762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Описание: Корней Чуковский: Одесское детство сказочника Одесса 36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8" t="47067" b="26118"/>
          <a:stretch/>
        </p:blipFill>
        <p:spPr bwMode="auto">
          <a:xfrm rot="2625831">
            <a:off x="3422593" y="4543928"/>
            <a:ext cx="2675890" cy="1362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Описание: Корней Чуковский: Одесское детство сказочника Одесса 36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8" b="52745"/>
          <a:stretch/>
        </p:blipFill>
        <p:spPr bwMode="auto">
          <a:xfrm rot="1558930">
            <a:off x="7959138" y="1154648"/>
            <a:ext cx="2675890" cy="2362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Описание: Корней Чуковский: Одесское детство сказочника Одесса 36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20"/>
          <a:stretch/>
        </p:blipFill>
        <p:spPr bwMode="auto">
          <a:xfrm rot="20210460">
            <a:off x="6754401" y="4660187"/>
            <a:ext cx="3837940" cy="12788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831166" y="1462590"/>
            <a:ext cx="374576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Доктор Айболит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предлагает Вам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собрать с соседом по парте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пазл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память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нашем путешествии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Рисунок 12" descr="Описание: Корней Чуковский: Одесское детство сказочника Одесса 36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057" y="861582"/>
            <a:ext cx="3837940" cy="50800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72124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e7.pngegg.com/pngimages/45/315/png-clipart-sea-ocean-beach-coconut-tree-food-leaf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7667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02" t="11214" r="3293" b="22609"/>
          <a:stretch/>
        </p:blipFill>
        <p:spPr bwMode="auto">
          <a:xfrm>
            <a:off x="5151862" y="2040672"/>
            <a:ext cx="5865541" cy="447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1669" y="495217"/>
            <a:ext cx="825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Проанализируйте свою работу на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уроке:</a:t>
            </a:r>
            <a:endParaRPr lang="ru-RU" sz="2000" b="1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508" y="61206"/>
            <a:ext cx="3522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Рефлексия урока.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508" y="1107646"/>
            <a:ext cx="4497785" cy="1304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Понравилась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вам путешествие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открытия сделали?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Где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по-вашему,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встретили  затруднения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233" y="3031074"/>
            <a:ext cx="4215161" cy="289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прогулка по стране Математике с Доктором Айболитом Вам понравилась,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разместите солнышко над пальмой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были затруднения, то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уровне  пальмы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 очень тяжело, то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берега острова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AutoShape 4" descr="https://smeh.club/wp-content/uploads/2019/03/kartinki_solnyshko_10_220839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https://avatars.mds.yandex.net/get-zen_doc/3023531/pub_5fc5274b4fa3013b2399eeb0_5fc5374f46df8177e27627d1/scale_120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19" y="-84868"/>
            <a:ext cx="3182620" cy="2859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935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510640"/>
            <a:ext cx="8534400" cy="3790428"/>
          </a:xfrm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34937" y="2631983"/>
            <a:ext cx="7912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https://yandex.ru/images/search?text=</a:t>
            </a:r>
            <a:r>
              <a:rPr lang="ru-RU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клипарты%20герои%20дети&amp;</a:t>
            </a:r>
            <a:r>
              <a:rPr lang="en-US" sz="1800" u="sng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stype</a:t>
            </a:r>
            <a:r>
              <a:rPr lang="en-US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=</a:t>
            </a:r>
            <a:r>
              <a:rPr lang="en-US" sz="1800" u="sng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image&amp;lr</a:t>
            </a:r>
            <a:r>
              <a:rPr lang="en-US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=120590&amp;source=</a:t>
            </a:r>
            <a:r>
              <a:rPr lang="en-US" sz="1800" u="sng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wiz&amp;pos</a:t>
            </a:r>
            <a:r>
              <a:rPr lang="en-US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=37&amp;img_url=https%3A%2F%2Fimg2.pngindir.com%2F20180604%2Fwku%2Fkisspng-child-cartoon-clip-art-arts-school</a:t>
            </a:r>
            <a:r>
              <a:rPr lang="ru-RU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sz="18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5b15333f432e85.1378419415281160312752.jpg&amp;rpt=</a:t>
            </a:r>
            <a:r>
              <a:rPr lang="en-US" sz="1800" u="sng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simage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1745" y="522516"/>
            <a:ext cx="609600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50364" y="432782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34937" y="3978831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изображение рыбки </a:t>
            </a:r>
            <a:r>
              <a:rPr lang="ru-RU" dirty="0" err="1">
                <a:hlinkClick r:id="rId3"/>
              </a:rPr>
              <a:t>гива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34937" y="130855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https://uchebnik-skachatj-besplatno.com/</a:t>
            </a:r>
            <a:r>
              <a:rPr lang="ru-RU" dirty="0">
                <a:solidFill>
                  <a:schemeClr val="bg1"/>
                </a:solidFill>
              </a:rPr>
              <a:t>Математика/Учебник%20Математика%201%20класс%20Моро%20Волкова%20Степанова%20часть%201/</a:t>
            </a:r>
            <a:r>
              <a:rPr lang="en-US" dirty="0">
                <a:solidFill>
                  <a:schemeClr val="bg1"/>
                </a:solidFill>
              </a:rPr>
              <a:t>index.html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8661" y="4540193"/>
            <a:ext cx="4413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4"/>
              </a:rPr>
              <a:t>книги </a:t>
            </a:r>
            <a:r>
              <a:rPr lang="ru-RU" dirty="0" err="1">
                <a:hlinkClick r:id="rId4"/>
              </a:rPr>
              <a:t>чуковского</a:t>
            </a:r>
            <a:r>
              <a:rPr lang="ru-RU" dirty="0">
                <a:hlinkClick r:id="rId4"/>
              </a:rPr>
              <a:t> картинки для детей</a:t>
            </a:r>
            <a:endParaRPr lang="ru-RU" dirty="0"/>
          </a:p>
        </p:txBody>
      </p:sp>
      <p:pic>
        <p:nvPicPr>
          <p:cNvPr id="10" name="Рисунок 9" descr="https://catherineasquithgallery.com/uploads/posts/2021-03/1614580499_15-p-zaichik-na-belom-fone-19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1529" l="52402" r="91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39" t="20104" r="9228" b="17313"/>
          <a:stretch/>
        </p:blipFill>
        <p:spPr bwMode="auto">
          <a:xfrm>
            <a:off x="9630937" y="4301068"/>
            <a:ext cx="2276475" cy="23717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raspechatat-raskraski.ru/wp-content/uploads/2020/03/cokotuha.p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2" b="18462"/>
          <a:stretch/>
        </p:blipFill>
        <p:spPr bwMode="auto">
          <a:xfrm>
            <a:off x="138758" y="153962"/>
            <a:ext cx="2207942" cy="25802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img2.freepng.ru/20181119/ajr/kisspng-clip-art-number-portable-network-graphics-image-en-14-cliparts-for-free-download-6-clipart-artistic-5bf2be7c0e3054.3725413315426351320581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5" b="98942" l="1667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87" y="4110729"/>
            <a:ext cx="1523262" cy="185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e7.pngegg.com/pngimages/474/960/png-clipart-number-number5-cat-like-mammal-snout.pn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364" y="4964655"/>
            <a:ext cx="1690427" cy="1708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3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8000">
              <a:schemeClr val="bg2">
                <a:lumMod val="40000"/>
                <a:lumOff val="60000"/>
              </a:schemeClr>
            </a:gs>
            <a:gs pos="98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7132" y="489734"/>
            <a:ext cx="10649414" cy="586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уроку по учебному предмету </a:t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«Математика»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1-ом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тему </a:t>
            </a:r>
            <a:r>
              <a:rPr lang="ru-RU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Закрепление. 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 до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7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508" y="61206"/>
            <a:ext cx="4259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Актуализация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знаний.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6" name="Picture 2" descr="C:\Users\PC\Desktop\D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694" y="228361"/>
            <a:ext cx="3978838" cy="5974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6947" y="6369747"/>
            <a:ext cx="1173636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Доктор Айболит решил проведать персонажей произведений К. Чуковского живущих на островах и зовёт вас с собой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98345" y="984711"/>
            <a:ext cx="460851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…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Он под деревом сидит.</a:t>
            </a:r>
            <a:b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Приходи к нему лечиться </a:t>
            </a:r>
            <a:b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И корова, и волчица,</a:t>
            </a:r>
            <a:b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И жучок, и червячок,</a:t>
            </a:r>
            <a:b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cs typeface="Arial" panose="020B0604020202020204" pitchFamily="34" charset="0"/>
              </a:rPr>
              <a:t>И медведица!</a:t>
            </a:r>
          </a:p>
        </p:txBody>
      </p:sp>
    </p:spTree>
    <p:extLst>
      <p:ext uri="{BB962C8B-B14F-4D97-AF65-F5344CB8AC3E}">
        <p14:creationId xmlns:p14="http://schemas.microsoft.com/office/powerpoint/2010/main" val="402849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9076" y="60589"/>
            <a:ext cx="8288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x-none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Сосчитай</a:t>
            </a:r>
            <a:r>
              <a:rPr lang="x-none" sz="3200" dirty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сколько на рисунке  ромашек</a:t>
            </a:r>
            <a:r>
              <a:rPr lang="ru-RU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E67C8">
                  <a:lumMod val="5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1611" y="614626"/>
            <a:ext cx="7323004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Покажите </a:t>
            </a:r>
            <a:r>
              <a:rPr lang="ru-RU" sz="3200" dirty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последующее число числу 5</a:t>
            </a:r>
            <a:r>
              <a:rPr lang="ru-RU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E67C8">
                  <a:lumMod val="5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67802" y="1128182"/>
            <a:ext cx="7296813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Уменьшите </a:t>
            </a:r>
            <a:r>
              <a:rPr lang="ru-RU" sz="3200" dirty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на 1. Сколько получится</a:t>
            </a:r>
            <a:r>
              <a:rPr lang="ru-RU" sz="3200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dirty="0">
              <a:solidFill>
                <a:srgbClr val="4E67C8">
                  <a:lumMod val="5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media.istockphoto.com/vectors/numbers-from-zero-to-nine-vector-id109500320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9" t="8596" r="5429" b="61841"/>
          <a:stretch/>
        </p:blipFill>
        <p:spPr bwMode="auto">
          <a:xfrm>
            <a:off x="352919" y="1056948"/>
            <a:ext cx="1504950" cy="1866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media.istockphoto.com/vectors/numbers-from-zero-to-nine-vector-id109500320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0" t="44415" r="45003" b="25280"/>
          <a:stretch/>
        </p:blipFill>
        <p:spPr bwMode="auto">
          <a:xfrm>
            <a:off x="10455039" y="4790264"/>
            <a:ext cx="1285875" cy="1800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media.istockphoto.com/vectors/numbers-from-zero-to-nine-vector-id109500320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 t="39123" r="76750" b="31213"/>
          <a:stretch/>
        </p:blipFill>
        <p:spPr bwMode="auto">
          <a:xfrm>
            <a:off x="5447462" y="1827999"/>
            <a:ext cx="1365235" cy="19423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18" descr="Описание: средняя группа Ромаш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9294">
            <a:off x="1530953" y="3999351"/>
            <a:ext cx="2273697" cy="2243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8" descr="Описание: средняя группа Ромаш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17" y="1990398"/>
            <a:ext cx="2273697" cy="2243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8" descr="Описание: средняя группа Ромаш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6650">
            <a:off x="7030369" y="2523629"/>
            <a:ext cx="2273697" cy="2243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8" descr="Описание: средняя группа Ромаш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3264">
            <a:off x="4852688" y="3821996"/>
            <a:ext cx="2273697" cy="2243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8" descr="Описание: средняя группа Ромаш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9294">
            <a:off x="9360787" y="1677584"/>
            <a:ext cx="2273697" cy="2243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67628" y="6447820"/>
            <a:ext cx="11244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Наш Друг хотел бы вам предложить взять в путешествие цветы для друзей и предлагает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посчитать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2074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21138797">
            <a:off x="1617838" y="3239840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21138797">
            <a:off x="5382960" y="1620544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480421">
            <a:off x="7390476" y="2178372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1447434">
            <a:off x="3622307" y="1935161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1218835">
            <a:off x="5530250" y="5070613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21372396">
            <a:off x="9056857" y="3543170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21138797">
            <a:off x="3729676" y="4414261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21" descr="Описание: Лето в картинках и стихах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 rot="20406522">
            <a:off x="7402316" y="4936359"/>
            <a:ext cx="1360091" cy="17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s://media.istockphoto.com/vectors/numbers-from-zero-to-nine-vector-id109500320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3" t="42972" r="1069" b="26724"/>
          <a:stretch/>
        </p:blipFill>
        <p:spPr bwMode="auto">
          <a:xfrm>
            <a:off x="5608377" y="3267196"/>
            <a:ext cx="1333500" cy="1800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media.istockphoto.com/vectors/numbers-from-zero-to-nine-vector-id109500320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8" t="36237" r="22554" b="34100"/>
          <a:stretch/>
        </p:blipFill>
        <p:spPr bwMode="auto">
          <a:xfrm>
            <a:off x="274066" y="1044153"/>
            <a:ext cx="1333500" cy="17621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media.istockphoto.com/vectors/numbers-from-zero-to-nine-vector-id109500320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0" t="68306" r="64083" b="1550"/>
          <a:stretch/>
        </p:blipFill>
        <p:spPr bwMode="auto">
          <a:xfrm>
            <a:off x="10347822" y="975948"/>
            <a:ext cx="1304925" cy="1790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110154" y="185223"/>
            <a:ext cx="8780669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x-none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Сосчитай</a:t>
            </a:r>
            <a:r>
              <a:rPr lang="x-none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сколько на рисунке  </a:t>
            </a:r>
            <a:r>
              <a:rPr lang="x-none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олокольчиков.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10154" y="656358"/>
            <a:ext cx="78779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Покажите предыдущее число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10154" y="1167973"/>
            <a:ext cx="705872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Увеличьте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1. Сколько получится?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64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>
            <a:grpSpLocks/>
          </p:cNvGrpSpPr>
          <p:nvPr/>
        </p:nvGrpSpPr>
        <p:grpSpPr bwMode="auto">
          <a:xfrm rot="20716695">
            <a:off x="3270709" y="1976458"/>
            <a:ext cx="1827213" cy="1228725"/>
            <a:chOff x="1691680" y="832269"/>
            <a:chExt cx="1827442" cy="1228579"/>
          </a:xfrm>
        </p:grpSpPr>
        <p:pic>
          <p:nvPicPr>
            <p:cNvPr id="10270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1" name="TextBox 3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4</a:t>
              </a:r>
            </a:p>
          </p:txBody>
        </p:sp>
      </p:grpSp>
      <p:grpSp>
        <p:nvGrpSpPr>
          <p:cNvPr id="9" name="Группа 8"/>
          <p:cNvGrpSpPr>
            <a:grpSpLocks/>
          </p:cNvGrpSpPr>
          <p:nvPr/>
        </p:nvGrpSpPr>
        <p:grpSpPr bwMode="auto">
          <a:xfrm rot="20244426">
            <a:off x="6023389" y="1961803"/>
            <a:ext cx="1827212" cy="1228725"/>
            <a:chOff x="1691680" y="832269"/>
            <a:chExt cx="1827442" cy="1228579"/>
          </a:xfrm>
        </p:grpSpPr>
        <p:pic>
          <p:nvPicPr>
            <p:cNvPr id="10268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9" name="TextBox 10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3</a:t>
              </a: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 rot="376332">
            <a:off x="1663907" y="3603795"/>
            <a:ext cx="1827213" cy="1228725"/>
            <a:chOff x="1691680" y="832269"/>
            <a:chExt cx="1827442" cy="1228579"/>
          </a:xfrm>
        </p:grpSpPr>
        <p:pic>
          <p:nvPicPr>
            <p:cNvPr id="10266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TextBox 13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 rot="21313125">
            <a:off x="4745110" y="3455523"/>
            <a:ext cx="1827213" cy="1228725"/>
            <a:chOff x="1691680" y="832269"/>
            <a:chExt cx="1827442" cy="1228579"/>
          </a:xfrm>
        </p:grpSpPr>
        <p:pic>
          <p:nvPicPr>
            <p:cNvPr id="10264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5" name="TextBox 16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2</a:t>
              </a:r>
            </a:p>
          </p:txBody>
        </p:sp>
      </p:grpSp>
      <p:grpSp>
        <p:nvGrpSpPr>
          <p:cNvPr id="18" name="Группа 17"/>
          <p:cNvGrpSpPr>
            <a:grpSpLocks/>
          </p:cNvGrpSpPr>
          <p:nvPr/>
        </p:nvGrpSpPr>
        <p:grpSpPr bwMode="auto">
          <a:xfrm rot="20764537">
            <a:off x="2687638" y="5070476"/>
            <a:ext cx="1828800" cy="1228725"/>
            <a:chOff x="1691680" y="832269"/>
            <a:chExt cx="1827442" cy="1228579"/>
          </a:xfrm>
        </p:grpSpPr>
        <p:pic>
          <p:nvPicPr>
            <p:cNvPr id="10262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3" name="TextBox 19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8</a:t>
              </a:r>
            </a:p>
          </p:txBody>
        </p:sp>
      </p:grpSp>
      <p:grpSp>
        <p:nvGrpSpPr>
          <p:cNvPr id="21" name="Группа 20"/>
          <p:cNvGrpSpPr>
            <a:grpSpLocks/>
          </p:cNvGrpSpPr>
          <p:nvPr/>
        </p:nvGrpSpPr>
        <p:grpSpPr bwMode="auto">
          <a:xfrm rot="953103">
            <a:off x="8140888" y="3023469"/>
            <a:ext cx="1827213" cy="1228725"/>
            <a:chOff x="1691680" y="832269"/>
            <a:chExt cx="1827442" cy="1228579"/>
          </a:xfrm>
        </p:grpSpPr>
        <p:pic>
          <p:nvPicPr>
            <p:cNvPr id="10260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TextBox 22"/>
            <p:cNvSpPr txBox="1">
              <a:spLocks noChangeArrowheads="1"/>
            </p:cNvSpPr>
            <p:nvPr/>
          </p:nvSpPr>
          <p:spPr bwMode="auto">
            <a:xfrm>
              <a:off x="2353373" y="832269"/>
              <a:ext cx="5040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10</a:t>
              </a:r>
            </a:p>
          </p:txBody>
        </p:sp>
      </p:grpSp>
      <p:grpSp>
        <p:nvGrpSpPr>
          <p:cNvPr id="24" name="Группа 23"/>
          <p:cNvGrpSpPr>
            <a:grpSpLocks/>
          </p:cNvGrpSpPr>
          <p:nvPr/>
        </p:nvGrpSpPr>
        <p:grpSpPr bwMode="auto">
          <a:xfrm>
            <a:off x="9541853" y="4872800"/>
            <a:ext cx="1827213" cy="1228725"/>
            <a:chOff x="1691680" y="832269"/>
            <a:chExt cx="1827442" cy="1228579"/>
          </a:xfrm>
        </p:grpSpPr>
        <p:pic>
          <p:nvPicPr>
            <p:cNvPr id="10258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TextBox 25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6</a:t>
              </a:r>
            </a:p>
          </p:txBody>
        </p:sp>
      </p:grpSp>
      <p:grpSp>
        <p:nvGrpSpPr>
          <p:cNvPr id="27" name="Группа 26"/>
          <p:cNvGrpSpPr>
            <a:grpSpLocks/>
          </p:cNvGrpSpPr>
          <p:nvPr/>
        </p:nvGrpSpPr>
        <p:grpSpPr bwMode="auto">
          <a:xfrm>
            <a:off x="10040781" y="2084655"/>
            <a:ext cx="1827212" cy="1228725"/>
            <a:chOff x="1691680" y="832269"/>
            <a:chExt cx="1827442" cy="1228579"/>
          </a:xfrm>
        </p:grpSpPr>
        <p:pic>
          <p:nvPicPr>
            <p:cNvPr id="10256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TextBox 28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5</a:t>
              </a:r>
            </a:p>
          </p:txBody>
        </p:sp>
      </p:grpSp>
      <p:grpSp>
        <p:nvGrpSpPr>
          <p:cNvPr id="30" name="Группа 29"/>
          <p:cNvGrpSpPr>
            <a:grpSpLocks/>
          </p:cNvGrpSpPr>
          <p:nvPr/>
        </p:nvGrpSpPr>
        <p:grpSpPr bwMode="auto">
          <a:xfrm rot="810626">
            <a:off x="505790" y="2082496"/>
            <a:ext cx="1827213" cy="1228725"/>
            <a:chOff x="1691680" y="832269"/>
            <a:chExt cx="1827442" cy="1228579"/>
          </a:xfrm>
        </p:grpSpPr>
        <p:pic>
          <p:nvPicPr>
            <p:cNvPr id="10254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5" name="TextBox 31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1</a:t>
              </a:r>
            </a:p>
          </p:txBody>
        </p:sp>
      </p:grpSp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6243130" y="4786244"/>
            <a:ext cx="1827212" cy="1228725"/>
            <a:chOff x="1691680" y="832269"/>
            <a:chExt cx="1827442" cy="1228579"/>
          </a:xfrm>
        </p:grpSpPr>
        <p:pic>
          <p:nvPicPr>
            <p:cNvPr id="10252" name="Рисунок 19" descr="Описание: Have to Fl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1827442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TextBox 34"/>
            <p:cNvSpPr txBox="1">
              <a:spLocks noChangeArrowheads="1"/>
            </p:cNvSpPr>
            <p:nvPr/>
          </p:nvSpPr>
          <p:spPr bwMode="auto">
            <a:xfrm>
              <a:off x="2425381" y="83226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000">
                  <a:solidFill>
                    <a:prstClr val="black"/>
                  </a:solidFill>
                </a:rPr>
                <a:t>9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25271" y="6480175"/>
            <a:ext cx="6221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 цветочков вспорхнули бабочки. На каждой бабочке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цифра.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3054" y="63957"/>
            <a:ext cx="6096000" cy="6132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Глазками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соедините ряд. 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3052" y="392662"/>
            <a:ext cx="5950910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Какого числа не хватает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3052" y="757370"/>
            <a:ext cx="5995881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Покажите соседей числа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98739" y="1129533"/>
            <a:ext cx="7920885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Посчитайте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3 до 8, от 4 до 9, от 10 до 5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7" name="Рисунок 36" descr="https://media.istockphoto.com/vectors/numbers-from-zero-to-nine-vector-id109500320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8" t="36237" r="22554" b="34100"/>
          <a:stretch/>
        </p:blipFill>
        <p:spPr bwMode="auto">
          <a:xfrm>
            <a:off x="2400864" y="3344058"/>
            <a:ext cx="413713" cy="5316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https://media.istockphoto.com/vectors/numbers-from-zero-to-nine-vector-id109500320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3" t="42972" r="1069" b="26724"/>
          <a:stretch/>
        </p:blipFill>
        <p:spPr bwMode="auto">
          <a:xfrm>
            <a:off x="10443823" y="257220"/>
            <a:ext cx="1333500" cy="1800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 descr="https://media.istockphoto.com/vectors/numbers-from-zero-to-nine-vector-id109500320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0" t="44415" r="45003" b="25280"/>
          <a:stretch/>
        </p:blipFill>
        <p:spPr bwMode="auto">
          <a:xfrm>
            <a:off x="224064" y="127230"/>
            <a:ext cx="1285875" cy="1800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6478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785" y="107923"/>
            <a:ext cx="11863754" cy="64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-RU" sz="105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Опираясь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выполненные задания,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догадайтесь, какова тема сегодняшнего урока?</a:t>
            </a:r>
            <a:endParaRPr lang="ru-RU" sz="3600" b="1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5288" y="1064295"/>
            <a:ext cx="3691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1493" y="2415195"/>
            <a:ext cx="6928338" cy="331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altLang="ru-RU" sz="5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рядом»</a:t>
            </a:r>
          </a:p>
          <a:p>
            <a:pPr lvl="0" algn="ctr">
              <a:lnSpc>
                <a:spcPct val="115000"/>
              </a:lnSpc>
            </a:pPr>
            <a:r>
              <a:rPr lang="ru-RU" sz="5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Закрепление. </a:t>
            </a:r>
          </a:p>
          <a:p>
            <a:pPr lvl="0" algn="ctr">
              <a:lnSpc>
                <a:spcPct val="115000"/>
              </a:lnSpc>
            </a:pPr>
            <a:r>
              <a:rPr lang="ru-RU" sz="5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от 1 до 10</a:t>
            </a:r>
            <a:r>
              <a:rPr lang="ru-RU" sz="5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52F61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7798" y="207147"/>
            <a:ext cx="6012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мы поставим на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73974" y="875128"/>
            <a:ext cx="3605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340" y="2298666"/>
            <a:ext cx="1180951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Закреплять умение счета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предметов в пределах 10; 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Закреплять знания о геометрических фигурах;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Учиться составлять математические рассказы и решать задачи;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457200" indent="-457200" algn="just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навык написания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знаков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сравнения;</a:t>
            </a:r>
          </a:p>
          <a:p>
            <a:pPr marL="457200" indent="-457200" algn="just">
              <a:buFontTx/>
              <a:buChar char="-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вычислительных навыков.</a:t>
            </a:r>
            <a:endParaRPr lang="ru-RU" sz="32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Tx/>
              <a:buChar char="-"/>
            </a:pP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55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40000"/>
                <a:lumOff val="60000"/>
              </a:schemeClr>
            </a:gs>
            <a:gs pos="100000">
              <a:schemeClr val="bg2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5205" y="513296"/>
            <a:ext cx="86633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Положите треугольников столько сколько пальм.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754" y="783384"/>
            <a:ext cx="6096000" cy="4830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Квадратов  на 1 больше.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5754" y="1082463"/>
            <a:ext cx="6096000" cy="4830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стало квадратов.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754" y="1367076"/>
            <a:ext cx="6096000" cy="4830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Кругов столько же сколько треугольников.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754" y="1731775"/>
            <a:ext cx="86633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Сделайте так чтобы их стало на 1 меньше, чем </a:t>
            </a:r>
            <a:r>
              <a:rPr lang="ru-RU" sz="2400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треугольников.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22" name="Picture 2" descr="https://w-dog.ru/wallpapers/14/1/455088168897223/more-volny-ostrov-kusty-palmy-kustarnik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t="1" r="22281" b="44739"/>
          <a:stretch/>
        </p:blipFill>
        <p:spPr bwMode="auto">
          <a:xfrm>
            <a:off x="6695254" y="1980161"/>
            <a:ext cx="5496746" cy="3881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7" t="19909" r="73221" b="67674"/>
          <a:stretch/>
        </p:blipFill>
        <p:spPr bwMode="auto">
          <a:xfrm>
            <a:off x="255754" y="5309467"/>
            <a:ext cx="561975" cy="552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7" t="19909" r="73221" b="67674"/>
          <a:stretch/>
        </p:blipFill>
        <p:spPr bwMode="auto">
          <a:xfrm>
            <a:off x="1067070" y="5309467"/>
            <a:ext cx="561975" cy="552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86" t="18624" r="21556" b="65889"/>
          <a:stretch/>
        </p:blipFill>
        <p:spPr bwMode="auto">
          <a:xfrm>
            <a:off x="3884911" y="2806334"/>
            <a:ext cx="1929384" cy="13820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86" t="18624" r="21556" b="65889"/>
          <a:stretch/>
        </p:blipFill>
        <p:spPr bwMode="auto">
          <a:xfrm>
            <a:off x="2007878" y="2844087"/>
            <a:ext cx="1748614" cy="1336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86" t="18624" r="21556" b="65889"/>
          <a:stretch/>
        </p:blipFill>
        <p:spPr bwMode="auto">
          <a:xfrm>
            <a:off x="130845" y="2814238"/>
            <a:ext cx="1748614" cy="13662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Рисунок 26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2" t="19909" r="37948" b="68317"/>
          <a:stretch/>
        </p:blipFill>
        <p:spPr bwMode="auto">
          <a:xfrm>
            <a:off x="3112059" y="4410603"/>
            <a:ext cx="857250" cy="79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Рисунок 27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2" t="19909" r="37948" b="68317"/>
          <a:stretch/>
        </p:blipFill>
        <p:spPr bwMode="auto">
          <a:xfrm>
            <a:off x="2130581" y="4384413"/>
            <a:ext cx="857250" cy="79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Рисунок 28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2" t="19909" r="37948" b="68317"/>
          <a:stretch/>
        </p:blipFill>
        <p:spPr bwMode="auto">
          <a:xfrm>
            <a:off x="1170491" y="4384413"/>
            <a:ext cx="857250" cy="79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Рисунок 29" descr="https://cf.ppt-online.org/files/slide/r/RrM5Hun0bSzo3KOlBVgy6mfTZF27LIhExPkvpJ/slide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2" t="19909" r="37948" b="68317"/>
          <a:stretch/>
        </p:blipFill>
        <p:spPr bwMode="auto">
          <a:xfrm>
            <a:off x="215205" y="4419121"/>
            <a:ext cx="857250" cy="79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2653" y="6312233"/>
            <a:ext cx="6604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геометрических фигур построй кораблик.</a:t>
            </a:r>
            <a:endParaRPr lang="ru-RU" sz="2400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4508" y="61206"/>
            <a:ext cx="6981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Работа с геометрическим материалом. </a:t>
            </a:r>
            <a:endParaRPr lang="ru-RU" sz="4000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33" name="Рисунок 32" descr="https://ds05.infourok.ru/uploads/ex/06d9/000e85c8-e20aba99/hello_html_61d2d2f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2" t="50009" r="507" b="4021"/>
          <a:stretch/>
        </p:blipFill>
        <p:spPr bwMode="auto">
          <a:xfrm>
            <a:off x="6002177" y="5009429"/>
            <a:ext cx="2843561" cy="1572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Рисунок 33" descr="https://fsd.multiurok.ru/html/2019/03/31/s_5ca05c3513b62/1127969_1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02" t="14654" r="3296" b="12783"/>
          <a:stretch/>
        </p:blipFill>
        <p:spPr bwMode="auto">
          <a:xfrm>
            <a:off x="9085035" y="5009429"/>
            <a:ext cx="2999740" cy="1704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326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Сектор">
  <a:themeElements>
    <a:clrScheme name="Другая 5">
      <a:dk1>
        <a:sysClr val="windowText" lastClr="000000"/>
      </a:dk1>
      <a:lt1>
        <a:sysClr val="window" lastClr="FFFFFF"/>
      </a:lt1>
      <a:dk2>
        <a:srgbClr val="146194"/>
      </a:dk2>
      <a:lt2>
        <a:srgbClr val="D1E1EE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CEE7F8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538</TotalTime>
  <Words>724</Words>
  <Application>Microsoft Office PowerPoint</Application>
  <PresentationFormat>Широкоэкранный</PresentationFormat>
  <Paragraphs>145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Calibri</vt:lpstr>
      <vt:lpstr>Century Gothic</vt:lpstr>
      <vt:lpstr>Georgia</vt:lpstr>
      <vt:lpstr>Times New Roman</vt:lpstr>
      <vt:lpstr>Trebuchet MS</vt:lpstr>
      <vt:lpstr>Wingdings</vt:lpstr>
      <vt:lpstr>Wingdings 3</vt:lpstr>
      <vt:lpstr>Сектор</vt:lpstr>
      <vt:lpstr>1_Воздушный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46</cp:revision>
  <dcterms:created xsi:type="dcterms:W3CDTF">2021-10-28T17:26:32Z</dcterms:created>
  <dcterms:modified xsi:type="dcterms:W3CDTF">2021-10-31T00:32:01Z</dcterms:modified>
</cp:coreProperties>
</file>