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61" r:id="rId4"/>
    <p:sldId id="258" r:id="rId5"/>
    <p:sldId id="260" r:id="rId6"/>
    <p:sldId id="259" r:id="rId7"/>
    <p:sldId id="276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4" r:id="rId17"/>
    <p:sldId id="27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192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49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718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48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67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214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505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626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82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33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995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15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4B755-7706-471E-8F87-F1C2CE5717A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25842-46B6-4AF2-9C23-3BEC7A579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507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2.jpeg"/><Relationship Id="rId3" Type="http://schemas.openxmlformats.org/officeDocument/2006/relationships/image" Target="../media/image24.jpeg"/><Relationship Id="rId7" Type="http://schemas.openxmlformats.org/officeDocument/2006/relationships/image" Target="../media/image25.jpeg"/><Relationship Id="rId12" Type="http://schemas.openxmlformats.org/officeDocument/2006/relationships/image" Target="../media/image2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4.jpeg"/><Relationship Id="rId5" Type="http://schemas.openxmlformats.org/officeDocument/2006/relationships/image" Target="../media/image26.jpeg"/><Relationship Id="rId10" Type="http://schemas.openxmlformats.org/officeDocument/2006/relationships/image" Target="../media/image28.jpeg"/><Relationship Id="rId4" Type="http://schemas.openxmlformats.org/officeDocument/2006/relationships/image" Target="../media/image20.jpeg"/><Relationship Id="rId9" Type="http://schemas.openxmlformats.org/officeDocument/2006/relationships/image" Target="../media/image29.jpeg"/><Relationship Id="rId1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3" Type="http://schemas.openxmlformats.org/officeDocument/2006/relationships/image" Target="../media/image35.jp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17" Type="http://schemas.openxmlformats.org/officeDocument/2006/relationships/image" Target="../media/image49.jpeg"/><Relationship Id="rId2" Type="http://schemas.openxmlformats.org/officeDocument/2006/relationships/slide" Target="slide7.xml"/><Relationship Id="rId16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5" Type="http://schemas.openxmlformats.org/officeDocument/2006/relationships/image" Target="../media/image4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hyperlink" Target="https://yandex.ru/images/search?pos=15&amp;img_url=https://fcbuederich.org/wp-content/uploads/0/3/b/03b4f9419f453096a68e966432c7e85c.jpeg&amp;text=%D0%B4%D0%B5%D1%82%D0%B0%D0%BB%D0%B8%20%D1%88%D0%B2%D0%B5%D0%B9%D0%BD%D0%BE%D0%B9%20%D0%BC%D0%B0%D1%88%D0%B8%D0%BD%D1%8B%205%20%D0%BA%D0%BB%D0%B0%D1%81%D1%81&amp;lr=120590&amp;rpt=simage&amp;source=wiz&amp;rlt_url=https://avatars.mds.yandex.net/get-zen_doc/3384412/pub_5fe1767c71b26f4593c30e9f_5fe1a52371b26f4593f9022f/scale_1200&amp;ogl_url=https://fcbuederich.org/wp-content/uploads/0/3/b/03b4f9419f453096a68e966432c7e85c.jpeg" TargetMode="External"/><Relationship Id="rId7" Type="http://schemas.openxmlformats.org/officeDocument/2006/relationships/hyperlink" Target="https://yandex.ru/search/?text=%D1%83%D1%80%D0%BE%D0%BA+5+%D0%BA%D0%BB%D0%B0%D1%81%D1%81+%D1%88%D0%B2%D0%B5%D0%B9%D0%BD%D0%B0%D1%8F+%D0%BC%D0%B0%D1%88%D0%B8%D0%BD%D0%B0&amp;lr=120590&amp;clid=2349148&amp;win=402&amp;suggest_reqid=803117279155213273821035024005429&amp;src=suggest_Pers" TargetMode="External"/><Relationship Id="rId2" Type="http://schemas.openxmlformats.org/officeDocument/2006/relationships/hyperlink" Target="https://yandex.ru/search/?text=%D0%BA%D0%B0%D1%80%D1%82%D0%B8%D0%BD%D0%BA%D0%B0+%D0%B8%D0%B3%D1%80%D1%83%D1%88%D0%B5%D1%87%D0%BD%D0%BE%D0%B9+%D0%BC%D0%B0%D1%88%D0%B8%D0%BD%D0%BA%D0%B8&amp;lr=120590&amp;clid=2349148&amp;win=402&amp;src=suggest_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hyperlink" Target="https://yandex.ru/images/search?text=%D1%88%D0%B2%D0%B5%D0%B9%D0%BD%D1%8B%D0%B5%20%D0%BC%D0%B0%D1%88%D0%B8%D0%BD%D1%8B%20%D0%B1%D1%8B%D1%82%D0%BE%D0%B2%D1%8B%D0%B5&amp;lr=12059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microsoft.com/office/2007/relationships/hdphoto" Target="../media/hdphoto4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2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14.png"/><Relationship Id="rId3" Type="http://schemas.openxmlformats.org/officeDocument/2006/relationships/image" Target="../media/image8.emf"/><Relationship Id="rId7" Type="http://schemas.openxmlformats.org/officeDocument/2006/relationships/image" Target="../media/image10.emf"/><Relationship Id="rId12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image" Target="../media/image13.emf"/><Relationship Id="rId5" Type="http://schemas.openxmlformats.org/officeDocument/2006/relationships/image" Target="../media/image9.emf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image" Target="../media/image11.emf"/><Relationship Id="rId1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/>
          <p:cNvSpPr txBox="1">
            <a:spLocks/>
          </p:cNvSpPr>
          <p:nvPr/>
        </p:nvSpPr>
        <p:spPr>
          <a:xfrm>
            <a:off x="583851" y="457200"/>
            <a:ext cx="11035720" cy="613317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Разработчик презентации: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5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Гайша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5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Ульяна Андреевна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учитель технологии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ГБОУ № 604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Пушкинского района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Санкт-Петербурга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Pct val="80000"/>
              <a:buFont typeface="Wingdings 3" panose="05040102010807070707" pitchFamily="18" charset="2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ноябрь 2021г.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s://w7.pngwing.com/pngs/59/200/png-transparent-sewing-free-content-notions-sewing-needle-s-sewing-website-quilting.pn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05" l="21848" r="765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47" r="23188"/>
          <a:stretch/>
        </p:blipFill>
        <p:spPr bwMode="auto">
          <a:xfrm>
            <a:off x="9393314" y="4154254"/>
            <a:ext cx="2459773" cy="23134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7457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52928" y="158771"/>
            <a:ext cx="7226978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безопасной работы на швейной машинке</a:t>
            </a:r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4897" y="6136048"/>
            <a:ext cx="10724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Объясни, почему существуют такие правила работы на швейной машине.</a:t>
            </a:r>
            <a:endParaRPr lang="ru-RU" sz="24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664" y="626848"/>
            <a:ext cx="1184259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1.Свет должен падать на рабочую поверхность с левой стороны или спереди.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Расстояние от работающего до края стола должно быть 10-15 см.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 Стул должен стоять так, чтобы игла швейной машины находилась перед работающим.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 Сидеть за машинкой надо на всей поверхности стула, слегка наклонив корпус и голову вперёд.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5. Перед началом работы тщательно заправить волосы подголовной убор (косынку или берет)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6. Проверить не осталось ли в изделии булавок или игл.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7. Проверить, нет ли посторонних предметов на платформе машины.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8. Не наклоняться близко к движущимся частям машины.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9.Следить за правильным положением рук, не держать пальцы рук близко к лапке.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10. Заправлять нитку в иглу, снимать ногу с педали, чтобы не поранить руки при случайном нажатии на педаль.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11. Смену иглы, чистку и смазку машины производить после её отключения от электросети.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12.Если при прикосновении к корпусу машины чувствуется действие тока, немедленно прекратить работу. Если чувствуешь запах горелой резины немедленно отключить машину от электричества.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kern="1200" dirty="0">
                <a:solidFill>
                  <a:srgbClr val="0318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13. По окончании работы отключить машину от электросети.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0560205" y="6488668"/>
            <a:ext cx="177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Назад к </a:t>
            </a:r>
            <a:r>
              <a:rPr lang="en-US" dirty="0" err="1" smtClean="0"/>
              <a:t>слайду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98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https://fashion-fabric.ru/image/cache/catalog/oborudovanyje/mc500e/xjanome-mc-500e_3686-900x60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9" t="7500" r="6000" b="8500"/>
          <a:stretch/>
        </p:blipFill>
        <p:spPr bwMode="auto">
          <a:xfrm>
            <a:off x="1215190" y="2423062"/>
            <a:ext cx="2189480" cy="14077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https://opt-2841.ssl.1c-bitrix-cdn.ru/upload/resize_cache/iblock/604/600_600_1/juki_lk_1900bnws.jpeg?160735487115070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727" y="5383133"/>
            <a:ext cx="2675363" cy="13630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953650" y="281434"/>
            <a:ext cx="5201680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 швейных машинок</a:t>
            </a:r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30" y="796046"/>
            <a:ext cx="4916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31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выполняемым операциям</a:t>
            </a:r>
            <a:endParaRPr lang="ru-RU" sz="2800" b="1" dirty="0">
              <a:solidFill>
                <a:srgbClr val="00319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46924" y="807051"/>
            <a:ext cx="3032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виду приводов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44221" y="4262972"/>
            <a:ext cx="2611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назначению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48032" y="1333693"/>
            <a:ext cx="22295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rgbClr val="0031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универсальные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0030" y="1324543"/>
            <a:ext cx="1946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31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специальные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935330" y="1769091"/>
            <a:ext cx="2319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электрическим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056248" y="1268886"/>
            <a:ext cx="1605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ножным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50060" y="950567"/>
            <a:ext cx="1442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ручным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910603" y="4524582"/>
            <a:ext cx="1210396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buSzPts val="1000"/>
              <a:tabLst>
                <a:tab pos="457200" algn="l"/>
              </a:tabLst>
            </a:pPr>
            <a:r>
              <a:rPr lang="ru-RU" sz="20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бытовые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06125" y="4762372"/>
            <a:ext cx="1963871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промышленные</a:t>
            </a:r>
          </a:p>
        </p:txBody>
      </p:sp>
      <p:pic>
        <p:nvPicPr>
          <p:cNvPr id="16" name="Рисунок 15" descr="https://www.asterbro.com/manuals/babylock/CPRO-7_side%20view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0" t="6533" r="17539" b="8536"/>
          <a:stretch/>
        </p:blipFill>
        <p:spPr bwMode="auto">
          <a:xfrm>
            <a:off x="270909" y="1786208"/>
            <a:ext cx="1311487" cy="12373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images.by.prom.st/46518523_w200_h200_promyshlennaya-shvejnaya-mashin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12" y="4597785"/>
            <a:ext cx="1905000" cy="146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opt-2841.ssl.1c-bitrix-cdn.ru/upload/resize_cache/iblock/d9c/600_600_1/aurora_a_1408_pl.jpg?160734205524222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222" r="6667" b="-1333"/>
          <a:stretch/>
        </p:blipFill>
        <p:spPr bwMode="auto">
          <a:xfrm>
            <a:off x="4321903" y="5098947"/>
            <a:ext cx="1875790" cy="16471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 descr="https://www.sewingstore.ru/image/cache/catalog/shvejnaya-mashina-singer-3323-720x720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9462" r="706" b="12147"/>
          <a:stretch/>
        </p:blipFill>
        <p:spPr bwMode="auto">
          <a:xfrm>
            <a:off x="3675579" y="1823019"/>
            <a:ext cx="2115719" cy="1695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Купить Ручная швейная машинка Handy Stitch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5" b="8215"/>
          <a:stretch/>
        </p:blipFill>
        <p:spPr bwMode="auto">
          <a:xfrm>
            <a:off x="6612908" y="2711592"/>
            <a:ext cx="1716987" cy="14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https://polymus.ru/media/cache/ad/41/ad4168558cc5e6334c4416a4ad4edbfb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" t="8333" r="4818" b="5093"/>
          <a:stretch/>
        </p:blipFill>
        <p:spPr bwMode="auto">
          <a:xfrm>
            <a:off x="5979725" y="1477796"/>
            <a:ext cx="2014824" cy="12841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 descr="https://shvejnaja-mashina.ru/jelektroprivod-dlja-shvejnoj-mashiny/02-shvejnaja-mashina-s-nozhnym-privodom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853" y="1730551"/>
            <a:ext cx="1509304" cy="183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s://cdn2.bigcommerce.com/server1600/7b135/products/5512/images/16422/81IJtLiSQZS._SL1500_1__37594.1416015029.500.750.jpg?c=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3259" y="2276961"/>
            <a:ext cx="1879056" cy="16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dn1.ozone.ru/s3/multimedia-r/602043938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413" y="5331210"/>
            <a:ext cx="1434341" cy="143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ehnoteca.ru/img/156/155613/juki_hzl_f400_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6477" y="4524582"/>
            <a:ext cx="1868744" cy="186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ankt-peterburg.sidex.ru/images_offers/783/783185/janome_dresscode_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675" y="4823915"/>
            <a:ext cx="1742016" cy="174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 descr="https://fashion-fabric.ru/image/cache/catalog/oborudovanyje/mc500e/xjanome-mc-500e_3686-900x60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9" t="7500" r="6000" b="8500"/>
          <a:stretch/>
        </p:blipFill>
        <p:spPr bwMode="auto">
          <a:xfrm>
            <a:off x="1194311" y="2423062"/>
            <a:ext cx="2189480" cy="14077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Рисунок 27" descr="https://opt-2841.ssl.1c-bitrix-cdn.ru/upload/resize_cache/iblock/604/600_600_1/juki_lk_1900bnws.jpeg?160735487115070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848" y="5383133"/>
            <a:ext cx="2675363" cy="1363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https://www.asterbro.com/manuals/babylock/CPRO-7_side%20view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0" t="6533" r="17539" b="8536"/>
          <a:stretch/>
        </p:blipFill>
        <p:spPr bwMode="auto">
          <a:xfrm>
            <a:off x="250030" y="1786208"/>
            <a:ext cx="1311487" cy="12373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Рисунок 29" descr="https://images.by.prom.st/46518523_w200_h200_promyshlennaya-shvejnaya-mashin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3" y="4597785"/>
            <a:ext cx="1905000" cy="146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https://opt-2841.ssl.1c-bitrix-cdn.ru/upload/resize_cache/iblock/d9c/600_600_1/aurora_a_1408_pl.jpg?160734205524222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222" r="6667" b="-1333"/>
          <a:stretch/>
        </p:blipFill>
        <p:spPr bwMode="auto">
          <a:xfrm>
            <a:off x="4301024" y="5098947"/>
            <a:ext cx="1875790" cy="16471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Рисунок 31" descr="https://www.sewingstore.ru/image/cache/catalog/shvejnaya-mashina-singer-3323-720x720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9462" r="706" b="12147"/>
          <a:stretch/>
        </p:blipFill>
        <p:spPr bwMode="auto">
          <a:xfrm>
            <a:off x="3654700" y="1823019"/>
            <a:ext cx="2115719" cy="1695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Picture 2" descr="Купить Ручная швейная машинка Handy Stitch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5" b="8215"/>
          <a:stretch/>
        </p:blipFill>
        <p:spPr bwMode="auto">
          <a:xfrm>
            <a:off x="6592029" y="2711592"/>
            <a:ext cx="1716987" cy="14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Рисунок 33" descr="https://polymus.ru/media/cache/ad/41/ad4168558cc5e6334c4416a4ad4edbfb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" t="8333" r="4818" b="5093"/>
          <a:stretch/>
        </p:blipFill>
        <p:spPr bwMode="auto">
          <a:xfrm>
            <a:off x="5958846" y="1477796"/>
            <a:ext cx="2014824" cy="12841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5" name="Рисунок 34" descr="https://shvejnaja-mashina.ru/jelektroprivod-dlja-shvejnoj-mashiny/02-shvejnaja-mashina-s-nozhnym-privodom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974" y="1730551"/>
            <a:ext cx="1509304" cy="183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4" descr="https://cdn2.bigcommerce.com/server1600/7b135/products/5512/images/16422/81IJtLiSQZS._SL1500_1__37594.1416015029.500.750.jpg?c=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380" y="2276961"/>
            <a:ext cx="1879056" cy="16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https://cdn1.ozone.ru/s3/multimedia-r/602043938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534" y="5331210"/>
            <a:ext cx="1434341" cy="143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8" descr="https://tehnoteca.ru/img/156/155613/juki_hzl_f400_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598" y="4524582"/>
            <a:ext cx="1868744" cy="186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https://sankt-peterburg.sidex.ru/images_offers/783/783185/janome_dresscode_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796" y="4823915"/>
            <a:ext cx="1742016" cy="174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https://cdn2.bigcommerce.com/server1600/7b135/products/5512/images/16422/81IJtLiSQZS._SL1500_1__37594.1416015029.500.750.jpg?c=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004" y="2320843"/>
            <a:ext cx="1879056" cy="16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https://cdn2.bigcommerce.com/server1600/7b135/products/5512/images/16422/81IJtLiSQZS._SL1500_1__37594.1416015029.500.750.jpg?c=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6477" y="2299264"/>
            <a:ext cx="1879056" cy="16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75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15180" y="169923"/>
            <a:ext cx="2045368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 себя</a:t>
            </a:r>
            <a:endParaRPr lang="ru-RU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ankt-peterburg.sidex.ru/images_offers/783/783185/janome_dresscod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97" y="403961"/>
            <a:ext cx="1703581" cy="170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41203" y="638000"/>
            <a:ext cx="6311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Распредели картинки на три группы</a:t>
            </a:r>
            <a:endParaRPr lang="ru-RU" sz="44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88303" y="3203591"/>
            <a:ext cx="4916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31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выполняемым операциям</a:t>
            </a:r>
            <a:endParaRPr lang="ru-RU" sz="2800" b="1" dirty="0">
              <a:solidFill>
                <a:srgbClr val="00319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3311" y="1222775"/>
            <a:ext cx="7151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319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Швейные машинки классифицируются по</a:t>
            </a:r>
            <a:endParaRPr lang="ru-RU" sz="2800" b="1" dirty="0">
              <a:solidFill>
                <a:srgbClr val="00319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2888" y="4267400"/>
            <a:ext cx="2556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виду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приводов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28985" y="2095596"/>
            <a:ext cx="2135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назначению</a:t>
            </a:r>
            <a:endParaRPr lang="ru-RU" sz="28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7103" y="6304002"/>
            <a:ext cx="4505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столах лежат картинки швейных машин.</a:t>
            </a:r>
            <a:endParaRPr lang="ru-RU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https://www.sewingstore.ru/image/cache/catalog/shvejnaya-mashina-singer-3323-720x72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t="9462" r="706" b="12147"/>
          <a:stretch/>
        </p:blipFill>
        <p:spPr bwMode="auto">
          <a:xfrm>
            <a:off x="9782372" y="3203591"/>
            <a:ext cx="2115719" cy="1695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opt-2841.ssl.1c-bitrix-cdn.ru/upload/resize_cache/iblock/604/600_600_1/juki_lk_1900bnws.jpeg?160735487115070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579" y="169922"/>
            <a:ext cx="2225030" cy="1193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polymus.ru/media/cache/ad/41/ad4168558cc5e6334c4416a4ad4edbfb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" t="8333" r="4818" b="5093"/>
          <a:stretch/>
        </p:blipFill>
        <p:spPr bwMode="auto">
          <a:xfrm>
            <a:off x="2283012" y="1900004"/>
            <a:ext cx="2014824" cy="12841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shvejnaja-mashina.ru/jelektroprivod-dlja-shvejnoj-mashiny/02-shvejnaja-mashina-s-nozhnym-privodom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716" y="4957146"/>
            <a:ext cx="1244842" cy="1732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Купить Ручная швейная машинка Handy Stitch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5" b="8215"/>
          <a:stretch/>
        </p:blipFill>
        <p:spPr bwMode="auto">
          <a:xfrm>
            <a:off x="10120952" y="1551874"/>
            <a:ext cx="1716987" cy="14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https://fashion-fabric.ru/image/cache/catalog/oborudovanyje/mc500e/xjanome-mc-500e_3686-900x600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9" t="7500" r="6000" b="8500"/>
          <a:stretch/>
        </p:blipFill>
        <p:spPr bwMode="auto">
          <a:xfrm>
            <a:off x="5145103" y="5184407"/>
            <a:ext cx="2189480" cy="14077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6" descr="https://cdn1.ozone.ru/s3/multimedia-r/602043938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62" y="2818367"/>
            <a:ext cx="1434341" cy="143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cdn2.bigcommerce.com/server1600/7b135/products/5512/images/16422/81IJtLiSQZS._SL1500_1__37594.1416015029.500.750.jpg?c=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984" y="3825918"/>
            <a:ext cx="1879056" cy="16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https://www.asterbro.com/manuals/babylock/CPRO-7_side%20view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0" t="6533" r="17539" b="8536"/>
          <a:stretch/>
        </p:blipFill>
        <p:spPr bwMode="auto">
          <a:xfrm>
            <a:off x="7876094" y="1731922"/>
            <a:ext cx="1666450" cy="13558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 descr="https://opt-2841.ssl.1c-bitrix-cdn.ru/upload/resize_cache/iblock/d9c/600_600_1/aurora_a_1408_pl.jpg?1607342055242224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222" r="6667" b="-1333"/>
          <a:stretch/>
        </p:blipFill>
        <p:spPr bwMode="auto">
          <a:xfrm>
            <a:off x="7567873" y="3632014"/>
            <a:ext cx="1875790" cy="16471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 descr="https://images.by.prom.st/46518523_w200_h200_promyshlennaya-shvejnaya-mashina.jpg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37" y="4632034"/>
            <a:ext cx="1905000" cy="146685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TextBox 26">
            <a:hlinkClick r:id="rId14" action="ppaction://hlinksldjump"/>
          </p:cNvPr>
          <p:cNvSpPr txBox="1"/>
          <p:nvPr/>
        </p:nvSpPr>
        <p:spPr>
          <a:xfrm>
            <a:off x="10560205" y="6488668"/>
            <a:ext cx="177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Назад к </a:t>
            </a:r>
            <a:r>
              <a:rPr lang="en-US" dirty="0" err="1" smtClean="0"/>
              <a:t>слайду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2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-0.00612 -0.0400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20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0.00143 -0.4004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200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1527 L -0.78763 0.4712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88" y="228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-0.42891 -0.2870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40" y="-1402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L 0.00378 0.266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1152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0.40013 -0.3122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-1562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11111E-6 L 0.03841 0.1314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657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9 -0.04444 L 0.01485 -0.2851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20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-0.22422 0.519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2599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81 L 0.24193 0.4879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27" y="2520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96296E-6 L 0.06328 0.1319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4" y="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92806" y="-27810"/>
            <a:ext cx="3551357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Швейная машина</a:t>
            </a:r>
            <a:endParaRPr lang="ru-RU" sz="32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0560205" y="6488668"/>
            <a:ext cx="177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Назад к </a:t>
            </a:r>
            <a:r>
              <a:rPr lang="en-US" dirty="0" err="1" smtClean="0"/>
              <a:t>слайду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566" y="1884555"/>
            <a:ext cx="5387546" cy="314870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80339" y="5098112"/>
            <a:ext cx="15679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  ПЛАТФОРМА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23156" y="1801895"/>
            <a:ext cx="11505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  СТОЙКА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38005" y="1511147"/>
            <a:ext cx="9800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  РУКАВ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406892" y="4990391"/>
            <a:ext cx="33261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 ПУСКОРЕГУЛИРУЮЩАЯ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ПЕДАЛЬ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6664" y="35431"/>
            <a:ext cx="2804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  РЕГУЛЯТОР ДЛИНЫ СТЕЖКА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8622" y="3470658"/>
            <a:ext cx="2725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6  РЫЧАГ ОБРАТНОГО ХОДА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061614" y="1368196"/>
            <a:ext cx="21274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  МАХОВОЕ КОЛЕСО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03977" y="65412"/>
            <a:ext cx="2075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  УСТРОЙСТВО ДЛЯ НАМОТКИ НИТОК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5541" y="4076726"/>
            <a:ext cx="23410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9  ПРИЖИМНАЯ ЛАПКА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45853" y="5088134"/>
            <a:ext cx="28226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  РЫЧАГ ПОДЪЁМА ЛАПКИ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5541" y="1601894"/>
            <a:ext cx="20620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11  ИГЛОДЕРЖАТЕЛЬ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1358" y="65412"/>
            <a:ext cx="32870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12  РЫЧАГ НИТЕПРИТЯГИВАТЕЛЯ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917" y="5395911"/>
            <a:ext cx="2735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13  ЗАДВИЖНАЯ ПЛАСТИНА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5541" y="2709582"/>
            <a:ext cx="22837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14   ДВИГАТЕЛЬ ТКАНИ</a:t>
            </a:r>
            <a:endParaRPr lang="ru-RU" sz="1400" dirty="0">
              <a:solidFill>
                <a:prstClr val="black"/>
              </a:solidFill>
            </a:endParaRPr>
          </a:p>
        </p:txBody>
      </p:sp>
      <p:cxnSp>
        <p:nvCxnSpPr>
          <p:cNvPr id="21" name="Прямая со стрелкой 20"/>
          <p:cNvCxnSpPr>
            <a:stCxn id="8" idx="2"/>
          </p:cNvCxnSpPr>
          <p:nvPr/>
        </p:nvCxnSpPr>
        <p:spPr>
          <a:xfrm flipH="1">
            <a:off x="5087049" y="1818924"/>
            <a:ext cx="240994" cy="432670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2" idx="1"/>
          </p:cNvCxnSpPr>
          <p:nvPr/>
        </p:nvCxnSpPr>
        <p:spPr>
          <a:xfrm flipH="1">
            <a:off x="6657278" y="1522085"/>
            <a:ext cx="2404336" cy="1021571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0" idx="1"/>
          </p:cNvCxnSpPr>
          <p:nvPr/>
        </p:nvCxnSpPr>
        <p:spPr>
          <a:xfrm flipH="1">
            <a:off x="6736938" y="297041"/>
            <a:ext cx="3099726" cy="2903723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1" idx="1"/>
          </p:cNvCxnSpPr>
          <p:nvPr/>
        </p:nvCxnSpPr>
        <p:spPr>
          <a:xfrm flipH="1" flipV="1">
            <a:off x="6378500" y="3571922"/>
            <a:ext cx="2200122" cy="52625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7" idx="1"/>
          </p:cNvCxnSpPr>
          <p:nvPr/>
        </p:nvCxnSpPr>
        <p:spPr>
          <a:xfrm flipH="1">
            <a:off x="6319796" y="1955784"/>
            <a:ext cx="2403360" cy="1082955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6" idx="0"/>
          </p:cNvCxnSpPr>
          <p:nvPr/>
        </p:nvCxnSpPr>
        <p:spPr>
          <a:xfrm flipH="1" flipV="1">
            <a:off x="5207620" y="3780680"/>
            <a:ext cx="1356684" cy="1317432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4615180" y="3017359"/>
            <a:ext cx="161959" cy="2080754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7515424" y="4516687"/>
            <a:ext cx="950421" cy="610280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2090620" y="3651344"/>
            <a:ext cx="2400038" cy="1828430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2971782" y="3582245"/>
            <a:ext cx="1402605" cy="648369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2920034" y="2893294"/>
            <a:ext cx="1362219" cy="674187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2659671" y="1772992"/>
            <a:ext cx="1684912" cy="1585339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3311818" y="349964"/>
            <a:ext cx="865421" cy="1704697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Рисунок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845" y="4384503"/>
            <a:ext cx="807294" cy="971256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561" y="3751082"/>
            <a:ext cx="1497866" cy="1255354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027" y="268842"/>
            <a:ext cx="1100986" cy="1024396"/>
          </a:xfrm>
          <a:prstGeom prst="rect">
            <a:avLst/>
          </a:prstGeom>
        </p:spPr>
      </p:pic>
      <p:cxnSp>
        <p:nvCxnSpPr>
          <p:cNvPr id="60" name="Прямая со стрелкой 59"/>
          <p:cNvCxnSpPr/>
          <p:nvPr/>
        </p:nvCxnSpPr>
        <p:spPr>
          <a:xfrm flipH="1">
            <a:off x="6131214" y="469462"/>
            <a:ext cx="1109416" cy="1658147"/>
          </a:xfrm>
          <a:prstGeom prst="straightConnector1">
            <a:avLst/>
          </a:prstGeom>
          <a:ln w="57150">
            <a:solidFill>
              <a:srgbClr val="00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Рисунок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205" y="1777712"/>
            <a:ext cx="1350854" cy="1083780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240" y="541435"/>
            <a:ext cx="1118382" cy="1017111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274" y="358342"/>
            <a:ext cx="1529671" cy="1196768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01" y="3110928"/>
            <a:ext cx="732968" cy="819292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970" y="1856720"/>
            <a:ext cx="563272" cy="818429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845" y="5520693"/>
            <a:ext cx="1626324" cy="1085100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840" y="5358677"/>
            <a:ext cx="1229703" cy="1372277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10" y="5665342"/>
            <a:ext cx="1057968" cy="1097713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32125" y="2088982"/>
            <a:ext cx="968391" cy="1343579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788436" y="447254"/>
            <a:ext cx="1415481" cy="1081641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435" y="5430502"/>
            <a:ext cx="1971665" cy="134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15180" y="169923"/>
            <a:ext cx="3723712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III.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работа</a:t>
            </a:r>
            <a:endParaRPr lang="ru-RU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717" y="3521677"/>
            <a:ext cx="1112207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Выполи тренировочное упражнение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шитье на не заправленной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швейной машине.</a:t>
            </a:r>
            <a:endParaRPr lang="ru-RU" sz="28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2339" y="638000"/>
            <a:ext cx="1112207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безопасного труда, которые необходимо соблюдать при выполнении машинных работ.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2339" y="2189451"/>
            <a:ext cx="98216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Вами лежит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и картинки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частей машины.</a:t>
            </a:r>
          </a:p>
          <a:p>
            <a:pPr algn="ctr"/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таблицу. </a:t>
            </a:r>
            <a:r>
              <a:rPr lang="ru-RU" sz="12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(нажми)</a:t>
            </a:r>
            <a:endParaRPr lang="ru-RU" sz="12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10560205" y="6488668"/>
            <a:ext cx="177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Назад к </a:t>
            </a:r>
            <a:r>
              <a:rPr lang="en-US" dirty="0" err="1" smtClean="0"/>
              <a:t>слайду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229" y="4345734"/>
            <a:ext cx="2283560" cy="23562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935" y="4345734"/>
            <a:ext cx="2680300" cy="175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04028" y="58411"/>
            <a:ext cx="2045368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 себя</a:t>
            </a:r>
            <a:endParaRPr lang="ru-RU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8520" y="292449"/>
            <a:ext cx="98216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Вами лежит таблица и картинки частей машины.</a:t>
            </a:r>
          </a:p>
          <a:p>
            <a:pPr algn="ctr"/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таблицу.</a:t>
            </a:r>
            <a:endParaRPr lang="ru-RU" sz="44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971240"/>
              </p:ext>
            </p:extLst>
          </p:nvPr>
        </p:nvGraphicFramePr>
        <p:xfrm>
          <a:off x="367991" y="1422193"/>
          <a:ext cx="11463452" cy="508195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014438">
                  <a:extLst>
                    <a:ext uri="{9D8B030D-6E8A-4147-A177-3AD203B41FA5}">
                      <a16:colId xmlns:a16="http://schemas.microsoft.com/office/drawing/2014/main" val="2884172036"/>
                    </a:ext>
                  </a:extLst>
                </a:gridCol>
                <a:gridCol w="1717288">
                  <a:extLst>
                    <a:ext uri="{9D8B030D-6E8A-4147-A177-3AD203B41FA5}">
                      <a16:colId xmlns:a16="http://schemas.microsoft.com/office/drawing/2014/main" val="1908591436"/>
                    </a:ext>
                  </a:extLst>
                </a:gridCol>
                <a:gridCol w="4348976">
                  <a:extLst>
                    <a:ext uri="{9D8B030D-6E8A-4147-A177-3AD203B41FA5}">
                      <a16:colId xmlns:a16="http://schemas.microsoft.com/office/drawing/2014/main" val="694664230"/>
                    </a:ext>
                  </a:extLst>
                </a:gridCol>
                <a:gridCol w="1382750">
                  <a:extLst>
                    <a:ext uri="{9D8B030D-6E8A-4147-A177-3AD203B41FA5}">
                      <a16:colId xmlns:a16="http://schemas.microsoft.com/office/drawing/2014/main" val="3408251016"/>
                    </a:ext>
                  </a:extLst>
                </a:gridCol>
              </a:tblGrid>
              <a:tr h="72378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 ПЛАТФОРМА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УСТРОЙСТВО ДЛЯ НАМОТКИ НИТОК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879206"/>
                  </a:ext>
                </a:extLst>
              </a:tr>
              <a:tr h="72378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СТОЙКА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ПРИЖИМНАЯ ЛАПКА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613213"/>
                  </a:ext>
                </a:extLst>
              </a:tr>
              <a:tr h="72378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РУКАВ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РЫЧАГ ПОДЪЁМА ЛАПКИ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303009"/>
                  </a:ext>
                </a:extLst>
              </a:tr>
              <a:tr h="72378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ПУСКОРЕГУЛИРУЮЩАЯ ПЕДАЛЬ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11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ИГЛОДЕРЖАТЕЛЬ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232019"/>
                  </a:ext>
                </a:extLst>
              </a:tr>
              <a:tr h="72378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РЕГУЛЯТОР ДЛИНЫ СТЕЖКА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РЫЧАГ НИТЕПРИТЯГИВАТЕЛЯ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07974"/>
                  </a:ext>
                </a:extLst>
              </a:tr>
              <a:tr h="72378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РЫЧАГ ОБРАТНОГО ХОДА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ЗАДВИЖНАЯ ПЛАСТИНА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634244"/>
                  </a:ext>
                </a:extLst>
              </a:tr>
              <a:tr h="72378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 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МАХОВОЕ КОЛЕСО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  ДВИГАТЕЛЬ ТКАНИ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0262449"/>
                  </a:ext>
                </a:extLst>
              </a:tr>
            </a:tbl>
          </a:graphicData>
        </a:graphic>
      </p:graphicFrame>
      <p:sp>
        <p:nvSpPr>
          <p:cNvPr id="16" name="TextBox 15">
            <a:hlinkClick r:id="rId2" action="ppaction://hlinksldjump"/>
          </p:cNvPr>
          <p:cNvSpPr txBox="1"/>
          <p:nvPr/>
        </p:nvSpPr>
        <p:spPr>
          <a:xfrm>
            <a:off x="10560205" y="6488668"/>
            <a:ext cx="177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Назад к </a:t>
            </a:r>
            <a:r>
              <a:rPr lang="en-US" dirty="0" err="1" smtClean="0"/>
              <a:t>слайду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41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7564" y="233358"/>
            <a:ext cx="3807137" cy="639852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IV.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РЕФЛЕКСИЯ УРОКА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3595" y="959818"/>
            <a:ext cx="688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Проанализируйте свою работу на уроке.</a:t>
            </a:r>
            <a:endParaRPr lang="ru-RU" sz="44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55540" y="1674994"/>
            <a:ext cx="8280920" cy="496751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Сегодня на уроке я: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научилась...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интересно...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трудно...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 всего понравились задания...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 показалось важным...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я поняла, что... 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11" name="Picture 2" descr="https://ae01.alicdn.com/kf/U4b32b3aba1664afc9eb0bbc984db9890q.jp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25" b="92000" l="21563" r="767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93" t="3140" r="23157" b="8731"/>
          <a:stretch/>
        </p:blipFill>
        <p:spPr bwMode="auto">
          <a:xfrm>
            <a:off x="9226370" y="3935726"/>
            <a:ext cx="2343925" cy="231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10560205" y="6488668"/>
            <a:ext cx="177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Назад к </a:t>
            </a:r>
            <a:r>
              <a:rPr lang="en-US" dirty="0" err="1" smtClean="0"/>
              <a:t>слайду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756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28146" y="119390"/>
            <a:ext cx="2706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9689" y="1507830"/>
            <a:ext cx="3287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2"/>
              </a:rPr>
              <a:t>картинка игрушечной машинки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85309" y="748784"/>
            <a:ext cx="6644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«Технология», 5 класс О.А. Кожина, Е.Н. </a:t>
            </a:r>
            <a:r>
              <a:rPr lang="ru-RU" dirty="0" err="1" smtClean="0"/>
              <a:t>Кудакова</a:t>
            </a:r>
            <a:r>
              <a:rPr lang="ru-RU" dirty="0" smtClean="0"/>
              <a:t>, С.Э. </a:t>
            </a:r>
            <a:r>
              <a:rPr lang="ru-RU" dirty="0" err="1" smtClean="0"/>
              <a:t>Маркуцкая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86394" y="1118116"/>
            <a:ext cx="3380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«Технология», 5 класс </a:t>
            </a:r>
            <a:r>
              <a:rPr lang="ru-RU" dirty="0" smtClean="0"/>
              <a:t>Казакевич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79689" y="2006299"/>
            <a:ext cx="3452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3"/>
              </a:rPr>
              <a:t>детали швейной машины 5 класс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953546" y="2435084"/>
            <a:ext cx="2905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4"/>
              </a:rPr>
              <a:t>швейные машины бытовые</a:t>
            </a:r>
            <a:endParaRPr lang="ru-RU" dirty="0"/>
          </a:p>
        </p:txBody>
      </p:sp>
      <p:pic>
        <p:nvPicPr>
          <p:cNvPr id="9218" name="Picture 2" descr="https://shitnica.ru/wp-content/uploads/2021/04/detskaya-mashinka-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654" y="3233201"/>
            <a:ext cx="3344751" cy="27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 descr="https://3.bp.blogspot.com/-jH-DC1IOiyc/U18lS7HGqQI/AAAAAAAAOgg/MCvFUsD7RRM/s1600/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://s3.fotokto.ru/photo/full/290/29050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07975" y="3820193"/>
            <a:ext cx="3159927" cy="210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79689" y="2863869"/>
            <a:ext cx="3153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7"/>
              </a:rPr>
              <a:t>урок 5 класс швейная машина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51" y="3438249"/>
            <a:ext cx="4541455" cy="302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7132" y="489734"/>
            <a:ext cx="10649414" cy="3918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b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уроку по учебному предмету </a:t>
            </a:r>
            <a:b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«Технология» </a:t>
            </a:r>
            <a: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i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5-ом </a:t>
            </a:r>
            <a:r>
              <a:rPr lang="ru-RU" sz="36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на тему </a:t>
            </a:r>
            <a:r>
              <a:rPr lang="ru-RU" sz="44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5400" b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b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ШВЕЙНАЯ МАШИНКА</a:t>
            </a:r>
            <a:r>
              <a:rPr lang="ru-RU" sz="5400" b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52F61">
                  <a:lumMod val="75000"/>
                </a:srgbClr>
              </a:solidFill>
              <a:latin typeface="Century Gothic" panose="020B0502020202020204"/>
            </a:endParaRPr>
          </a:p>
        </p:txBody>
      </p:sp>
      <p:pic>
        <p:nvPicPr>
          <p:cNvPr id="5" name="Рисунок 4" descr="https://media.istockphoto.com/vectors/sewing-machine-retro-sketch-for-your-design-vector-id52654841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6533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4558"/>
          <a:stretch/>
        </p:blipFill>
        <p:spPr bwMode="auto">
          <a:xfrm>
            <a:off x="4114799" y="4408435"/>
            <a:ext cx="4296937" cy="24755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9288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tatic.kiddyday.ru/resize/media/8/3/83caceb3-a52a-4e52-8ab5-9c41f0922fc0.390x45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79" y="1214262"/>
            <a:ext cx="2183141" cy="18957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64508" y="61206"/>
            <a:ext cx="4259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. Актуализация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знаний. 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1026" name="Picture 2" descr="https://resprofi.ru/upload/iblock/a2b/ECF01PKE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0029" y="584426"/>
            <a:ext cx="2169926" cy="216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freepng.ru/20180405/xsw/kisspng-peterbilt-379-car-truck-ford-f-650-truck-5ac5be3d96aec8.49916629152290873361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16" b="92237" l="3000" r="94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545" y="2291898"/>
            <a:ext cx="2390764" cy="201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тиральная машина Indesit IWUB 4105 CIS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67" b="97500" l="13167" r="84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79" t="3902" r="16087" b="3609"/>
          <a:stretch/>
        </p:blipFill>
        <p:spPr bwMode="auto">
          <a:xfrm>
            <a:off x="1722624" y="2937672"/>
            <a:ext cx="1566166" cy="205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67628" y="3462948"/>
            <a:ext cx="30299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МАШИНА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2723" y="3464929"/>
            <a:ext cx="815929" cy="769441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6737" y="2397513"/>
            <a:ext cx="32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ШВЕЙНАЯ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https://image.shutterstock.com/image-vector/needle-thread-sewing-black-paper-600w-458420380.jp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871" b="83871" l="19667" r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0" y="3963035"/>
            <a:ext cx="2385060" cy="289496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2995676" y="495747"/>
            <a:ext cx="5613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общего в этих предметах? </a:t>
            </a:r>
            <a:endParaRPr lang="ru-RU" sz="44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95676" y="947310"/>
            <a:ext cx="65234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Произнося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ИГЛА и МАШИНА, </a:t>
            </a:r>
          </a:p>
          <a:p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ассоциация 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возникает</a:t>
            </a:r>
            <a:r>
              <a:rPr lang="ru-RU" sz="2800" b="1" i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22307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11111E-6 L 0.57266 0.0224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3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2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785" y="107923"/>
            <a:ext cx="11863754" cy="647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5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Опираясь </a:t>
            </a:r>
            <a:r>
              <a:rPr kumimoji="0" 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на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выполненные задания, </a:t>
            </a:r>
            <a:r>
              <a:rPr kumimoji="0" 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какова тема сегодняшнего урока?</a:t>
            </a:r>
            <a:endParaRPr kumimoji="0" lang="ru-RU" sz="36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5288" y="1064295"/>
            <a:ext cx="3691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C6232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464" y="2957433"/>
            <a:ext cx="9445083" cy="1401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5400" b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b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ШВЕЙНАЯ МАШИНКА</a:t>
            </a:r>
            <a:r>
              <a:rPr lang="ru-RU" sz="5400" b="1" dirty="0" smtClean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rgbClr val="052F6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52F61">
                  <a:lumMod val="75000"/>
                </a:srgbClr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44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4508" y="61206"/>
            <a:ext cx="5989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I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2800" b="1" kern="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Целеполагание - Планирование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r="11529" b="11083"/>
          <a:stretch/>
        </p:blipFill>
        <p:spPr>
          <a:xfrm>
            <a:off x="4227899" y="2803091"/>
            <a:ext cx="3714750" cy="1568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r="323" b="12649"/>
          <a:stretch/>
        </p:blipFill>
        <p:spPr>
          <a:xfrm>
            <a:off x="153080" y="708167"/>
            <a:ext cx="4796843" cy="166665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</p:pic>
      <p:pic>
        <p:nvPicPr>
          <p:cNvPr id="10" name="Рисунок 9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/>
          <a:srcRect r="15537" b="19535"/>
          <a:stretch/>
        </p:blipFill>
        <p:spPr>
          <a:xfrm>
            <a:off x="6454417" y="650395"/>
            <a:ext cx="5018996" cy="15117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r="47275" b="19082"/>
          <a:stretch/>
        </p:blipFill>
        <p:spPr>
          <a:xfrm>
            <a:off x="358759" y="4483178"/>
            <a:ext cx="3757628" cy="16192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450550"/>
              </p:ext>
            </p:extLst>
          </p:nvPr>
        </p:nvGraphicFramePr>
        <p:xfrm>
          <a:off x="6518869" y="5126115"/>
          <a:ext cx="3687445" cy="1029358"/>
        </p:xfrm>
        <a:graphic>
          <a:graphicData uri="http://schemas.openxmlformats.org/drawingml/2006/table">
            <a:tbl>
              <a:tblPr firstRow="1" firstCol="1" bandRow="1"/>
              <a:tblGrid>
                <a:gridCol w="3687445">
                  <a:extLst>
                    <a:ext uri="{9D8B030D-6E8A-4147-A177-3AD203B41FA5}">
                      <a16:colId xmlns:a16="http://schemas.microsoft.com/office/drawing/2014/main" val="630478503"/>
                    </a:ext>
                  </a:extLst>
                </a:gridCol>
              </a:tblGrid>
              <a:tr h="10293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ПРАКТИЧЕСКАЯ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РАБОТА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239791"/>
                  </a:ext>
                </a:extLst>
              </a:tr>
            </a:tbl>
          </a:graphicData>
        </a:graphic>
      </p:graphicFrame>
      <p:pic>
        <p:nvPicPr>
          <p:cNvPr id="3073" name="Рисунок 36" descr="https://ya-rostislav.ru/wp-content/uploads/2020/07/dazhe-devochka-razobralas-kak-nado-shit-na-yelektricheskoy-shveynoy-mashink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869" y="5152638"/>
            <a:ext cx="1200150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44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7798" y="151391"/>
            <a:ext cx="6012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цели мы поставим на урок? </a:t>
            </a:r>
            <a:endParaRPr lang="ru-RU" sz="44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73974" y="875128"/>
            <a:ext cx="36057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7562" y="1996057"/>
            <a:ext cx="1116237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Познакомиться с историй возникновения швейной машины;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Познакомиться с классификацией швейных машин;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Формировать знания </a:t>
            </a:r>
            <a:r>
              <a:rPr lang="ru-RU" sz="3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 устройстве бытовой швейной </a:t>
            </a:r>
            <a:r>
              <a:rPr lang="ru-RU" sz="3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машине;</a:t>
            </a:r>
            <a:endParaRPr lang="ru-RU" sz="3000" dirty="0" smtClean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правила работы на швейных машинках;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Формировать и развивать первоначальные навыки и умения работы на швейной машине;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</a:t>
            </a:r>
            <a:r>
              <a:rPr lang="ru-RU" sz="3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пособствовать развитию внимания, аккуратности, усидчивости </a:t>
            </a:r>
            <a:r>
              <a:rPr lang="ru-RU" sz="3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самостоятельности в </a:t>
            </a:r>
            <a:r>
              <a:rPr lang="ru-RU" sz="3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работе.</a:t>
            </a:r>
            <a:endParaRPr lang="ru-R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16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4508" y="6120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II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.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Основная часть. 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/>
          <a:srcRect r="11529" b="11083"/>
          <a:stretch/>
        </p:blipFill>
        <p:spPr>
          <a:xfrm>
            <a:off x="4222479" y="2594924"/>
            <a:ext cx="3714750" cy="1568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/>
          <a:srcRect r="323" b="12649"/>
          <a:stretch/>
        </p:blipFill>
        <p:spPr>
          <a:xfrm>
            <a:off x="205121" y="831908"/>
            <a:ext cx="4796843" cy="166665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</p:pic>
      <p:pic>
        <p:nvPicPr>
          <p:cNvPr id="10" name="Рисунок 9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/>
          <a:srcRect r="15537" b="19535"/>
          <a:stretch/>
        </p:blipFill>
        <p:spPr>
          <a:xfrm>
            <a:off x="6454417" y="650395"/>
            <a:ext cx="5018996" cy="15117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  <p:pic>
        <p:nvPicPr>
          <p:cNvPr id="11" name="Рисунок 10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/>
          <a:srcRect r="47275" b="19082"/>
          <a:stretch/>
        </p:blipFill>
        <p:spPr>
          <a:xfrm>
            <a:off x="153080" y="3808367"/>
            <a:ext cx="3757628" cy="16192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  <p:sp>
        <p:nvSpPr>
          <p:cNvPr id="9" name="Прямоугольник 8"/>
          <p:cNvSpPr/>
          <p:nvPr/>
        </p:nvSpPr>
        <p:spPr>
          <a:xfrm>
            <a:off x="1570326" y="2498563"/>
            <a:ext cx="7045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(нажми)</a:t>
            </a:r>
            <a:endParaRPr lang="ru-RU" sz="10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63915" y="2208807"/>
            <a:ext cx="7045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(нажми)</a:t>
            </a:r>
            <a:endParaRPr lang="ru-RU" sz="10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88551" y="5427617"/>
            <a:ext cx="7045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(нажми)</a:t>
            </a:r>
            <a:endParaRPr lang="ru-RU" sz="10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27592" y="4163451"/>
            <a:ext cx="7045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(нажми)</a:t>
            </a:r>
            <a:endParaRPr lang="ru-RU" sz="10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11"/>
          <a:srcRect r="63425" b="25505"/>
          <a:stretch/>
        </p:blipFill>
        <p:spPr>
          <a:xfrm>
            <a:off x="7452863" y="4741212"/>
            <a:ext cx="3726628" cy="93262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9080392" y="5673838"/>
            <a:ext cx="7045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52F61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(нажми)</a:t>
            </a:r>
            <a:endParaRPr lang="ru-RU" sz="1000" b="1" i="1" dirty="0">
              <a:solidFill>
                <a:srgbClr val="052F6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ae01.alicdn.com/kf/U4b32b3aba1664afc9eb0bbc984db9890q.jpg">
            <a:hlinkClick r:id="rId1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625" b="92000" l="21563" r="767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93" t="3140" r="23157" b="8731"/>
          <a:stretch/>
        </p:blipFill>
        <p:spPr bwMode="auto">
          <a:xfrm>
            <a:off x="4748729" y="4873461"/>
            <a:ext cx="1866113" cy="18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27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0020" y="838996"/>
            <a:ext cx="7374519" cy="374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Первые швейные машины были изобретены еще в конце XVIII столетия.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01141" y="203376"/>
            <a:ext cx="5315366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История создания швейной машины</a:t>
            </a:r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20" y="1213073"/>
            <a:ext cx="11366809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 создатели постарались скопировать обычный ручной стежок, в связи с чем такие машины работали медленно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9836" y="1562012"/>
            <a:ext cx="8800358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проект швейной машины был предложен в конце 15 века Леонардом да Винчи.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89836" y="1975846"/>
            <a:ext cx="7802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Немец Карл Визенталь изобрел машину, копирующую ручной стежок.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50285" y="2373650"/>
            <a:ext cx="6441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Американец Уолтер Хант – первую машину челночного стежка.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0285" y="3074173"/>
            <a:ext cx="846712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американец Элиас Хоу считается отцом швейных машин челночного стежка, которая заменяла труд пяти портных.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70303" y="3862715"/>
            <a:ext cx="892840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Изобретенная машинка Исааком Зингером, была почти доведена до современного вида.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Запатентовано только одно устройство: игла с ушком внизу.</a:t>
            </a:r>
          </a:p>
        </p:txBody>
      </p:sp>
      <p:pic>
        <p:nvPicPr>
          <p:cNvPr id="14" name="Рисунок 13" descr="https://static.tildacdn.com/tild6562-6137-4630-b164-363631343336/sewing_machine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8" t="3127" r="9752" b="-2153"/>
          <a:stretch/>
        </p:blipFill>
        <p:spPr bwMode="auto">
          <a:xfrm>
            <a:off x="170661" y="2397223"/>
            <a:ext cx="2038350" cy="2076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ds02.infourok.ru/uploads/ex/0aa1/00057558-d83f9a10/hello_html_m7faba19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148" y="4547774"/>
            <a:ext cx="2673564" cy="216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https://knowhow.pp.ua/wp-content/uploads/2020/12/NMAH-DOR2010-0980-000001-2-122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0" t="9417" r="8425" b="3648"/>
          <a:stretch/>
        </p:blipFill>
        <p:spPr bwMode="auto">
          <a:xfrm>
            <a:off x="958881" y="4488227"/>
            <a:ext cx="2842260" cy="2352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pbs.twimg.com/media/DHAbhyvXUAQw-yI.jpg:larg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40" y="4606124"/>
            <a:ext cx="3159248" cy="2108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645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0560205" y="6488668"/>
            <a:ext cx="177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Назад к </a:t>
            </a:r>
            <a:r>
              <a:rPr lang="en-US" dirty="0" err="1" smtClean="0"/>
              <a:t>слайду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0020" y="838996"/>
            <a:ext cx="661409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Первые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швейные машины были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изобретены в   ……   веке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17279" y="169923"/>
            <a:ext cx="787395" cy="37407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XVIII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445376" y="544000"/>
            <a:ext cx="518091" cy="3740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94222" y="918077"/>
            <a:ext cx="607859" cy="37407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20" y="1366455"/>
            <a:ext cx="421516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Создатели машинки скопировали…… 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40025" y="1663221"/>
            <a:ext cx="1759370" cy="38869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ручной стежок</a:t>
            </a:r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26105" y="2051917"/>
            <a:ext cx="2230490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машинный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стежок</a:t>
            </a:r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340025" y="1294466"/>
            <a:ext cx="2068117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плетенный пояс</a:t>
            </a:r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0020" y="1993493"/>
            <a:ext cx="626052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Первый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швейной машины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создан …   веке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74366" y="2992000"/>
            <a:ext cx="489935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Кто спроектировал первую швейную машину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78884" y="6060264"/>
            <a:ext cx="2208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Леонард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Винчи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100627" y="3785950"/>
            <a:ext cx="5657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Кто изобрел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машину, копирующую ручной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стежок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445376" y="5517879"/>
            <a:ext cx="1932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Карл Визенталь 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162624" y="4587097"/>
            <a:ext cx="546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7.Кто изобрел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первую машину челночного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стежка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66202" y="3661925"/>
            <a:ext cx="1503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Уолтер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Хант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77228" y="5272559"/>
            <a:ext cx="647142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Кто швейную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машину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довел почти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современного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вида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773525" y="4641913"/>
            <a:ext cx="161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Исаак Зингер</a:t>
            </a:r>
            <a:endParaRPr lang="ru-RU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61695" y="91324"/>
            <a:ext cx="2045368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 себя</a:t>
            </a:r>
            <a:endParaRPr lang="ru-RU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59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33333E-6 L -0.33645 0.096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23" y="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-0.00625 L -0.27578 -0.045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33" y="-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-1.48148E-6 L -0.35599 0.213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69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0.0961 -0.4502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5" y="-2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86 0.02384 L -0.1224 -0.2601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-1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07 -0.00648 L -0.17669 0.1298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38" y="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 -3.7037E-6 L -0.14791 0.084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0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  <p:bldP spid="14" grpId="0"/>
      <p:bldP spid="15" grpId="0"/>
      <p:bldP spid="18" grpId="0"/>
      <p:bldP spid="20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rgbClr val="DCF0F4"/>
      </a:lt1>
      <a:dk2>
        <a:srgbClr val="162F33"/>
      </a:dk2>
      <a:lt2>
        <a:srgbClr val="DCF0F4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1057</TotalTime>
  <Words>848</Words>
  <Application>Microsoft Office PowerPoint</Application>
  <PresentationFormat>Широкоэкранный</PresentationFormat>
  <Paragraphs>164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Times New Roman</vt:lpstr>
      <vt:lpstr>Wingdings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IV. РЕФЛЕКСИЯ УРОКА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56</cp:revision>
  <dcterms:created xsi:type="dcterms:W3CDTF">2021-11-01T14:56:44Z</dcterms:created>
  <dcterms:modified xsi:type="dcterms:W3CDTF">2021-11-02T19:32:35Z</dcterms:modified>
</cp:coreProperties>
</file>