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61" r:id="rId3"/>
    <p:sldId id="276" r:id="rId4"/>
    <p:sldId id="260" r:id="rId5"/>
    <p:sldId id="257" r:id="rId6"/>
    <p:sldId id="259" r:id="rId7"/>
    <p:sldId id="263" r:id="rId8"/>
    <p:sldId id="264" r:id="rId9"/>
    <p:sldId id="262" r:id="rId10"/>
    <p:sldId id="265" r:id="rId11"/>
    <p:sldId id="266" r:id="rId12"/>
    <p:sldId id="258" r:id="rId13"/>
    <p:sldId id="270" r:id="rId14"/>
    <p:sldId id="269" r:id="rId15"/>
    <p:sldId id="271" r:id="rId16"/>
    <p:sldId id="272" r:id="rId17"/>
    <p:sldId id="274" r:id="rId18"/>
    <p:sldId id="273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EA6CB-CCFB-4296-9130-FFB2C759A79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F29DC-60C5-4A51-890C-B7DFCAEF9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56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F29DC-60C5-4A51-890C-B7DFCAEF91A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896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r>
              <a:rPr lang="ru-RU" baseline="0" dirty="0" smtClean="0"/>
              <a:t> в форме фронтальной беседы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F29DC-60C5-4A51-890C-B7DFCAEF91A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745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F29DC-60C5-4A51-890C-B7DFCAEF91A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896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9" y="620688"/>
            <a:ext cx="8653321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11560" y="116632"/>
            <a:ext cx="828092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/>
              <a:t>ГАЛЕМИНА Н.В.</a:t>
            </a:r>
          </a:p>
          <a:p>
            <a:pPr algn="r"/>
            <a:r>
              <a:rPr lang="ru-RU" sz="2000" b="1" dirty="0" smtClean="0"/>
              <a:t>УЧИТЕЛЬ ИСТОРИИ</a:t>
            </a:r>
          </a:p>
          <a:p>
            <a:pPr algn="r"/>
            <a:r>
              <a:rPr lang="ru-RU" sz="2000" b="1" dirty="0" smtClean="0"/>
              <a:t>ГБОУ СОШ № 258</a:t>
            </a:r>
          </a:p>
          <a:p>
            <a:pPr algn="r"/>
            <a:r>
              <a:rPr lang="ru-RU" sz="2000" b="1" dirty="0" smtClean="0"/>
              <a:t>СПб</a:t>
            </a:r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В ГОРОДЕ БОГИНИ АФИНЫ</a:t>
            </a:r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pPr algn="r"/>
            <a:endParaRPr lang="ru-RU" sz="2000" b="1" dirty="0" smtClean="0"/>
          </a:p>
          <a:p>
            <a:pPr algn="r"/>
            <a:endParaRPr lang="ru-RU" sz="2000" b="1" dirty="0"/>
          </a:p>
          <a:p>
            <a:pPr algn="r"/>
            <a:endParaRPr lang="ru-RU" sz="2000" b="1" dirty="0" smtClean="0"/>
          </a:p>
          <a:p>
            <a:pPr algn="r"/>
            <a:endParaRPr lang="ru-RU" sz="2000" b="1" dirty="0"/>
          </a:p>
          <a:p>
            <a:pPr algn="r"/>
            <a:endParaRPr lang="ru-RU" sz="2000" b="1" dirty="0" smtClean="0"/>
          </a:p>
          <a:p>
            <a:pPr algn="r"/>
            <a:endParaRPr lang="ru-RU" sz="2000" b="1" dirty="0"/>
          </a:p>
          <a:p>
            <a:pPr algn="r"/>
            <a:endParaRPr lang="ru-RU" sz="2000" b="1" dirty="0" smtClean="0"/>
          </a:p>
          <a:p>
            <a:pPr algn="r"/>
            <a:r>
              <a:rPr lang="ru-RU" sz="2000" b="1" dirty="0" smtClean="0"/>
              <a:t>ПРЕЗЕНТАЦИЯ К УРОКУ </a:t>
            </a:r>
          </a:p>
          <a:p>
            <a:pPr algn="r"/>
            <a:r>
              <a:rPr lang="ru-RU" sz="2000" b="1" dirty="0" smtClean="0"/>
              <a:t>ПО УЧЕБНОМУ ПРЕДМЕТУ </a:t>
            </a:r>
          </a:p>
          <a:p>
            <a:pPr algn="r"/>
            <a:r>
              <a:rPr lang="ru-RU" sz="2000" b="1" dirty="0" smtClean="0"/>
              <a:t>«ИСТОРИЯ» В 5 КЛАССЕ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444119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367671"/>
            <a:ext cx="2091080" cy="38615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6" y="1497995"/>
            <a:ext cx="4921754" cy="37312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462964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ЧТО ДЛЯ ЧЕГО?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3236" y="5445224"/>
            <a:ext cx="2866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Пифос – сосуд </a:t>
            </a:r>
          </a:p>
          <a:p>
            <a:pPr algn="ctr"/>
            <a:r>
              <a:rPr lang="ru-RU" sz="2400" b="1" dirty="0" smtClean="0"/>
              <a:t>для хранения зерна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00192" y="5445223"/>
            <a:ext cx="34030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Амфора – сосуд </a:t>
            </a:r>
          </a:p>
          <a:p>
            <a:pPr algn="ctr"/>
            <a:r>
              <a:rPr lang="ru-RU" sz="2400" b="1" dirty="0" smtClean="0"/>
              <a:t>для хранения жидкости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7122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03575"/>
            <a:ext cx="5916149" cy="4437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0101" y="159791"/>
            <a:ext cx="9142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АГОРА</a:t>
            </a:r>
            <a:r>
              <a:rPr lang="ru-RU" sz="2400" b="1" dirty="0" smtClean="0">
                <a:solidFill>
                  <a:srgbClr val="C00000"/>
                </a:solidFill>
              </a:rPr>
              <a:t> – ГЛАВНАЯ ПЛОЩАДЬ АФИН: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т</a:t>
            </a:r>
            <a:r>
              <a:rPr lang="ru-RU" sz="2400" b="1" dirty="0" smtClean="0">
                <a:solidFill>
                  <a:srgbClr val="C00000"/>
                </a:solidFill>
              </a:rPr>
              <a:t>орговый, культурный, религиозный центр города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5184" y="2351681"/>
            <a:ext cx="27133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Рынок: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Смотрители рынка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Рыночная стража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7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0101" y="159791"/>
            <a:ext cx="9142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АГОРА</a:t>
            </a:r>
            <a:r>
              <a:rPr lang="ru-RU" sz="2400" b="1" dirty="0" smtClean="0">
                <a:solidFill>
                  <a:srgbClr val="C00000"/>
                </a:solidFill>
              </a:rPr>
              <a:t> – ГЛАВНАЯ ПЛОЩАДЬ АФИН: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политический, религиозный центр города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16" y="1127279"/>
            <a:ext cx="7720368" cy="34538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4962" y="4664999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Общественная жизнь:</a:t>
            </a:r>
          </a:p>
          <a:p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Совет пятисот:</a:t>
            </a:r>
          </a:p>
          <a:p>
            <a:pPr lvl="1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Пополнение казны</a:t>
            </a:r>
          </a:p>
          <a:p>
            <a:pPr lvl="1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Строительство флота</a:t>
            </a:r>
          </a:p>
          <a:p>
            <a:pPr lvl="1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Благоустройство города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5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218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АКРОПОЛЬ – СЕРДЦЕ АФИН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5936" y="3220460"/>
            <a:ext cx="4824536" cy="34631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92080" y="1340768"/>
            <a:ext cx="3600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Акрополь – </a:t>
            </a:r>
            <a:r>
              <a:rPr lang="ru-RU" sz="2000" dirty="0" smtClean="0"/>
              <a:t>«Верхний город», холм с крутыми склонами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12912" y="4617933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Портик </a:t>
            </a:r>
            <a:r>
              <a:rPr lang="ru-RU" sz="2000" dirty="0" smtClean="0"/>
              <a:t>– помещение, крыша на колоннах.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45" y="1124744"/>
            <a:ext cx="5080735" cy="32509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1344" y="5517232"/>
            <a:ext cx="36405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Фронтон </a:t>
            </a:r>
            <a:r>
              <a:rPr lang="ru-RU" dirty="0"/>
              <a:t>– треугольное пространство, между карнизом и скатами крыши</a:t>
            </a:r>
          </a:p>
        </p:txBody>
      </p:sp>
    </p:spTree>
    <p:extLst>
      <p:ext uri="{BB962C8B-B14F-4D97-AF65-F5344CB8AC3E}">
        <p14:creationId xmlns:p14="http://schemas.microsoft.com/office/powerpoint/2010/main" val="174952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7219" y="692696"/>
            <a:ext cx="446449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Входящих на Акрополь встречала статуя Афины Воительницы, высотой с трехэтажный дом, работы скульптора Фидия.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Позолоченный наконечник копья так сиял на солнце, что был маяком для кораблей, плывущих в порт.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3867550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952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77" y="3809904"/>
            <a:ext cx="2604540" cy="2498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443" y="3836123"/>
            <a:ext cx="2921036" cy="2375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86083" y="256306"/>
            <a:ext cx="8706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ХРАМ НИКИ АПТЕРОС (БЕСКРЫЛОЙ)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1819" y="3533546"/>
            <a:ext cx="30963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Победив персов, афиняне пожелали навсегда оставить победу в городе – поставили храм на Акрополе и статую без крыльев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802" y="908720"/>
            <a:ext cx="4524375" cy="241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9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7" y="926300"/>
            <a:ext cx="7388002" cy="39428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389238" y="245412"/>
            <a:ext cx="7560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ПАРФЕНОН – ГЛАВНЫЙ ХРАМ АФИН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749161"/>
            <a:ext cx="1800200" cy="39516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5733256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Статуя Афины Девы (</a:t>
            </a:r>
            <a:r>
              <a:rPr lang="ru-RU" sz="2400" b="1" dirty="0" err="1" smtClean="0">
                <a:solidFill>
                  <a:srgbClr val="C00000"/>
                </a:solidFill>
              </a:rPr>
              <a:t>Парфенос</a:t>
            </a:r>
            <a:r>
              <a:rPr lang="ru-RU" sz="2400" b="1" dirty="0" smtClean="0">
                <a:solidFill>
                  <a:srgbClr val="C00000"/>
                </a:solidFill>
              </a:rPr>
              <a:t>)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9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43340"/>
            <a:ext cx="4766891" cy="31723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3510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ЭРЕХТЕЙОН –ХРАМ НА МЕСТЕ СПОРА АФИНЫ И ПОСЕЙДОНА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852936"/>
            <a:ext cx="3531815" cy="3572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7" y="4437112"/>
            <a:ext cx="476689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Фронтон </a:t>
            </a:r>
            <a:r>
              <a:rPr lang="ru-RU" dirty="0" smtClean="0"/>
              <a:t>– треугольное пространство, между карнизом и скатами крыши</a:t>
            </a:r>
          </a:p>
          <a:p>
            <a:r>
              <a:rPr lang="ru-RU" sz="2000" b="1" dirty="0" smtClean="0"/>
              <a:t>Кариатиды </a:t>
            </a:r>
            <a:r>
              <a:rPr lang="ru-RU" dirty="0" smtClean="0"/>
              <a:t>– колонны в форме девушек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80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30546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ДНЕВНИК ПУТЕШЕСТВИЯ: ДЕНЬ ВТОРОЙ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78" y="1174304"/>
            <a:ext cx="320472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Керамик</a:t>
            </a:r>
          </a:p>
          <a:p>
            <a:pPr algn="ctr"/>
            <a:r>
              <a:rPr lang="ru-RU" sz="2400" b="1" dirty="0" smtClean="0"/>
              <a:t>Чернофигурные вазы</a:t>
            </a:r>
          </a:p>
          <a:p>
            <a:pPr algn="ctr"/>
            <a:r>
              <a:rPr lang="ru-RU" sz="2400" b="1" dirty="0" smtClean="0"/>
              <a:t>Краснофигурные вазы</a:t>
            </a:r>
          </a:p>
          <a:p>
            <a:pPr algn="ctr"/>
            <a:r>
              <a:rPr lang="ru-RU" sz="2400" b="1" dirty="0" smtClean="0"/>
              <a:t>Пифос</a:t>
            </a:r>
          </a:p>
          <a:p>
            <a:pPr algn="ctr"/>
            <a:r>
              <a:rPr lang="ru-RU" sz="2400" b="1" dirty="0" smtClean="0"/>
              <a:t>Амфора</a:t>
            </a:r>
          </a:p>
          <a:p>
            <a:pPr algn="ctr"/>
            <a:r>
              <a:rPr lang="ru-RU" sz="2400" b="1" dirty="0" smtClean="0"/>
              <a:t>Агора</a:t>
            </a:r>
          </a:p>
          <a:p>
            <a:pPr algn="ctr"/>
            <a:r>
              <a:rPr lang="ru-RU" sz="2400" b="1" dirty="0" smtClean="0"/>
              <a:t>Портик</a:t>
            </a:r>
          </a:p>
          <a:p>
            <a:pPr algn="ctr"/>
            <a:r>
              <a:rPr lang="ru-RU" sz="2400" b="1" dirty="0" smtClean="0"/>
              <a:t>Совет пятисот</a:t>
            </a:r>
          </a:p>
          <a:p>
            <a:pPr algn="ctr"/>
            <a:r>
              <a:rPr lang="ru-RU" sz="2400" b="1" dirty="0" smtClean="0"/>
              <a:t>Акрополь</a:t>
            </a:r>
          </a:p>
          <a:p>
            <a:pPr algn="ctr"/>
            <a:r>
              <a:rPr lang="ru-RU" sz="2400" b="1" dirty="0" smtClean="0"/>
              <a:t>Фидий</a:t>
            </a:r>
          </a:p>
          <a:p>
            <a:pPr algn="ctr"/>
            <a:r>
              <a:rPr lang="ru-RU" sz="2400" b="1" dirty="0" smtClean="0"/>
              <a:t>Парфенон</a:t>
            </a:r>
          </a:p>
          <a:p>
            <a:pPr algn="ctr"/>
            <a:r>
              <a:rPr lang="ru-RU" sz="2400" b="1" dirty="0" smtClean="0"/>
              <a:t>Фронтон</a:t>
            </a:r>
          </a:p>
          <a:p>
            <a:pPr algn="ctr"/>
            <a:r>
              <a:rPr lang="ru-RU" sz="2400" b="1" dirty="0" err="1" smtClean="0"/>
              <a:t>Эрехтейон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Кариатиды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7480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596" y="935722"/>
            <a:ext cx="77005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Домашнее задание: 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</a:rPr>
              <a:t>Р</a:t>
            </a:r>
            <a:r>
              <a:rPr lang="ru-RU" sz="2800" b="1" dirty="0" smtClean="0">
                <a:solidFill>
                  <a:srgbClr val="00B050"/>
                </a:solidFill>
              </a:rPr>
              <a:t>ассказ – экскурсия по древним Афинам - устно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01" y="2348880"/>
            <a:ext cx="6378657" cy="3749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952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68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ТРЕНИРУЕМ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908720"/>
            <a:ext cx="299146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Укажите события: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776 г до н.э.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594 г до н.э.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490 г до н.э.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480 г до н.э.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479 г до н.э.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1555051"/>
            <a:ext cx="239399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Кто эти люди?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Солон</a:t>
            </a:r>
          </a:p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</a:rPr>
              <a:t>Мильтиад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</a:rPr>
              <a:t>Фемистокл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Леонид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Дарий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I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Ксеркс 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0462" y="2025908"/>
            <a:ext cx="3452100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Дайте определения: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Стратег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Фаланга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Триера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Верфь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Пошлина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Налог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Граждане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Переселенцы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Вольноотпущенники</a:t>
            </a:r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4255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51" y="836712"/>
            <a:ext cx="8653321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30651" y="313092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В ГОРОДЕ БОГИНИ АФИНЫ</a:t>
            </a:r>
          </a:p>
          <a:p>
            <a:pPr algn="ctr"/>
            <a:r>
              <a:rPr lang="ru-RU" sz="2800" b="1" dirty="0" smtClean="0"/>
              <a:t>ПУТЕШЕСТВИЕ: ДЕНЬ ВТОРОЙ</a:t>
            </a:r>
          </a:p>
        </p:txBody>
      </p:sp>
    </p:spTree>
    <p:extLst>
      <p:ext uri="{BB962C8B-B14F-4D97-AF65-F5344CB8AC3E}">
        <p14:creationId xmlns:p14="http://schemas.microsoft.com/office/powerpoint/2010/main" val="1987835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9" y="1412776"/>
            <a:ext cx="3982077" cy="48737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01732" y="1649057"/>
            <a:ext cx="38144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2800" b="1" dirty="0" smtClean="0"/>
              <a:t>Расскажите, что вы узнали о порте Пирей</a:t>
            </a:r>
          </a:p>
          <a:p>
            <a:pPr marL="342900" indent="-342900" algn="ctr">
              <a:buAutoNum type="arabicPeriod"/>
            </a:pPr>
            <a:endParaRPr lang="ru-RU" sz="2800" b="1" dirty="0"/>
          </a:p>
          <a:p>
            <a:pPr marL="342900" indent="-342900" algn="ctr">
              <a:buAutoNum type="arabicPeriod"/>
            </a:pPr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2. Какие товары привозили в Афины, что грузили на корабли?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268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Дневник путешествия: день первый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5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5362720"/>
            <a:ext cx="80907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prstClr val="black"/>
                </a:solidFill>
              </a:rPr>
              <a:t>Что </a:t>
            </a:r>
            <a:r>
              <a:rPr lang="ru-RU" sz="2800" b="1" dirty="0">
                <a:solidFill>
                  <a:prstClr val="black"/>
                </a:solidFill>
              </a:rPr>
              <a:t>вы узнали о положении </a:t>
            </a:r>
            <a:endParaRPr lang="ru-RU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</a:rPr>
              <a:t>граждан</a:t>
            </a:r>
            <a:r>
              <a:rPr lang="ru-RU" sz="2800" b="1" dirty="0">
                <a:solidFill>
                  <a:prstClr val="black"/>
                </a:solidFill>
              </a:rPr>
              <a:t>; переселенцев; рабов?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45" y="972195"/>
            <a:ext cx="2552700" cy="34575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1196752"/>
            <a:ext cx="2251025" cy="3457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556792"/>
            <a:ext cx="2457450" cy="33718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268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Дневник путешествия: день первый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5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24" y="116632"/>
            <a:ext cx="91290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ПУТЕШЕСТВИЕ В АФИНЫ. ДЕНЬ ВТОРОЙ: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 ГОРОДЕ БОГИНИ.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7663"/>
            <a:ext cx="5996007" cy="4680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961603"/>
            <a:ext cx="4099835" cy="3591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255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5877" y="260648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ЗАДАНИЕ: 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ПОДГОТОВЬТЕ ЭКСКУРСИЮ ПО ГОРОДУ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/>
              <a:t>Параграф 37</a:t>
            </a:r>
            <a:r>
              <a:rPr lang="ru-RU" sz="2400" b="1" dirty="0" smtClean="0"/>
              <a:t>.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 ряд – читать п. 1. </a:t>
            </a:r>
          </a:p>
          <a:p>
            <a:pPr algn="ctr"/>
            <a:r>
              <a:rPr lang="ru-RU" sz="2400" b="1" dirty="0" smtClean="0"/>
              <a:t>Тема экскурсии – </a:t>
            </a:r>
            <a:r>
              <a:rPr lang="ru-RU" sz="2400" b="1" dirty="0" smtClean="0">
                <a:solidFill>
                  <a:srgbClr val="002060"/>
                </a:solidFill>
              </a:rPr>
              <a:t>«Керамик – район гончарных мастерских»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2 ряд – читать п. 2.</a:t>
            </a:r>
          </a:p>
          <a:p>
            <a:pPr algn="ctr"/>
            <a:r>
              <a:rPr lang="ru-RU" sz="2400" b="1" dirty="0" smtClean="0"/>
              <a:t>Тема экскурсии </a:t>
            </a:r>
            <a:r>
              <a:rPr lang="ru-RU" sz="2400" b="1" dirty="0" smtClean="0">
                <a:solidFill>
                  <a:srgbClr val="002060"/>
                </a:solidFill>
              </a:rPr>
              <a:t>– «Агора – главная площадь Афин»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3 ряд – читать п. 3.</a:t>
            </a:r>
          </a:p>
          <a:p>
            <a:pPr algn="ctr"/>
            <a:r>
              <a:rPr lang="ru-RU" sz="2400" b="1" dirty="0" smtClean="0"/>
              <a:t>Тема экскурсии – </a:t>
            </a:r>
            <a:r>
              <a:rPr lang="ru-RU" sz="2400" b="1" dirty="0" smtClean="0">
                <a:solidFill>
                  <a:srgbClr val="002060"/>
                </a:solidFill>
              </a:rPr>
              <a:t>«Акрополь – сердце Афин»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7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5168575" cy="4896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829" y="290835"/>
            <a:ext cx="9004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КЕРАМИК – РАЙОН ГОНЧАРНЫХ МАСТЕРСКИХ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5465" y="1434236"/>
            <a:ext cx="2953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Кто и как трудился в мастерских?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53265" y="3284984"/>
            <a:ext cx="2579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Чем славились гончары Афин?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7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47667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ЧЕМ СЛАВИЛИСЬ ГОНЧАРЫ АФИН?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48" y="1484784"/>
            <a:ext cx="2929052" cy="40408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599240"/>
            <a:ext cx="4566782" cy="40752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0648" y="6090592"/>
            <a:ext cx="2616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Чернофигурная роспись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09492" y="6093296"/>
            <a:ext cx="270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Краснофигурная роспись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0732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455</Words>
  <Application>Microsoft Office PowerPoint</Application>
  <PresentationFormat>Экран (4:3)</PresentationFormat>
  <Paragraphs>127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leopold</dc:creator>
  <cp:lastModifiedBy>leopold</cp:lastModifiedBy>
  <cp:revision>27</cp:revision>
  <dcterms:created xsi:type="dcterms:W3CDTF">2018-02-24T18:07:25Z</dcterms:created>
  <dcterms:modified xsi:type="dcterms:W3CDTF">2018-02-25T16:27:47Z</dcterms:modified>
</cp:coreProperties>
</file>