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9144000" cy="68580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34E5C96-8748-42D7-9010-0AC5FB76609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35EECEB-8659-4E34-9FA8-B66FD8589D2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858000" y="214313"/>
            <a:ext cx="2286000" cy="591185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0" y="214313"/>
            <a:ext cx="6705600" cy="59118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05F7937-8A80-42E4-8B98-9267DC4B381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35CEB5-D017-4D2F-9A23-997A0C9521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BADF758-CCAA-4133-A4F8-4AF75C90705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571625"/>
            <a:ext cx="4038600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571625"/>
            <a:ext cx="4038600" cy="4554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0AF09DD-763E-4DB8-B0CA-02A86E9EFE6B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D16FE10-AC1B-4660-8F47-8F6DCAC5CED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6992435-754A-4997-98AA-0AE978523C9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2CECE5A-BDB7-4D7F-AAAA-DE9A155D2841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5C846C4-615C-41AF-80F9-5A21C86514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994BA53-D275-424A-9137-94E0FC63FB8E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blipFill>
          <a:blip r:embed="rId13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H:\графика\asadal\scool\scool\38 [Converted]111.png" hidden="0"/>
          <p:cNvPicPr>
            <a:picLocks noChangeAspect="1" noChangeArrowheads="1"/>
          </p:cNvPicPr>
          <p:nvPr isPhoto="0" userDrawn="0"/>
        </p:nvPicPr>
        <p:blipFill>
          <a:blip r:embed="rId14"/>
          <a:srcRect l="2920" t="16669" r="3650" b="0"/>
          <a:stretch/>
        </p:blipFill>
        <p:spPr bwMode="auto">
          <a:xfrm>
            <a:off x="0" y="0"/>
            <a:ext cx="9144000" cy="1428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dist="5000" dir="2100000" sy="-100000" rotWithShape="0" algn="bl" stA="38000" endPos="28000"/>
          </a:effectLst>
        </p:spPr>
      </p:pic>
      <p:pic>
        <p:nvPicPr>
          <p:cNvPr id="5" name="Picture 3" descr="H:\графика\asadal\scool\scool\38 [Converted].png" hidden="0"/>
          <p:cNvPicPr>
            <a:picLocks noChangeAspect="1" noChangeArrowheads="1"/>
          </p:cNvPicPr>
          <p:nvPr isPhoto="0" userDrawn="0"/>
        </p:nvPicPr>
        <p:blipFill>
          <a:blip r:embed="rId15"/>
          <a:srcRect l="11539" t="0" r="0" b="11938"/>
          <a:stretch/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графика\asadal\scool\scool\23\10101010.png" hidden="0"/>
          <p:cNvPicPr>
            <a:picLocks noChangeAspect="1" noChangeArrowheads="1"/>
          </p:cNvPicPr>
          <p:nvPr isPhoto="0" userDrawn="0"/>
        </p:nvPicPr>
        <p:blipFill>
          <a:blip r:embed="rId16"/>
          <a:srcRect l="0" t="0" r="11858" b="0"/>
          <a:stretch/>
        </p:blipFill>
        <p:spPr bwMode="auto">
          <a:xfrm>
            <a:off x="8215313" y="5175250"/>
            <a:ext cx="928686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графика\asadal\scool\scool\38 [Converted].png" hidden="0"/>
          <p:cNvPicPr>
            <a:picLocks noChangeAspect="1" noChangeArrowheads="1"/>
          </p:cNvPicPr>
          <p:nvPr isPhoto="0" userDrawn="0"/>
        </p:nvPicPr>
        <p:blipFill>
          <a:blip r:embed="rId15"/>
          <a:srcRect l="11539" t="0" r="0" b="11938"/>
          <a:stretch/>
        </p:blipFill>
        <p:spPr bwMode="auto">
          <a:xfrm>
            <a:off x="0" y="5357813"/>
            <a:ext cx="32861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графика\asadal\scool\scool\23\10101010.png" hidden="0"/>
          <p:cNvPicPr>
            <a:picLocks noChangeAspect="1" noChangeArrowheads="1"/>
          </p:cNvPicPr>
          <p:nvPr isPhoto="0" userDrawn="0"/>
        </p:nvPicPr>
        <p:blipFill>
          <a:blip r:embed="rId16"/>
          <a:srcRect l="0" t="0" r="11858" b="0"/>
          <a:stretch/>
        </p:blipFill>
        <p:spPr bwMode="auto">
          <a:xfrm>
            <a:off x="8215313" y="5175250"/>
            <a:ext cx="928686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0" y="214313"/>
            <a:ext cx="9144000" cy="1143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wrap="square" lIns="91440" tIns="45720" rIns="91440" bIns="45720" numCol="1" anchor="ctr" anchorCtr="0" compatLnSpc="1">
            <a:prstTxWarp prst="textNoShape"/>
            <a:normAutofit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71625"/>
            <a:ext cx="82296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1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6356350"/>
            <a:ext cx="1662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B0111-501B-4C0C-B4A4-95E9DBBEB669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>
        <a:spcBef>
          <a:spcPts val="0"/>
        </a:spcBef>
        <a:spcAft>
          <a:spcPts val="0"/>
        </a:spcAft>
        <a:defRPr sz="4400" b="1">
          <a:solidFill>
            <a:srgbClr val="F2F2F2"/>
          </a:solidFill>
          <a:latin typeface="+mj-lt"/>
          <a:ea typeface="+mj-ea"/>
          <a:cs typeface="+mj-cs"/>
        </a:defRPr>
      </a:lvl1pPr>
      <a:lvl2pPr algn="ctr">
        <a:spcBef>
          <a:spcPts val="0"/>
        </a:spcBef>
        <a:spcAft>
          <a:spcPts val="0"/>
        </a:spcAft>
        <a:defRPr sz="4400" b="1">
          <a:solidFill>
            <a:srgbClr val="F2F2F2"/>
          </a:solidFill>
          <a:latin typeface="Cambria"/>
          <a:cs typeface="Arial"/>
        </a:defRPr>
      </a:lvl2pPr>
      <a:lvl3pPr algn="ctr">
        <a:spcBef>
          <a:spcPts val="0"/>
        </a:spcBef>
        <a:spcAft>
          <a:spcPts val="0"/>
        </a:spcAft>
        <a:defRPr sz="4400" b="1">
          <a:solidFill>
            <a:srgbClr val="F2F2F2"/>
          </a:solidFill>
          <a:latin typeface="Cambria"/>
          <a:cs typeface="Arial"/>
        </a:defRPr>
      </a:lvl3pPr>
      <a:lvl4pPr algn="ctr">
        <a:spcBef>
          <a:spcPts val="0"/>
        </a:spcBef>
        <a:spcAft>
          <a:spcPts val="0"/>
        </a:spcAft>
        <a:defRPr sz="4400" b="1">
          <a:solidFill>
            <a:srgbClr val="F2F2F2"/>
          </a:solidFill>
          <a:latin typeface="Cambria"/>
          <a:cs typeface="Arial"/>
        </a:defRPr>
      </a:lvl4pPr>
      <a:lvl5pPr algn="ctr">
        <a:spcBef>
          <a:spcPts val="0"/>
        </a:spcBef>
        <a:spcAft>
          <a:spcPts val="0"/>
        </a:spcAft>
        <a:defRPr sz="4400" b="1">
          <a:solidFill>
            <a:srgbClr val="F2F2F2"/>
          </a:solidFill>
          <a:latin typeface="Cambria"/>
          <a:cs typeface="Arial"/>
        </a:defRPr>
      </a:lvl5pPr>
      <a:lvl6pPr marL="457200" algn="ctr">
        <a:spcBef>
          <a:spcPts val="0"/>
        </a:spcBef>
        <a:spcAft>
          <a:spcPts val="0"/>
        </a:spcAft>
        <a:defRPr sz="4400" b="1">
          <a:solidFill>
            <a:srgbClr val="F2F2F2"/>
          </a:solidFill>
          <a:latin typeface="Cambria"/>
          <a:cs typeface="Arial"/>
        </a:defRPr>
      </a:lvl6pPr>
      <a:lvl7pPr marL="914400" algn="ctr">
        <a:spcBef>
          <a:spcPts val="0"/>
        </a:spcBef>
        <a:spcAft>
          <a:spcPts val="0"/>
        </a:spcAft>
        <a:defRPr sz="4400" b="1">
          <a:solidFill>
            <a:srgbClr val="F2F2F2"/>
          </a:solidFill>
          <a:latin typeface="Cambria"/>
          <a:cs typeface="Arial"/>
        </a:defRPr>
      </a:lvl7pPr>
      <a:lvl8pPr marL="1371600" algn="ctr">
        <a:spcBef>
          <a:spcPts val="0"/>
        </a:spcBef>
        <a:spcAft>
          <a:spcPts val="0"/>
        </a:spcAft>
        <a:defRPr sz="4400" b="1">
          <a:solidFill>
            <a:srgbClr val="F2F2F2"/>
          </a:solidFill>
          <a:latin typeface="Cambria"/>
          <a:cs typeface="Arial"/>
        </a:defRPr>
      </a:lvl8pPr>
      <a:lvl9pPr marL="1828800" algn="ctr">
        <a:spcBef>
          <a:spcPts val="0"/>
        </a:spcBef>
        <a:spcAft>
          <a:spcPts val="0"/>
        </a:spcAft>
        <a:defRPr sz="4400" b="1">
          <a:solidFill>
            <a:srgbClr val="F2F2F2"/>
          </a:solidFill>
          <a:latin typeface="Cambria"/>
          <a:cs typeface="Arial"/>
        </a:defRPr>
      </a:lvl9pPr>
    </p:titleStyle>
    <p:bodyStyle>
      <a:lvl1pPr marL="342900" indent="-342900" algn="l">
        <a:spcBef>
          <a:spcPts val="0"/>
        </a:spcBef>
        <a:spcAft>
          <a:spcPts val="0"/>
        </a:spcAft>
        <a:buFont typeface="Arial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>
        <a:spcBef>
          <a:spcPts val="0"/>
        </a:spcBef>
        <a:spcAft>
          <a:spcPts val="0"/>
        </a:spcAft>
        <a:buFont typeface="Arial"/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>
        <a:spcBef>
          <a:spcPts val="0"/>
        </a:spcBef>
        <a:spcAft>
          <a:spcPts val="0"/>
        </a:spcAft>
        <a:buFont typeface="Arial"/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>
        <a:spcBef>
          <a:spcPts val="0"/>
        </a:spcBef>
        <a:spcAft>
          <a:spcPts val="0"/>
        </a:spcAft>
        <a:buFont typeface="Arial"/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>
        <a:spcBef>
          <a:spcPts val="0"/>
        </a:spcBef>
        <a:spcAft>
          <a:spcPts val="0"/>
        </a:spcAft>
        <a:buFont typeface="Arial"/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>
        <a:spcBef>
          <a:spcPts val="0"/>
        </a:spcBef>
        <a:spcAft>
          <a:spcPts val="0"/>
        </a:spcAft>
        <a:buFont typeface="Arial"/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>
        <a:spcBef>
          <a:spcPts val="0"/>
        </a:spcBef>
        <a:spcAft>
          <a:spcPts val="0"/>
        </a:spcAft>
        <a:buFont typeface="Arial"/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>
        <a:spcBef>
          <a:spcPts val="0"/>
        </a:spcBef>
        <a:spcAft>
          <a:spcPts val="0"/>
        </a:spcAft>
        <a:buFont typeface="Arial"/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>
        <a:spcBef>
          <a:spcPts val="0"/>
        </a:spcBef>
        <a:spcAft>
          <a:spcPts val="0"/>
        </a:spcAft>
        <a:buFont typeface="Arial"/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WordArt 4" hidden="0"/>
          <p:cNvSpPr>
            <a:spLocks noChangeArrowheads="1" noChangeShapeType="1" noTextEdit="1"/>
          </p:cNvSpPr>
          <p:nvPr isPhoto="0" userDrawn="0"/>
        </p:nvSpPr>
        <p:spPr bwMode="auto">
          <a:xfrm flipH="0" flipV="0">
            <a:off x="1134449" y="3095624"/>
            <a:ext cx="6886575" cy="1209674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1" anchor="t" anchorCtr="0" forceAA="0" upright="0" compatLnSpc="0">
            <a:prstTxWarp prst="textPlain">
              <a:avLst>
                <a:gd name="adj" fmla="val 49944"/>
              </a:avLst>
            </a:prstTxWarp>
          </a:bodyPr>
          <a:lstStyle/>
          <a:p>
            <a:pPr algn="ctr">
              <a:defRPr/>
            </a:pPr>
            <a:r>
              <a:rPr lang="en-US" sz="3600" b="1" i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Times New Roman"/>
                <a:cs typeface="Times New Roman"/>
              </a:rPr>
              <a:t>Глобальные компетенции</a:t>
            </a:r>
            <a:endParaRPr sz="3600" b="0" i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666699"/>
              </a:solidFill>
              <a:latin typeface="Times New Roman"/>
              <a:cs typeface="Times New Roman"/>
            </a:endParaRPr>
          </a:p>
        </p:txBody>
      </p:sp>
      <p:sp>
        <p:nvSpPr>
          <p:cNvPr id="5" name="WordArt 9" hidden="0"/>
          <p:cNvSpPr>
            <a:spLocks noChangeArrowheads="1" noChangeShapeType="1" noTextEdit="1"/>
          </p:cNvSpPr>
          <p:nvPr isPhoto="0" userDrawn="0"/>
        </p:nvSpPr>
        <p:spPr bwMode="auto">
          <a:xfrm>
            <a:off x="4724397" y="3700460"/>
            <a:ext cx="182988" cy="273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360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666699"/>
              </a:solidFill>
              <a:latin typeface="Times New Roman"/>
              <a:cs typeface="Times New Roman"/>
            </a:endParaRPr>
          </a:p>
        </p:txBody>
      </p:sp>
      <p:sp>
        <p:nvSpPr>
          <p:cNvPr id="6" name="" hidden="0"/>
          <p:cNvSpPr txBox="1"/>
          <p:nvPr isPhoto="0" userDrawn="0"/>
        </p:nvSpPr>
        <p:spPr bwMode="auto">
          <a:xfrm flipH="0" flipV="0">
            <a:off x="1191600" y="1581149"/>
            <a:ext cx="6877049" cy="98107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lnSpc>
                <a:spcPct val="100000"/>
              </a:lnSpc>
              <a:defRPr/>
            </a:pPr>
            <a:r>
              <a:rPr lang="ru-RU" b="1" i="0" u="none" strike="noStrike" cap="none" spc="0">
                <a:solidFill>
                  <a:srgbClr val="00295B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общеобразовательное учреждение</a:t>
            </a:r>
            <a:endParaRPr lang="ru-RU" sz="1400" b="1" i="0" u="none" strike="noStrike" cap="none" spc="0">
              <a:solidFill>
                <a:srgbClr val="00295B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b="1" i="0" u="none" strike="noStrike" cap="none" spc="0">
                <a:solidFill>
                  <a:srgbClr val="00295B"/>
                </a:solidFill>
                <a:latin typeface="Times New Roman"/>
                <a:ea typeface="Times New Roman"/>
                <a:cs typeface="Times New Roman"/>
              </a:rPr>
              <a:t>"Основная школа №25 имени Героя России А.В.Теперика"</a:t>
            </a:r>
            <a:endParaRPr lang="ru-RU" sz="1400" b="1" i="0" u="none" strike="noStrike" cap="none" spc="0">
              <a:solidFill>
                <a:srgbClr val="00295B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lang="ru-RU" b="1" i="0" u="none" strike="noStrike" cap="none" spc="0">
                <a:solidFill>
                  <a:srgbClr val="00295B"/>
                </a:solidFill>
                <a:latin typeface="Times New Roman"/>
                <a:ea typeface="Times New Roman"/>
                <a:cs typeface="Times New Roman"/>
              </a:rPr>
              <a:t>                                             города Липецка</a:t>
            </a:r>
            <a:endParaRPr lang="en-US" sz="1400" b="0" strike="noStrike" spc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" name="" hidden="0"/>
          <p:cNvSpPr txBox="1"/>
          <p:nvPr isPhoto="0" userDrawn="0"/>
        </p:nvSpPr>
        <p:spPr bwMode="auto">
          <a:xfrm flipH="0" flipV="0">
            <a:off x="4724397" y="5810249"/>
            <a:ext cx="3344250" cy="60959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lang="ru-RU" b="1" i="1" strike="noStrike" spc="0">
                <a:solidFill>
                  <a:srgbClr val="00295B"/>
                </a:solidFill>
                <a:latin typeface="Times New Roman"/>
              </a:rPr>
              <a:t>Составила:Т.Н.Антоненко</a:t>
            </a:r>
            <a:endParaRPr/>
          </a:p>
        </p:txBody>
      </p:sp>
      <p:sp>
        <p:nvSpPr>
          <p:cNvPr id="8" name="" hidden="0"/>
          <p:cNvSpPr/>
          <p:nvPr isPhoto="0" userDrawn="0"/>
        </p:nvSpPr>
        <p:spPr bwMode="auto">
          <a:xfrm>
            <a:off x="4444560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9" name="" hidden="0"/>
          <p:cNvSpPr/>
          <p:nvPr isPhoto="0" userDrawn="0"/>
        </p:nvSpPr>
        <p:spPr bwMode="auto">
          <a:xfrm>
            <a:off x="7011565" y="7654289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3382349" y="4366331"/>
            <a:ext cx="233391" cy="29740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0999" y="1428750"/>
            <a:ext cx="7981949" cy="5410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3114674" y="4113482"/>
            <a:ext cx="226646" cy="30254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-17099" y="1390649"/>
            <a:ext cx="8010329" cy="5448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2095379" y="3183307"/>
            <a:ext cx="111018" cy="27370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949" y="1352549"/>
            <a:ext cx="7924799" cy="5524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>
            <a:off x="4444560" y="3291840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-29686" y="1600199"/>
            <a:ext cx="8089786" cy="534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4444560" y="3623821"/>
            <a:ext cx="216641" cy="32410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1409699"/>
            <a:ext cx="8021999" cy="5467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4444560" y="4949190"/>
            <a:ext cx="214233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1390649"/>
            <a:ext cx="7964849" cy="5505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rot="0" flipH="0" flipV="0">
            <a:off x="4444560" y="3669198"/>
            <a:ext cx="254916" cy="75471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rot="0" flipH="0" flipV="0">
            <a:off x="0" y="1877660"/>
            <a:ext cx="7962899" cy="5018438"/>
          </a:xfrm>
          <a:prstGeom prst="rect">
            <a:avLst/>
          </a:prstGeom>
        </p:spPr>
      </p:pic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0" y="1409699"/>
            <a:ext cx="5678849" cy="1047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buFont typeface="Arial"/>
              <a:buNone/>
              <a:defRPr/>
            </a:pPr>
            <a:r>
              <a:rPr sz="26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</a:t>
            </a:r>
            <a:r>
              <a:rPr sz="2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кой целью обучающиеся должны овладеть глобальными компетенциями? </a:t>
            </a:r>
            <a:endParaRPr sz="2400" b="1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Arial"/>
              <a:buNone/>
              <a:defRPr/>
            </a:pP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Для гармоничной жизни в многокультурном сообществе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Для процветания на изменяющемся рынке труда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Arial"/>
              <a:buNone/>
              <a:defRPr/>
            </a:pP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Для эффективного и ответственного использования медиаплатформ 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Arial"/>
              <a:buNone/>
              <a:defRPr/>
            </a:pP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Для поддержания целей устойчивого развития </a:t>
            </a:r>
            <a:endParaRPr sz="24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0" y="1484313"/>
            <a:ext cx="9144000" cy="5373687"/>
          </a:xfrm>
        </p:spPr>
        <p:txBody>
          <a:bodyPr/>
          <a:lstStyle/>
          <a:p>
            <a:pPr>
              <a:defRPr/>
            </a:pPr>
            <a:r>
              <a:rPr sz="26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</a:t>
            </a:r>
            <a:r>
              <a:rPr sz="2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оответствии с этим были выделены четыре направления оценки глобальных компетенций: </a:t>
            </a:r>
            <a:endParaRPr sz="2400" b="1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Изучение вопросов местного, глобального и межкультурного значения; 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Понимание и оценка точки зрения и мировоззрения других; 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Участие в открытом, адекватном и эффективном межкультурном взаимодействии; 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Содействие коллективному благополучию и устойчивому развитию.</a:t>
            </a:r>
            <a:endParaRPr sz="24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4212205" y="5303098"/>
            <a:ext cx="220053" cy="355283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0" y="1409699"/>
            <a:ext cx="7983899" cy="542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-17100" y="1571625"/>
            <a:ext cx="8762999" cy="4554537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26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</a:t>
            </a:r>
            <a:r>
              <a:rPr sz="2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аркеры выделения уровней глобальной компетентности</a:t>
            </a:r>
            <a:endParaRPr sz="2400" b="1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1.«Рамки рассуждений», требуемых для решения проблемы (не требуется выходить за рамки задания / необходима дополнительная информация*) 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2.Количество точек зрения, представленных в задании (1-5) 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3.Объем информации, количество источников информации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4.Описание или объяснение ситуации *знакомый / </a:t>
            </a: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незнакомый контекст, ситуация, понятийный аппарат *связи между элементами проблемы (выявить в задании / самостоятельно установить) *последствия действий (краткосрочные и долгосрочные)</a:t>
            </a:r>
            <a:endParaRPr sz="2400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20999" y="1571625"/>
            <a:ext cx="8665799" cy="4554537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sz="20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</a:t>
            </a:r>
            <a:r>
              <a:rPr sz="22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фициты и затруднения, выявленные в результате масштабной апробации</a:t>
            </a:r>
            <a:endParaRPr sz="22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22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2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Дефициты познавательной деятельности учащихся</a:t>
            </a:r>
            <a:r>
              <a:rPr sz="2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sz="22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endParaRPr sz="22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высказывают свое мнение или отношение к ситуации и «не видят» требование задания; </a:t>
            </a:r>
            <a:endParaRPr sz="22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затрудняются приводить примеры; </a:t>
            </a:r>
            <a:endParaRPr sz="22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дают «правильный» ответ, повторяя формулировку вопроса или приводя цитату из задания; </a:t>
            </a:r>
            <a:endParaRPr sz="22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sz="22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затрудняются привести аргументы • «за» или «против» определенных мнений, суждений, точек зрения; привести различные точки зрения на проблему или ситуацию.</a:t>
            </a:r>
            <a:endParaRPr sz="22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>
            <a:off x="2735094" y="3291840"/>
            <a:ext cx="3677949" cy="22863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 sz="900" b="0" i="0" u="none">
              <a:solidFill>
                <a:srgbClr val="000000"/>
              </a:solidFill>
              <a:latin typeface="Liberation Sans"/>
              <a:ea typeface="Liberation Sans"/>
              <a:cs typeface="Liberation Sans"/>
            </a:endParaRPr>
          </a:p>
        </p:txBody>
      </p:sp>
      <p:sp>
        <p:nvSpPr>
          <p:cNvPr id="5" name="" hidden="0"/>
          <p:cNvSpPr txBox="1"/>
          <p:nvPr isPhoto="0" userDrawn="0"/>
        </p:nvSpPr>
        <p:spPr bwMode="auto">
          <a:xfrm flipH="0" flipV="0">
            <a:off x="40049" y="1609723"/>
            <a:ext cx="9067799" cy="361572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r>
              <a:rPr sz="2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-Дефициты, связанные с организацией деятельности учащихся</a:t>
            </a: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не читают или не дочитывают инструкцию до конца; 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произвольно меняют местами блоки ответов; не заканчивают рассуждения; </a:t>
            </a:r>
            <a:endParaRPr sz="24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l">
              <a:defRPr/>
            </a:pPr>
            <a:r>
              <a:rPr sz="2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не используют предложенный формат ответа.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" hidden="0"/>
          <p:cNvSpPr/>
          <p:nvPr isPhoto="0" userDrawn="0"/>
        </p:nvSpPr>
        <p:spPr bwMode="auto">
          <a:xfrm flipH="0" flipV="0">
            <a:off x="2524789" y="4022415"/>
            <a:ext cx="227952" cy="282920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endParaRPr/>
          </a:p>
        </p:txBody>
      </p:sp>
      <p:pic>
        <p:nvPicPr>
          <p:cNvPr id="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-17100" y="2686050"/>
            <a:ext cx="7791449" cy="4190999"/>
          </a:xfrm>
          <a:prstGeom prst="rect">
            <a:avLst/>
          </a:prstGeom>
        </p:spPr>
      </p:pic>
      <p:sp>
        <p:nvSpPr>
          <p:cNvPr id="6" name="" hidden="0"/>
          <p:cNvSpPr/>
          <p:nvPr isPhoto="0" userDrawn="0"/>
        </p:nvSpPr>
        <p:spPr bwMode="auto">
          <a:xfrm flipH="0" flipV="0">
            <a:off x="40050" y="1390649"/>
            <a:ext cx="9048749" cy="129539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noAutofit/>
          </a:bodyPr>
          <a:p>
            <a:pPr>
              <a:defRPr/>
            </a:pPr>
            <a:r>
              <a:rPr sz="2800" b="1" i="1" u="none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«</a:t>
            </a:r>
            <a:r>
              <a:rPr sz="2800" b="1" i="1" u="none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Российская</a:t>
            </a:r>
            <a:r>
              <a:rPr sz="2800" b="1" i="1" u="none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2800" b="1" i="1" u="none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электронная</a:t>
            </a:r>
            <a:r>
              <a:rPr sz="2800" b="1" i="1" u="none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2800" b="1" i="1" u="none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школа</a:t>
            </a:r>
            <a:r>
              <a:rPr sz="2800" b="1" i="1" u="none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» </a:t>
            </a:r>
            <a:endParaRPr sz="2800" b="0" i="1" u="none">
              <a:solidFill>
                <a:srgbClr val="333333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1800" b="0" i="1" u="none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-</a:t>
            </a:r>
            <a:r>
              <a:rPr sz="1800" b="1" i="1" u="none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это полный школьный курс уроков; </a:t>
            </a:r>
            <a:endParaRPr sz="1800" b="1" i="1" u="none">
              <a:solidFill>
                <a:srgbClr val="333333"/>
              </a:solidFill>
              <a:latin typeface="Liberation Sans"/>
              <a:ea typeface="Liberation Sans"/>
              <a:cs typeface="Liberation Sans"/>
            </a:endParaRPr>
          </a:p>
          <a:p>
            <a:pPr>
              <a:defRPr/>
            </a:pPr>
            <a:r>
              <a:rPr sz="1800" b="1" i="1" u="none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-это информационно-образовательная среда, объединяющая ученика, учителя, родителя.</a:t>
            </a:r>
            <a:r>
              <a:rPr sz="1800" b="1" i="1" u="none">
                <a:solidFill>
                  <a:srgbClr val="333333"/>
                </a:solidFill>
                <a:latin typeface="Liberation Sans"/>
                <a:ea typeface="Liberation Sans"/>
                <a:cs typeface="Liberation Sans"/>
              </a:rPr>
              <a:t> </a:t>
            </a:r>
            <a:endParaRPr sz="1800" b="1" i="1" u="none">
              <a:solidFill>
                <a:srgbClr val="333333"/>
              </a:solidFill>
              <a:latin typeface="Liberation Sans"/>
              <a:ea typeface="Liberation Sans"/>
              <a:cs typeface="Liberatio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mbria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accent1="accent1" accent2="accent2" accent3="accent3" accent4="accent4" accent5="accent5" accent6="accent6" bg1="lt1" bg2="lt2" folHlink="folHlink" hlink="hlink" tx1="dk1" tx2="dk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0</TotalTime>
  <Words>0</Words>
  <Application>R7-Office/6.3.1.43</Application>
  <DocSecurity>0</DocSecurity>
  <PresentationFormat>On-screen Show (4:3)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>home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dc:identifier/>
  <dc:language/>
  <cp:lastModifiedBy>Татьяна Антоненко</cp:lastModifiedBy>
  <cp:revision>18</cp:revision>
  <dcterms:created xsi:type="dcterms:W3CDTF">2009-09-22T13:32:31Z</dcterms:created>
  <dcterms:modified xsi:type="dcterms:W3CDTF">2022-02-11T13:10:59Z</dcterms:modified>
  <cp:category/>
  <cp:contentStatus/>
  <cp:version/>
</cp:coreProperties>
</file>