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handoutMasterIdLst>
    <p:handoutMasterId r:id="rId15"/>
  </p:handoutMasterIdLst>
  <p:sldIdLst>
    <p:sldId id="296" r:id="rId2"/>
    <p:sldId id="259" r:id="rId3"/>
    <p:sldId id="261" r:id="rId4"/>
    <p:sldId id="264" r:id="rId5"/>
    <p:sldId id="258" r:id="rId6"/>
    <p:sldId id="266" r:id="rId7"/>
    <p:sldId id="302" r:id="rId8"/>
    <p:sldId id="293" r:id="rId9"/>
    <p:sldId id="303" r:id="rId10"/>
    <p:sldId id="299" r:id="rId11"/>
    <p:sldId id="298" r:id="rId12"/>
    <p:sldId id="30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7" autoAdjust="0"/>
    <p:restoredTop sz="94343" autoAdjust="0"/>
  </p:normalViewPr>
  <p:slideViewPr>
    <p:cSldViewPr snapToGrid="0">
      <p:cViewPr>
        <p:scale>
          <a:sx n="93" d="100"/>
          <a:sy n="93" d="100"/>
        </p:scale>
        <p:origin x="-456" y="-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84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 smtClean="0"/>
              <a:t>Министерство общего и профессионального образования Свердловской области Государственное казенное общеобразовательное учреждение "Екатеринбургская школа-интернат для детей, нуждающихся в длительном лечении" г. Екатеринбург, ул. Ферганская, 22 Христолюбова Юлия Андреевна, учитель русского языка и литературы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035099-F4B8-44A8-B763-E040799A188E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455DD-A2F8-4F6E-B980-4D7F46DD07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033674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 smtClean="0"/>
              <a:t>Министерство общего и профессионального образования Свердловской области Государственное казенное общеобразовательное учреждение "Екатеринбургская школа-интернат для детей, нуждающихся в длительном лечении" г. Екатеринбург, ул. Ферганская, 22 Христолюбова Юлия Андреевна, учитель русского языка и литературы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F8E101-AEA8-4790-A54A-4EC5EBBBA711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690186-B97A-4F57-AACC-F10F14BF8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784035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Министерство общего и профессионального образования Свердловской области Государственное казенное общеобразовательное учреждение "Екатеринбургская школа-интернат для детей, нуждающихся в длительном лечении" г. Екатеринбург, ул. Ферганская, 22 Христолюбова Юлия Андреевна, учитель русского языка и литературы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690186-B97A-4F57-AACC-F10F14BF8CF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173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A19D499A-9094-4AAE-9629-13FB59934C33}" type="datetime1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CC4AFB21-F5B2-4890-9D3F-EF531DE61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42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153AD-623C-41FF-9CA3-C6E5EA8FCC14}" type="datetime1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FB21-F5B2-4890-9D3F-EF531DE61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253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7CDA573-E9EC-47D0-BEA6-513DCA277983}" type="datetime1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CC4AFB21-F5B2-4890-9D3F-EF531DE61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840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B6910-7D8B-4303-901F-F965F71B48FB}" type="datetime1">
              <a:rPr lang="ru-RU" smtClean="0"/>
              <a:t>26.04.2020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FB21-F5B2-4890-9D3F-EF531DE61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169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DA4ED037-4B8B-4408-A161-65B11B3AAB29}" type="datetime1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CC4AFB21-F5B2-4890-9D3F-EF531DE61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100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0D82029A-CC6C-4691-98D3-5566A339EA39}" type="datetime1">
              <a:rPr lang="ru-RU" smtClean="0"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CC4AFB21-F5B2-4890-9D3F-EF531DE61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303662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63560664-181E-4583-A2C8-1482B4AF5D48}" type="datetime1">
              <a:rPr lang="ru-RU" smtClean="0"/>
              <a:t>26.04.2020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CC4AFB21-F5B2-4890-9D3F-EF531DE61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958597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26D18-C8DF-4A35-87C8-CB3CDBA9B4D3}" type="datetime1">
              <a:rPr lang="ru-RU" smtClean="0"/>
              <a:t>26.04.2020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FB21-F5B2-4890-9D3F-EF531DE61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6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7A6DEDB8-2A00-4192-B403-837E1FC2810D}" type="datetime1">
              <a:rPr lang="ru-RU" smtClean="0"/>
              <a:t>26.04.2020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CC4AFB21-F5B2-4890-9D3F-EF531DE61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767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4C8E-7C1D-47FE-B31C-0458D36424F3}" type="datetime1">
              <a:rPr lang="ru-RU" smtClean="0"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FB21-F5B2-4890-9D3F-EF531DE61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913739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37FCF3FC-48A7-473A-8ACD-D6023CAE67B4}" type="datetime1">
              <a:rPr lang="ru-RU" smtClean="0"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CC4AFB21-F5B2-4890-9D3F-EF531DE61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083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1ED46-C8D7-4173-ACC5-5388B323939D}" type="datetime1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AFB21-F5B2-4890-9D3F-EF531DE61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24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/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learningapps.org/display?v=p9859okdc18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Relationship Id="rId4" Type="http://schemas.openxmlformats.org/officeDocument/2006/relationships/image" Target="http://i.smiles2k.net/big_smiles/003.gi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ingapps.org/display?v=p9859okdc18" TargetMode="External"/><Relationship Id="rId2" Type="http://schemas.openxmlformats.org/officeDocument/2006/relationships/hyperlink" Target="http://school-collection.edu.ru/catalog/res/569032a2-417d-4a5b-98d5-782b1256f398/view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shkolnik.net/fizkultminutki/fizminutka-my-pojdem-nalevo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files.school-collection.edu.ru/dlrstore/7a3961e0-0a01-0355-00a5-74b2abc25df4/%5bRUS6_105%5d_%5bIA_003%5d.swf" TargetMode="Externa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hyperlink" Target="https://doshkolnik.net/fizkultminutki/fizminutka-my-pojdem-nalevo.html" TargetMode="Externa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school-collection.edu.ru/catalog/res/569032a2-417d-4a5b-98d5-782b1256f398/view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9234" y="1928020"/>
            <a:ext cx="8679915" cy="1748729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Шестнадцатое апреля</a:t>
            </a:r>
            <a:b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Классная работа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998" y="4664466"/>
            <a:ext cx="2237458" cy="1625653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214586" y="123324"/>
            <a:ext cx="11769213" cy="358386"/>
          </a:xfrm>
        </p:spPr>
        <p:txBody>
          <a:bodyPr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8413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alt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   </a:t>
            </a:r>
            <a:r>
              <a:rPr lang="ru-RU" alt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  <a:endParaRPr lang="ru-RU" alt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1" y="568716"/>
            <a:ext cx="7411798" cy="61048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2400" dirty="0" smtClean="0"/>
              <a:t>- </a:t>
            </a:r>
            <a:endParaRPr lang="ru-RU" sz="2400" dirty="0" smtClean="0"/>
          </a:p>
          <a:p>
            <a:pPr algn="ctr">
              <a:buNone/>
            </a:pPr>
            <a:endParaRPr lang="ru-RU" sz="2400" dirty="0"/>
          </a:p>
          <a:p>
            <a:pPr algn="ctr">
              <a:buNone/>
            </a:pPr>
            <a:endParaRPr lang="ru-RU" sz="2400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5496674" y="1150707"/>
            <a:ext cx="5476126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dirty="0" smtClean="0"/>
              <a:t>- </a:t>
            </a:r>
            <a:r>
              <a:rPr lang="ru-RU" sz="2800" dirty="0" smtClean="0"/>
              <a:t>Упражнение </a:t>
            </a:r>
            <a:r>
              <a:rPr lang="ru-RU" sz="2800" dirty="0"/>
              <a:t>78  из учебника, выучить правило о правописании н-</a:t>
            </a:r>
            <a:r>
              <a:rPr lang="ru-RU" sz="2800" dirty="0" err="1"/>
              <a:t>нн</a:t>
            </a:r>
            <a:r>
              <a:rPr lang="ru-RU" sz="2800" dirty="0"/>
              <a:t> в прилагательных §11</a:t>
            </a:r>
            <a:r>
              <a:rPr lang="ru-RU" sz="2800" dirty="0" smtClean="0"/>
              <a:t>.</a:t>
            </a:r>
          </a:p>
          <a:p>
            <a:pPr marL="285750" indent="-285750">
              <a:buFontTx/>
              <a:buChar char="-"/>
              <a:defRPr/>
            </a:pPr>
            <a:r>
              <a:rPr lang="ru-RU" sz="2800" dirty="0" smtClean="0"/>
              <a:t>Перейти по ссылке</a:t>
            </a:r>
          </a:p>
          <a:p>
            <a:pPr>
              <a:defRPr/>
            </a:pPr>
            <a:r>
              <a:rPr lang="ru-RU" sz="2800" u="sng" dirty="0">
                <a:hlinkClick r:id="rId2"/>
              </a:rPr>
              <a:t>https://</a:t>
            </a:r>
            <a:r>
              <a:rPr lang="ru-RU" sz="2800" u="sng" dirty="0" smtClean="0">
                <a:hlinkClick r:id="rId2"/>
              </a:rPr>
              <a:t>learningapps.org/display?v=p9859okdc18</a:t>
            </a:r>
            <a:r>
              <a:rPr lang="ru-RU" sz="2800" dirty="0"/>
              <a:t> </a:t>
            </a:r>
            <a:r>
              <a:rPr lang="ru-RU" sz="2800" dirty="0" smtClean="0"/>
              <a:t>и  выполнить задание</a:t>
            </a:r>
          </a:p>
          <a:p>
            <a:pPr marL="285750" indent="-285750">
              <a:buFontTx/>
              <a:buChar char="-"/>
              <a:defRPr/>
            </a:pPr>
            <a:endParaRPr lang="ru-RU" dirty="0"/>
          </a:p>
          <a:p>
            <a:pPr marL="285750" indent="-285750">
              <a:buFontTx/>
              <a:buChar char="-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3395805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" name="Объект 1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62828489"/>
              </p:ext>
            </p:extLst>
          </p:nvPr>
        </p:nvGraphicFramePr>
        <p:xfrm>
          <a:off x="5283200" y="1706658"/>
          <a:ext cx="5949950" cy="16546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49950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На </a:t>
                      </a:r>
                      <a:r>
                        <a:rPr lang="ru-RU" sz="2400" dirty="0">
                          <a:effectLst/>
                        </a:rPr>
                        <a:t>уроке я узнал…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Научился, смог…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Могу похвалить себя и своих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одноклассников за…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6" name="Текст 1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2400" cap="none" dirty="0" smtClean="0">
              <a:solidFill>
                <a:srgbClr val="FF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altLang="ru-RU" sz="2800" cap="none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Какое </a:t>
            </a:r>
            <a:r>
              <a:rPr lang="ru-RU" altLang="ru-RU" sz="2800" cap="none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у тебя сейчас настроение? </a:t>
            </a:r>
            <a:r>
              <a:rPr lang="ru-RU" altLang="ru-RU" sz="2800" cap="none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Отправь </a:t>
            </a:r>
            <a:r>
              <a:rPr lang="ru-RU" altLang="ru-RU" sz="2800" cap="none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 </a:t>
            </a:r>
            <a:r>
              <a:rPr lang="en-US" altLang="ru-RU" sz="2800" cap="none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Skype </a:t>
            </a:r>
            <a:r>
              <a:rPr lang="ru-RU" altLang="ru-RU" sz="2800" cap="none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смайлик</a:t>
            </a:r>
            <a:r>
              <a:rPr lang="ru-RU" altLang="ru-RU" sz="2800" cap="none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</a:t>
            </a:r>
            <a:endParaRPr lang="ru-RU" altLang="ru-RU" sz="2800" cap="none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054" y="5114341"/>
            <a:ext cx="5502822" cy="158600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206199" y="6550223"/>
            <a:ext cx="2236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Рис. Анастасии К. 8 класс</a:t>
            </a:r>
            <a:endParaRPr lang="ru-RU" sz="1400" dirty="0"/>
          </a:p>
        </p:txBody>
      </p:sp>
      <p:sp>
        <p:nvSpPr>
          <p:cNvPr id="1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25137" y="884475"/>
            <a:ext cx="428694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 предложения:</a:t>
            </a:r>
          </a:p>
        </p:txBody>
      </p:sp>
      <p:pic>
        <p:nvPicPr>
          <p:cNvPr id="22" name="Объект 21" descr="http://i.smiles2k.net/big_smiles/003.gif"/>
          <p:cNvPicPr>
            <a:picLocks noGrp="1"/>
          </p:cNvPicPr>
          <p:nvPr>
            <p:ph sz="quarter" idx="4"/>
          </p:nvPr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6547" y="3959695"/>
            <a:ext cx="1395900" cy="1399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8398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информационных источников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04735" y="871817"/>
            <a:ext cx="6984095" cy="4968544"/>
          </a:xfrm>
        </p:spPr>
        <p:txBody>
          <a:bodyPr>
            <a:normAutofit/>
          </a:bodyPr>
          <a:lstStyle/>
          <a:p>
            <a:r>
              <a:rPr lang="ru-RU" sz="2400" u="sng" dirty="0">
                <a:hlinkClick r:id="rId2"/>
              </a:rPr>
              <a:t>http://school-collection.edu.ru/catalog/res/569032a2-417d-4a5b-98d5-782b1256f398/view/</a:t>
            </a:r>
            <a:endParaRPr lang="ru-RU" sz="2400" dirty="0"/>
          </a:p>
          <a:p>
            <a:r>
              <a:rPr lang="ru-RU" sz="2400" u="sng" dirty="0">
                <a:hlinkClick r:id="rId3"/>
              </a:rPr>
              <a:t>https://learningapps.org/display?v=p9859okdc18</a:t>
            </a:r>
            <a:endParaRPr lang="ru-RU" sz="2400" dirty="0"/>
          </a:p>
          <a:p>
            <a:pPr algn="just"/>
            <a:r>
              <a:rPr lang="en-US" sz="2400" dirty="0">
                <a:hlinkClick r:id="rId4"/>
              </a:rPr>
              <a:t>https://</a:t>
            </a:r>
            <a:r>
              <a:rPr lang="en-US" sz="2400" dirty="0" smtClean="0">
                <a:hlinkClick r:id="rId4"/>
              </a:rPr>
              <a:t>doshkolnik.net/fizkultminutki/fizminutka-my-pojdem-nalevo.html</a:t>
            </a:r>
            <a:endParaRPr lang="ru-RU" sz="2400" dirty="0" smtClean="0"/>
          </a:p>
          <a:p>
            <a:pPr algn="just"/>
            <a:endParaRPr lang="ru-RU" sz="2400" dirty="0" smtClean="0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>
          <a:xfrm>
            <a:off x="214586" y="123324"/>
            <a:ext cx="11769213" cy="358386"/>
          </a:xfrm>
        </p:spPr>
        <p:txBody>
          <a:bodyPr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900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914400" y="2352781"/>
            <a:ext cx="3531476" cy="2343227"/>
          </a:xfrm>
        </p:spPr>
        <p:txBody>
          <a:bodyPr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Какова основная мысль данного высказывания?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Как вы можете связать высказывание с уроком русского языка?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err="1" smtClean="0"/>
              <a:t>го</a:t>
            </a:r>
            <a:r>
              <a:rPr lang="ru-RU" sz="2400" dirty="0" smtClean="0"/>
              <a:t> </a:t>
            </a:r>
            <a:r>
              <a:rPr lang="ru-RU" sz="2400" dirty="0"/>
              <a:t>знания».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idx="1"/>
          </p:nvPr>
        </p:nvSpPr>
        <p:spPr>
          <a:xfrm>
            <a:off x="4445876" y="476424"/>
            <a:ext cx="7746123" cy="6381576"/>
          </a:xfrm>
        </p:spPr>
        <p:txBody>
          <a:bodyPr>
            <a:noAutofit/>
          </a:bodyPr>
          <a:lstStyle/>
          <a:p>
            <a:r>
              <a:rPr lang="ru-RU" altLang="ru-RU" sz="2400" dirty="0">
                <a:solidFill>
                  <a:srgbClr val="FF0000"/>
                </a:solidFill>
              </a:rPr>
              <a:t>«Недостаточно только получить знания; надо найти им приложение. Недостаточно только желать; надо делать».                 </a:t>
            </a:r>
          </a:p>
          <a:p>
            <a:endParaRPr lang="ru-RU" altLang="ru-RU" sz="2400" dirty="0">
              <a:solidFill>
                <a:srgbClr val="FF0000"/>
              </a:solidFill>
            </a:endParaRPr>
          </a:p>
          <a:p>
            <a:r>
              <a:rPr lang="ru-RU" altLang="ru-RU" sz="2400" dirty="0">
                <a:solidFill>
                  <a:srgbClr val="FF0000"/>
                </a:solidFill>
              </a:rPr>
              <a:t>                                              </a:t>
            </a:r>
            <a:r>
              <a:rPr lang="ru-RU" altLang="ru-RU" sz="2400" dirty="0" err="1">
                <a:solidFill>
                  <a:srgbClr val="FF0000"/>
                </a:solidFill>
              </a:rPr>
              <a:t>И.Гёте</a:t>
            </a:r>
            <a:endParaRPr lang="ru-RU" altLang="ru-RU" sz="2400" dirty="0">
              <a:solidFill>
                <a:srgbClr val="FF0000"/>
              </a:solidFill>
            </a:endParaRPr>
          </a:p>
        </p:txBody>
      </p:sp>
      <p:sp>
        <p:nvSpPr>
          <p:cNvPr id="6" name="Дата 2"/>
          <p:cNvSpPr txBox="1">
            <a:spLocks/>
          </p:cNvSpPr>
          <p:nvPr/>
        </p:nvSpPr>
        <p:spPr>
          <a:xfrm>
            <a:off x="288328" y="118038"/>
            <a:ext cx="11769213" cy="3583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720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ряды </a:t>
            </a:r>
            <a:r>
              <a:rPr lang="ru-RU" alt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</a:t>
            </a:r>
            <a:br>
              <a:rPr lang="ru-RU" alt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alt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 ряда необходимо исключить лишнее слово. </a:t>
            </a:r>
            <a:r>
              <a:rPr lang="ru-RU" alt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Лишние </a:t>
            </a:r>
            <a:r>
              <a:rPr lang="ru-RU" alt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 </a:t>
            </a:r>
            <a:r>
              <a:rPr lang="ru-RU" alt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записать в тетрадь</a:t>
            </a:r>
            <a:endParaRPr lang="et-EE" alt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78454" y="481710"/>
            <a:ext cx="7505345" cy="4706739"/>
          </a:xfrm>
        </p:spPr>
        <p:txBody>
          <a:bodyPr>
            <a:normAutofit/>
          </a:bodyPr>
          <a:lstStyle/>
          <a:p>
            <a:r>
              <a:rPr lang="ru-RU" altLang="ru-RU" sz="2400" b="1" dirty="0" err="1">
                <a:solidFill>
                  <a:srgbClr val="0070C0"/>
                </a:solidFill>
              </a:rPr>
              <a:t>Ситц_вая,станцио_ый</a:t>
            </a:r>
            <a:r>
              <a:rPr lang="ru-RU" altLang="ru-RU" sz="2400" b="1" dirty="0">
                <a:solidFill>
                  <a:srgbClr val="0070C0"/>
                </a:solidFill>
              </a:rPr>
              <a:t>,  </a:t>
            </a:r>
            <a:r>
              <a:rPr lang="ru-RU" altLang="ru-RU" sz="2400" b="1" dirty="0" err="1" smtClean="0">
                <a:solidFill>
                  <a:srgbClr val="0070C0"/>
                </a:solidFill>
              </a:rPr>
              <a:t>алыч_вый</a:t>
            </a:r>
            <a:endParaRPr lang="ru-RU" altLang="ru-RU" sz="2400" b="1" dirty="0">
              <a:solidFill>
                <a:srgbClr val="0070C0"/>
              </a:solidFill>
            </a:endParaRPr>
          </a:p>
          <a:p>
            <a:r>
              <a:rPr lang="ru-RU" altLang="ru-RU" sz="2400" dirty="0"/>
              <a:t> </a:t>
            </a:r>
            <a:r>
              <a:rPr lang="ru-RU" altLang="ru-RU" sz="2400" b="1" dirty="0" err="1">
                <a:solidFill>
                  <a:schemeClr val="accent1"/>
                </a:solidFill>
              </a:rPr>
              <a:t>Кожа_ый</a:t>
            </a:r>
            <a:r>
              <a:rPr lang="ru-RU" altLang="ru-RU" sz="2400" b="1" dirty="0">
                <a:solidFill>
                  <a:schemeClr val="accent1"/>
                </a:solidFill>
              </a:rPr>
              <a:t>, </a:t>
            </a:r>
            <a:r>
              <a:rPr lang="ru-RU" altLang="ru-RU" sz="2400" b="1" dirty="0" err="1">
                <a:solidFill>
                  <a:schemeClr val="accent1"/>
                </a:solidFill>
              </a:rPr>
              <a:t>холщ_вая</a:t>
            </a:r>
            <a:r>
              <a:rPr lang="ru-RU" altLang="ru-RU" sz="2400" b="1" dirty="0">
                <a:solidFill>
                  <a:schemeClr val="accent1"/>
                </a:solidFill>
              </a:rPr>
              <a:t>, </a:t>
            </a:r>
            <a:r>
              <a:rPr lang="ru-RU" altLang="ru-RU" sz="2400" b="1" dirty="0" err="1" smtClean="0">
                <a:solidFill>
                  <a:schemeClr val="accent1"/>
                </a:solidFill>
              </a:rPr>
              <a:t>замш_вая</a:t>
            </a:r>
            <a:endParaRPr lang="ru-RU" altLang="ru-RU" sz="2400" b="1" dirty="0">
              <a:solidFill>
                <a:schemeClr val="accent1"/>
              </a:solidFill>
            </a:endParaRPr>
          </a:p>
          <a:p>
            <a:r>
              <a:rPr lang="ru-RU" altLang="ru-RU" sz="2400" b="1" dirty="0" err="1">
                <a:solidFill>
                  <a:schemeClr val="accent5"/>
                </a:solidFill>
              </a:rPr>
              <a:t>Еж_вый</a:t>
            </a:r>
            <a:r>
              <a:rPr lang="ru-RU" altLang="ru-RU" sz="2400" b="1" dirty="0">
                <a:solidFill>
                  <a:schemeClr val="accent5"/>
                </a:solidFill>
              </a:rPr>
              <a:t>, </a:t>
            </a:r>
            <a:r>
              <a:rPr lang="ru-RU" altLang="ru-RU" sz="2400" b="1" dirty="0" err="1">
                <a:solidFill>
                  <a:schemeClr val="accent5"/>
                </a:solidFill>
              </a:rPr>
              <a:t>нефтя_ой</a:t>
            </a:r>
            <a:r>
              <a:rPr lang="ru-RU" altLang="ru-RU" sz="2400" b="1" dirty="0">
                <a:solidFill>
                  <a:schemeClr val="accent5"/>
                </a:solidFill>
              </a:rPr>
              <a:t>, </a:t>
            </a:r>
            <a:r>
              <a:rPr lang="ru-RU" altLang="ru-RU" sz="2400" b="1" dirty="0" err="1" smtClean="0">
                <a:solidFill>
                  <a:schemeClr val="accent5"/>
                </a:solidFill>
              </a:rPr>
              <a:t>глянц_вый</a:t>
            </a:r>
            <a:endParaRPr lang="ru-RU" altLang="ru-RU" sz="2400" b="1" dirty="0">
              <a:solidFill>
                <a:schemeClr val="accent5"/>
              </a:solidFill>
            </a:endParaRPr>
          </a:p>
          <a:p>
            <a:r>
              <a:rPr lang="ru-RU" altLang="ru-RU" sz="2400" b="1" dirty="0" err="1">
                <a:solidFill>
                  <a:srgbClr val="0070C0"/>
                </a:solidFill>
              </a:rPr>
              <a:t>Песц_вый</a:t>
            </a:r>
            <a:r>
              <a:rPr lang="ru-RU" altLang="ru-RU" sz="2400" b="1" dirty="0">
                <a:solidFill>
                  <a:srgbClr val="0070C0"/>
                </a:solidFill>
              </a:rPr>
              <a:t>, </a:t>
            </a:r>
            <a:r>
              <a:rPr lang="ru-RU" altLang="ru-RU" sz="2400" b="1" dirty="0" err="1">
                <a:solidFill>
                  <a:srgbClr val="0070C0"/>
                </a:solidFill>
              </a:rPr>
              <a:t>плюш_вый</a:t>
            </a:r>
            <a:r>
              <a:rPr lang="ru-RU" altLang="ru-RU" sz="2400" b="1" dirty="0">
                <a:solidFill>
                  <a:srgbClr val="0070C0"/>
                </a:solidFill>
              </a:rPr>
              <a:t> , </a:t>
            </a:r>
            <a:r>
              <a:rPr lang="ru-RU" altLang="ru-RU" sz="2400" b="1" dirty="0" err="1" smtClean="0">
                <a:solidFill>
                  <a:srgbClr val="0070C0"/>
                </a:solidFill>
              </a:rPr>
              <a:t>лимо_ый</a:t>
            </a:r>
            <a:endParaRPr lang="ru-RU" altLang="ru-RU" sz="2400" b="1" dirty="0">
              <a:solidFill>
                <a:srgbClr val="0070C0"/>
              </a:solidFill>
            </a:endParaRPr>
          </a:p>
          <a:p>
            <a:r>
              <a:rPr lang="ru-RU" altLang="ru-RU" sz="2400" b="1" dirty="0">
                <a:solidFill>
                  <a:schemeClr val="accent6"/>
                </a:solidFill>
              </a:rPr>
              <a:t> </a:t>
            </a:r>
            <a:r>
              <a:rPr lang="ru-RU" altLang="ru-RU" sz="2400" b="1" dirty="0" err="1">
                <a:solidFill>
                  <a:schemeClr val="accent6"/>
                </a:solidFill>
              </a:rPr>
              <a:t>Груш_вый</a:t>
            </a:r>
            <a:r>
              <a:rPr lang="ru-RU" altLang="ru-RU" sz="2400" b="1" dirty="0">
                <a:solidFill>
                  <a:schemeClr val="accent6"/>
                </a:solidFill>
              </a:rPr>
              <a:t>,  </a:t>
            </a:r>
            <a:r>
              <a:rPr lang="ru-RU" altLang="ru-RU" sz="2400" b="1" dirty="0" err="1">
                <a:solidFill>
                  <a:schemeClr val="accent6"/>
                </a:solidFill>
              </a:rPr>
              <a:t>клюкве_ый</a:t>
            </a:r>
            <a:r>
              <a:rPr lang="ru-RU" altLang="ru-RU" sz="2400" b="1" dirty="0">
                <a:solidFill>
                  <a:schemeClr val="accent6"/>
                </a:solidFill>
              </a:rPr>
              <a:t>, </a:t>
            </a:r>
            <a:r>
              <a:rPr lang="ru-RU" altLang="ru-RU" sz="2400" b="1" dirty="0" err="1" smtClean="0">
                <a:solidFill>
                  <a:schemeClr val="accent6"/>
                </a:solidFill>
              </a:rPr>
              <a:t>парч_вая</a:t>
            </a:r>
            <a:endParaRPr lang="ru-RU" altLang="ru-RU" sz="2400" b="1" dirty="0">
              <a:solidFill>
                <a:schemeClr val="accent6"/>
              </a:solidFill>
            </a:endParaRPr>
          </a:p>
          <a:p>
            <a:r>
              <a:rPr lang="ru-RU" altLang="ru-RU" sz="2400" dirty="0"/>
              <a:t>…</a:t>
            </a:r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>
          <a:xfrm>
            <a:off x="214586" y="123324"/>
            <a:ext cx="11769213" cy="358386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576846" y="2498043"/>
            <a:ext cx="73085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805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Что в их написании необычно?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 речи они относятся?</a:t>
            </a: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50827" y="1944045"/>
            <a:ext cx="676340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3600" dirty="0" err="1">
                <a:solidFill>
                  <a:srgbClr val="FF0000"/>
                </a:solidFill>
              </a:rPr>
              <a:t>станцио_ый</a:t>
            </a:r>
            <a:endParaRPr lang="ru-RU" altLang="ru-RU" sz="3600" dirty="0">
              <a:solidFill>
                <a:srgbClr val="FF0000"/>
              </a:solidFill>
            </a:endParaRPr>
          </a:p>
          <a:p>
            <a:pPr algn="ctr"/>
            <a:r>
              <a:rPr lang="ru-RU" altLang="ru-RU" sz="3600" dirty="0" err="1">
                <a:solidFill>
                  <a:srgbClr val="FF0000"/>
                </a:solidFill>
              </a:rPr>
              <a:t>кожа_ый</a:t>
            </a:r>
            <a:endParaRPr lang="ru-RU" altLang="ru-RU" sz="3600" dirty="0">
              <a:solidFill>
                <a:srgbClr val="FF0000"/>
              </a:solidFill>
            </a:endParaRPr>
          </a:p>
          <a:p>
            <a:pPr algn="ctr"/>
            <a:r>
              <a:rPr lang="ru-RU" altLang="ru-RU" sz="3600" dirty="0" err="1">
                <a:solidFill>
                  <a:srgbClr val="FF0000"/>
                </a:solidFill>
              </a:rPr>
              <a:t>нефтя_ой</a:t>
            </a:r>
            <a:endParaRPr lang="ru-RU" altLang="ru-RU" sz="3600" dirty="0">
              <a:solidFill>
                <a:srgbClr val="FF0000"/>
              </a:solidFill>
            </a:endParaRPr>
          </a:p>
          <a:p>
            <a:pPr algn="ctr"/>
            <a:r>
              <a:rPr lang="ru-RU" altLang="ru-RU" sz="3600" dirty="0" err="1">
                <a:solidFill>
                  <a:srgbClr val="FF0000"/>
                </a:solidFill>
              </a:rPr>
              <a:t>лимо_ый</a:t>
            </a:r>
            <a:endParaRPr lang="ru-RU" altLang="ru-RU" sz="3600" dirty="0">
              <a:solidFill>
                <a:srgbClr val="FF0000"/>
              </a:solidFill>
            </a:endParaRPr>
          </a:p>
          <a:p>
            <a:pPr algn="ctr"/>
            <a:r>
              <a:rPr lang="ru-RU" altLang="ru-RU" sz="3600" dirty="0" err="1">
                <a:solidFill>
                  <a:srgbClr val="FF0000"/>
                </a:solidFill>
              </a:rPr>
              <a:t>клюкве_ый</a:t>
            </a:r>
            <a:endParaRPr lang="ru-RU" altLang="ru-RU" sz="36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1890" y="5297214"/>
            <a:ext cx="118399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dirty="0"/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>
          <a:xfrm>
            <a:off x="214586" y="123324"/>
            <a:ext cx="11769213" cy="358386"/>
          </a:xfrm>
        </p:spPr>
        <p:txBody>
          <a:bodyPr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039767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20202" y="964216"/>
            <a:ext cx="7197726" cy="318654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Правописание </a:t>
            </a:r>
            <a:b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 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 НН 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 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прилагательных</a:t>
            </a:r>
            <a:endParaRPr lang="et-EE" alt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08409" y="3497831"/>
            <a:ext cx="8821312" cy="2138362"/>
          </a:xfrm>
        </p:spPr>
        <p:txBody>
          <a:bodyPr>
            <a:normAutofit/>
          </a:bodyPr>
          <a:lstStyle/>
          <a:p>
            <a:pPr algn="ctr" eaLnBrk="1" hangingPunct="1"/>
            <a:endParaRPr lang="ru-RU" alt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88536" y="1290944"/>
            <a:ext cx="8821312" cy="698826"/>
          </a:xfrm>
          <a:prstGeom prst="rect">
            <a:avLst/>
          </a:prstGeom>
        </p:spPr>
        <p:txBody>
          <a:bodyPr vert="horz" lIns="91440" tIns="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800" b="0" kern="1200">
                <a:solidFill>
                  <a:srgbClr val="FFFEFF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600"/>
              </a:lnSpc>
            </a:pPr>
            <a:endParaRPr lang="ru-RU" alt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>
          <a:xfrm>
            <a:off x="214586" y="123324"/>
            <a:ext cx="11769213" cy="358386"/>
          </a:xfrm>
        </p:spPr>
        <p:txBody>
          <a:bodyPr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884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831418" y="3052924"/>
            <a:ext cx="3698749" cy="71289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Цель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30167" y="553910"/>
            <a:ext cx="7377851" cy="1091821"/>
          </a:xfrm>
        </p:spPr>
        <p:txBody>
          <a:bodyPr>
            <a:noAutofit/>
          </a:bodyPr>
          <a:lstStyle/>
          <a:p>
            <a:pPr marL="0" indent="0" algn="ctr" eaLnBrk="1" hangingPunct="1">
              <a:lnSpc>
                <a:spcPct val="100000"/>
              </a:lnSpc>
              <a:buNone/>
            </a:pPr>
            <a:endParaRPr lang="ru-RU" altLang="ru-RU" sz="2400" dirty="0"/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3503614" y="4221163"/>
            <a:ext cx="51133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altLang="ru-RU"/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4530167" y="1843518"/>
            <a:ext cx="7420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ru-RU" altLang="ru-RU" sz="2800" dirty="0">
              <a:solidFill>
                <a:schemeClr val="hlink"/>
              </a:solidFill>
            </a:endParaRPr>
          </a:p>
        </p:txBody>
      </p:sp>
      <p:sp>
        <p:nvSpPr>
          <p:cNvPr id="7" name="Дата 2"/>
          <p:cNvSpPr>
            <a:spLocks noGrp="1"/>
          </p:cNvSpPr>
          <p:nvPr>
            <p:ph type="dt" sz="half" idx="10"/>
          </p:nvPr>
        </p:nvSpPr>
        <p:spPr>
          <a:xfrm>
            <a:off x="214586" y="123324"/>
            <a:ext cx="11769213" cy="358386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024063" y="2413338"/>
            <a:ext cx="5599416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i="1" dirty="0" smtClean="0">
                <a:solidFill>
                  <a:srgbClr val="0070C0"/>
                </a:solidFill>
              </a:rPr>
              <a:t>1. Познакомиться </a:t>
            </a:r>
            <a:r>
              <a:rPr lang="ru-RU" altLang="ru-RU" sz="2800" b="1" i="1" dirty="0">
                <a:solidFill>
                  <a:srgbClr val="0070C0"/>
                </a:solidFill>
              </a:rPr>
              <a:t>с…</a:t>
            </a:r>
            <a:endParaRPr lang="ru-RU" altLang="ru-RU" sz="2800" b="1" dirty="0">
              <a:solidFill>
                <a:srgbClr val="0070C0"/>
              </a:solidFill>
            </a:endParaRPr>
          </a:p>
          <a:p>
            <a:r>
              <a:rPr lang="ru-RU" altLang="ru-RU" sz="2800" dirty="0" smtClean="0"/>
              <a:t>правилом </a:t>
            </a:r>
            <a:r>
              <a:rPr lang="ru-RU" altLang="ru-RU" sz="2800" dirty="0"/>
              <a:t>написания</a:t>
            </a:r>
          </a:p>
          <a:p>
            <a:r>
              <a:rPr lang="ru-RU" altLang="ru-RU" sz="2800" dirty="0"/>
              <a:t>букв Н и НН в суффиксах </a:t>
            </a:r>
            <a:r>
              <a:rPr lang="ru-RU" altLang="ru-RU" sz="2800" dirty="0" smtClean="0"/>
              <a:t>прилагательных</a:t>
            </a:r>
            <a:endParaRPr lang="ru-RU" altLang="ru-RU" sz="2800" dirty="0"/>
          </a:p>
          <a:p>
            <a:r>
              <a:rPr lang="ru-RU" altLang="ru-RU" sz="2800" b="1" i="1" dirty="0">
                <a:solidFill>
                  <a:srgbClr val="0070C0"/>
                </a:solidFill>
              </a:rPr>
              <a:t>2.</a:t>
            </a:r>
            <a:r>
              <a:rPr lang="ru-RU" altLang="ru-RU" sz="2800" i="1" dirty="0"/>
              <a:t> </a:t>
            </a:r>
            <a:r>
              <a:rPr lang="ru-RU" altLang="ru-RU" sz="2800" b="1" i="1" dirty="0" smtClean="0">
                <a:solidFill>
                  <a:srgbClr val="0070C0"/>
                </a:solidFill>
              </a:rPr>
              <a:t>Учиться</a:t>
            </a:r>
            <a:r>
              <a:rPr lang="ru-RU" altLang="ru-RU" sz="2800" b="1" dirty="0" smtClean="0">
                <a:solidFill>
                  <a:srgbClr val="0070C0"/>
                </a:solidFill>
              </a:rPr>
              <a:t>…</a:t>
            </a:r>
          </a:p>
          <a:p>
            <a:r>
              <a:rPr lang="ru-RU" altLang="ru-RU" sz="2800" dirty="0" smtClean="0"/>
              <a:t>правильно</a:t>
            </a:r>
            <a:endParaRPr lang="ru-RU" altLang="ru-RU" sz="2800" dirty="0"/>
          </a:p>
          <a:p>
            <a:r>
              <a:rPr lang="ru-RU" altLang="ru-RU" sz="2800" dirty="0"/>
              <a:t>писать суффиксы прилагательных с одной и двумя  буквами  </a:t>
            </a:r>
            <a:r>
              <a:rPr lang="ru-RU" altLang="ru-RU" sz="2800" b="1" dirty="0" smtClean="0"/>
              <a:t>Н</a:t>
            </a:r>
            <a:endParaRPr lang="ru-RU" altLang="ru-RU" sz="2800" dirty="0"/>
          </a:p>
          <a:p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55993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  <p:bldP spid="133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таблицей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Переход по ссылке</a:t>
            </a:r>
          </a:p>
          <a:p>
            <a:pPr algn="ctr"/>
            <a:r>
              <a:rPr lang="en-US" dirty="0">
                <a:hlinkClick r:id="rId2"/>
              </a:rPr>
              <a:t>http://files.school-collection.edu.ru/dlrstore/7a3961e0-0a01-0355-00a5-74b2abc25df4/%5BRUS6_105%5D_%</a:t>
            </a:r>
            <a:r>
              <a:rPr lang="en-US" dirty="0" smtClean="0">
                <a:hlinkClick r:id="rId2"/>
              </a:rPr>
              <a:t>5BIA_003%5D.swf</a:t>
            </a:r>
            <a:endParaRPr lang="ru-RU" dirty="0" smtClean="0"/>
          </a:p>
          <a:p>
            <a:pPr algn="ctr"/>
            <a:endParaRPr lang="ru-RU" dirty="0" smtClean="0"/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987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ФИЗКУЛЬТ-МИНУТКА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ФИЗМИНУТКА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51259" y="1591187"/>
            <a:ext cx="6275387" cy="3530202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1090971"/>
              </p:ext>
            </p:extLst>
          </p:nvPr>
        </p:nvGraphicFramePr>
        <p:xfrm>
          <a:off x="11131550" y="3318288"/>
          <a:ext cx="254000" cy="274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4000"/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895975" y="5142323"/>
            <a:ext cx="3048000" cy="7294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914400">
              <a:lnSpc>
                <a:spcPct val="115000"/>
              </a:lnSpc>
            </a:pPr>
            <a:r>
              <a:rPr lang="ru-RU" sz="1200" u="sng" dirty="0">
                <a:solidFill>
                  <a:prstClr val="black"/>
                </a:solidFill>
                <a:hlinkClick r:id="rId5"/>
              </a:rPr>
              <a:t>https://doshkolnik.net/fizkultminutki/fizminutka-my-pojdem-nalevo.html</a:t>
            </a:r>
            <a:endParaRPr lang="ru-RU" sz="11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4820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u="sng" dirty="0" smtClean="0">
                <a:solidFill>
                  <a:srgbClr val="FF0000"/>
                </a:solidFill>
                <a:hlinkClick r:id="rId2"/>
              </a:rPr>
              <a:t>Переход по ссылке</a:t>
            </a:r>
          </a:p>
          <a:p>
            <a:r>
              <a:rPr lang="ru-RU" u="sng" dirty="0" smtClean="0">
                <a:hlinkClick r:id="rId2"/>
              </a:rPr>
              <a:t>http</a:t>
            </a:r>
            <a:r>
              <a:rPr lang="ru-RU" u="sng" dirty="0">
                <a:hlinkClick r:id="rId2"/>
              </a:rPr>
              <a:t>://school-collection.edu.ru/catalog/res/569032a2-417d-4a5b-98d5-782b1256f398/view/</a:t>
            </a:r>
            <a:endParaRPr lang="ru-RU" dirty="0"/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377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78C30D"/>
      </a:accent1>
      <a:accent2>
        <a:srgbClr val="099B62"/>
      </a:accent2>
      <a:accent3>
        <a:srgbClr val="21CFDF"/>
      </a:accent3>
      <a:accent4>
        <a:srgbClr val="179FDF"/>
      </a:accent4>
      <a:accent5>
        <a:srgbClr val="E75710"/>
      </a:accent5>
      <a:accent6>
        <a:srgbClr val="F89C19"/>
      </a:accent6>
      <a:hlink>
        <a:srgbClr val="7CDE25"/>
      </a:hlink>
      <a:folHlink>
        <a:srgbClr val="BCE8A8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Atlas" id="{5156B0E4-0EB1-49FE-A26B-15F6F698AEC6}" vid="{C0EF0781-FB17-4F1F-B3B1-699933968CE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741</TotalTime>
  <Words>237</Words>
  <Application>Microsoft Office PowerPoint</Application>
  <PresentationFormat>Произвольный</PresentationFormat>
  <Paragraphs>54</Paragraphs>
  <Slides>12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Atlas</vt:lpstr>
      <vt:lpstr>Шестнадцатое апреля Классная работа</vt:lpstr>
      <vt:lpstr>  - Какова основная мысль данного высказывания? - Как вы можете связать высказывание с уроком русского языка?  го знания». </vt:lpstr>
      <vt:lpstr>Прочитайте ряды слов Из каждого ряда необходимо исключить лишнее слово.  Лишние  слова записать в тетрадь</vt:lpstr>
      <vt:lpstr>- Что в их написании необычно? - К какой части речи они относятся? </vt:lpstr>
      <vt:lpstr>    Правописание  Н и НН  в прилагательных</vt:lpstr>
      <vt:lpstr>Цель</vt:lpstr>
      <vt:lpstr>Работа с таблицей</vt:lpstr>
      <vt:lpstr>ФИЗКУЛЬТ-МИНУТКА</vt:lpstr>
      <vt:lpstr>Самостоятельная  работа</vt:lpstr>
      <vt:lpstr>   ДОМАШНЕЕ    ЗАДАНИЕ</vt:lpstr>
      <vt:lpstr>Рефлексия</vt:lpstr>
      <vt:lpstr>Список информационных источников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Актуализация знаний</dc:title>
  <dc:creator>Ю.А.Христолюбова</dc:creator>
  <cp:lastModifiedBy>Admin</cp:lastModifiedBy>
  <cp:revision>50</cp:revision>
  <dcterms:created xsi:type="dcterms:W3CDTF">2019-04-16T15:41:48Z</dcterms:created>
  <dcterms:modified xsi:type="dcterms:W3CDTF">2020-04-26T13:31:48Z</dcterms:modified>
</cp:coreProperties>
</file>