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76" r:id="rId2"/>
    <p:sldId id="275" r:id="rId3"/>
    <p:sldId id="270" r:id="rId4"/>
    <p:sldId id="264" r:id="rId5"/>
    <p:sldId id="265" r:id="rId6"/>
    <p:sldId id="256" r:id="rId7"/>
    <p:sldId id="304" r:id="rId8"/>
    <p:sldId id="258" r:id="rId9"/>
    <p:sldId id="259" r:id="rId10"/>
    <p:sldId id="266" r:id="rId11"/>
    <p:sldId id="278" r:id="rId12"/>
    <p:sldId id="280" r:id="rId13"/>
    <p:sldId id="282" r:id="rId14"/>
    <p:sldId id="283" r:id="rId15"/>
    <p:sldId id="284" r:id="rId16"/>
    <p:sldId id="285" r:id="rId17"/>
    <p:sldId id="297" r:id="rId18"/>
    <p:sldId id="286" r:id="rId19"/>
    <p:sldId id="287" r:id="rId20"/>
    <p:sldId id="288" r:id="rId21"/>
    <p:sldId id="289" r:id="rId22"/>
    <p:sldId id="291" r:id="rId23"/>
    <p:sldId id="292" r:id="rId24"/>
    <p:sldId id="293" r:id="rId25"/>
    <p:sldId id="303" r:id="rId2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FF0000"/>
    <a:srgbClr val="9933FF"/>
    <a:srgbClr val="FFFF66"/>
    <a:srgbClr val="FF0066"/>
    <a:srgbClr val="009900"/>
    <a:srgbClr val="FF9900"/>
  </p:clrMru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6" d="100"/>
          <a:sy n="56" d="100"/>
        </p:scale>
        <p:origin x="-64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1B4DE1-4B15-4AB3-A7CD-1D9CD75FFCE3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9BF928-E67C-4179-A500-8ED6B2B8C52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9BF928-E67C-4179-A500-8ED6B2B8C523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514A16-0647-47F5-8C41-DBD97F30C4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162BA1-201C-4EDB-B912-96A86B8C33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79CBE1-962A-49A6-9699-93C8AFE5CA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289205-0FE1-418B-8222-6076199BAC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221B4B-C322-4AEE-9879-FCCE3241B3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7B4BBC-7B07-48FE-9FC3-AA1984896B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1AC7B3-8329-4F44-8F18-2B22C0DEE3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A79BBB-1058-47DE-B090-B783DB9D0E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C5F16A-72E7-4F61-8AED-2FC9645EAE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C62B94-94E0-4382-8AAF-7F6B856632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42BDDF-7451-4D51-B1A3-ED7C71A898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5167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1"/>
            <a:ext cx="8229600" cy="4525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6285"/>
            <a:ext cx="2133600" cy="47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6285"/>
            <a:ext cx="2895600" cy="47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6285"/>
            <a:ext cx="2133600" cy="47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Arial" charset="0"/>
              </a:defRPr>
            </a:lvl1pPr>
          </a:lstStyle>
          <a:p>
            <a:pPr>
              <a:defRPr/>
            </a:pPr>
            <a:fld id="{013368EB-F4D1-4E0A-AF1A-0D5047C0D4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428728" y="4572008"/>
            <a:ext cx="6400800" cy="1752600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Презентацию подготовила</a:t>
            </a:r>
            <a:b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учитель русского языка и литературы</a:t>
            </a:r>
            <a:b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МБОУ «Лицей № 21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 города Курска</a:t>
            </a:r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Гусенцова Лариса Дмитриевна</a:t>
            </a:r>
          </a:p>
        </p:txBody>
      </p:sp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714348" y="1142984"/>
            <a:ext cx="7772400" cy="2428892"/>
          </a:xfrm>
        </p:spPr>
        <p:txBody>
          <a:bodyPr/>
          <a:lstStyle/>
          <a:p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Engravers MT" pitchFamily="18" charset="0"/>
              </a:rPr>
              <a:t>Презентация</a:t>
            </a:r>
            <a:br>
              <a:rPr lang="ru-RU" b="1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Engravers MT" pitchFamily="18" charset="0"/>
              </a:rPr>
            </a:br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Engravers MT" pitchFamily="18" charset="0"/>
              </a:rPr>
              <a:t>к уроку по учебному предмету «Русский язык»</a:t>
            </a:r>
            <a:br>
              <a:rPr lang="ru-RU" b="1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Engravers MT" pitchFamily="18" charset="0"/>
              </a:rPr>
            </a:br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Engravers MT" pitchFamily="18" charset="0"/>
              </a:rPr>
              <a:t>на тему «Грамматические </a:t>
            </a:r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Engravers MT" pitchFamily="18" charset="0"/>
              </a:rPr>
              <a:t>ошибки </a:t>
            </a:r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Engravers MT" pitchFamily="18" charset="0"/>
              </a:rPr>
              <a:t>в употреблении деепричастий»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b="1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Деепричастный оборот</a:t>
            </a:r>
            <a:endParaRPr lang="ru-RU" sz="5400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500034" y="2000240"/>
            <a:ext cx="8229600" cy="452543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Деепричастие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 зависимыми от него словами называется деепричастным оборотом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Стоя на табуретке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он </a:t>
            </a:r>
            <a:r>
              <a:rPr lang="ru-RU" u="dbl" dirty="0" smtClean="0">
                <a:latin typeface="Times New Roman" pitchFamily="18" charset="0"/>
                <a:cs typeface="Times New Roman" pitchFamily="18" charset="0"/>
              </a:rPr>
              <a:t>доставал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книги с верхней полки.</a:t>
            </a:r>
          </a:p>
          <a:p>
            <a:pPr>
              <a:buNone/>
            </a:pPr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rot="16200000" flipH="1">
            <a:off x="5857884" y="3857628"/>
            <a:ext cx="357190" cy="35719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5400000">
            <a:off x="5857884" y="3857628"/>
            <a:ext cx="357190" cy="35719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b="1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Синтаксическая роль деепричастия</a:t>
            </a:r>
            <a:endParaRPr lang="ru-RU" sz="5400" b="1" i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000240"/>
            <a:ext cx="8229600" cy="4525433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В предложении деепричастие и деепричастный оборот чаще всего выполняют роль обстоятельства:</a:t>
            </a: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Я неприметно отошёл к окну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i="1" u="dotDash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желая скрыть свое волнение.</a:t>
            </a:r>
            <a:endParaRPr lang="ru-RU" u="dotDash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28596" y="642918"/>
            <a:ext cx="8229600" cy="1143000"/>
          </a:xfrm>
        </p:spPr>
        <p:txBody>
          <a:bodyPr/>
          <a:lstStyle/>
          <a:p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«Золотое» правило употребления деепричастия и деепричастного оборота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2428868"/>
            <a:ext cx="8229600" cy="4071966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Основное </a:t>
            </a: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и добавочное действие должно выполнять одно и то же лицо – субъект действия.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b="1" u="dotDash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Читая поэму</a:t>
            </a:r>
            <a:r>
              <a:rPr 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мы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u="dbl" dirty="0" smtClean="0">
                <a:latin typeface="Times New Roman" pitchFamily="18" charset="0"/>
                <a:cs typeface="Times New Roman" pitchFamily="18" charset="0"/>
              </a:rPr>
              <a:t>чувствуем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силу каждого слова. 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(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Мы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читаем и 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мы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чувствуем.)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b="1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Как найти ошибку?</a:t>
            </a:r>
            <a:endParaRPr lang="ru-RU" sz="5400" b="1" i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900633"/>
          </a:xfrm>
        </p:spPr>
        <p:txBody>
          <a:bodyPr/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Найти в предложении </a:t>
            </a:r>
            <a:r>
              <a:rPr lang="ru-RU" sz="4000" b="1" u="sng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подлежащее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найти </a:t>
            </a:r>
            <a:r>
              <a:rPr lang="ru-RU" sz="4000" b="1" u="wavy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главное и добавочное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действие;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определить, относятся ли </a:t>
            </a:r>
            <a:r>
              <a:rPr lang="ru-RU" sz="4000" b="1" u="sng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оба действия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к подлежащему.</a:t>
            </a:r>
          </a:p>
          <a:p>
            <a:endParaRPr lang="ru-RU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b="1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Найдём грамматические ошибки вместе</a:t>
            </a:r>
            <a:endParaRPr lang="ru-RU" sz="5400" b="1" i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71678"/>
            <a:ext cx="8229600" cy="4053956"/>
          </a:xfrm>
        </p:spPr>
        <p:txBody>
          <a:bodyPr/>
          <a:lstStyle/>
          <a:p>
            <a:r>
              <a:rPr lang="ru-RU" dirty="0" smtClean="0"/>
              <a:t> 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Стоя у дверей в гостиную, мне был ясно слышен  разговор сестер.</a:t>
            </a:r>
          </a:p>
          <a:p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Закончив экскурсию, в ресторане нас ждал обед.</a:t>
            </a:r>
          </a:p>
          <a:p>
            <a:endParaRPr lang="ru-RU" dirty="0"/>
          </a:p>
        </p:txBody>
      </p:sp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457200" y="2071678"/>
            <a:ext cx="8229600" cy="1643074"/>
          </a:xfrm>
          <a:prstGeom prst="rect">
            <a:avLst/>
          </a:prstGeom>
          <a:solidFill>
            <a:schemeClr val="accent3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ru-RU" sz="32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 </a:t>
            </a:r>
            <a:r>
              <a:rPr kumimoji="0" lang="ru-RU" sz="4000" b="0" i="0" u="dotDash" strike="noStrike" kern="0" cap="none" spc="0" normalizeH="0" baseline="0" noProof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Стоя у дверей в гостиную</a:t>
            </a:r>
            <a:r>
              <a:rPr kumimoji="0" lang="ru-RU" sz="40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мне </a:t>
            </a:r>
            <a:r>
              <a:rPr kumimoji="0" lang="ru-RU" sz="4000" b="0" i="0" u="dbl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был</a:t>
            </a:r>
            <a:r>
              <a:rPr kumimoji="0" lang="ru-RU" sz="40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ясно </a:t>
            </a:r>
            <a:r>
              <a:rPr kumimoji="0" lang="ru-RU" sz="4000" b="0" i="0" u="dbl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слышен</a:t>
            </a:r>
            <a:r>
              <a:rPr kumimoji="0" lang="ru-RU" sz="40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</a:t>
            </a:r>
            <a:r>
              <a:rPr kumimoji="0" lang="ru-RU" sz="4000" b="0" i="0" u="sng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разговор</a:t>
            </a:r>
            <a:r>
              <a:rPr kumimoji="0" lang="ru-RU" sz="40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сестер.</a:t>
            </a:r>
            <a:endParaRPr kumimoji="0" lang="ru-RU" sz="3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Содержимое 2"/>
          <p:cNvSpPr txBox="1">
            <a:spLocks/>
          </p:cNvSpPr>
          <p:nvPr/>
        </p:nvSpPr>
        <p:spPr bwMode="auto">
          <a:xfrm>
            <a:off x="500034" y="4000504"/>
            <a:ext cx="8229600" cy="1643074"/>
          </a:xfrm>
          <a:prstGeom prst="rect">
            <a:avLst/>
          </a:prstGeom>
          <a:solidFill>
            <a:schemeClr val="accent3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ru-RU" sz="32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 </a:t>
            </a:r>
            <a:r>
              <a:rPr kumimoji="0" lang="ru-RU" sz="4000" b="0" i="0" u="dotDash" strike="noStrike" kern="0" cap="none" spc="0" normalizeH="0" baseline="0" noProof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Закончив экскурсию</a:t>
            </a:r>
            <a:r>
              <a:rPr kumimoji="0" lang="ru-RU" sz="40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в ресторане нас </a:t>
            </a:r>
            <a:r>
              <a:rPr kumimoji="0" lang="ru-RU" sz="4000" b="0" i="0" u="dbl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ждал</a:t>
            </a:r>
            <a:r>
              <a:rPr kumimoji="0" lang="ru-RU" sz="40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4000" b="0" i="0" u="sng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обед</a:t>
            </a:r>
            <a:r>
              <a:rPr kumimoji="0" lang="ru-RU" sz="40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</a:t>
            </a:r>
            <a:endParaRPr kumimoji="0" lang="ru-RU" sz="3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143000"/>
          </a:xfrm>
        </p:spPr>
        <p:txBody>
          <a:bodyPr/>
          <a:lstStyle/>
          <a:p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Как исправить грамматическую ошибку?</a:t>
            </a:r>
            <a:endParaRPr lang="ru-RU" b="1" i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500174"/>
            <a:ext cx="9001156" cy="4525433"/>
          </a:xfrm>
        </p:spPr>
        <p:txBody>
          <a:bodyPr/>
          <a:lstStyle/>
          <a:p>
            <a:pPr>
              <a:buNone/>
            </a:pPr>
            <a:r>
              <a:rPr lang="ru-RU" i="1" u="sng" dirty="0" smtClean="0">
                <a:latin typeface="Times New Roman" pitchFamily="18" charset="0"/>
                <a:cs typeface="Times New Roman" pitchFamily="18" charset="0"/>
              </a:rPr>
              <a:t>Добавить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ещё одно действующее лицо:</a:t>
            </a:r>
          </a:p>
          <a:p>
            <a:r>
              <a:rPr 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Когда 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экскурсия</a:t>
            </a:r>
            <a:r>
              <a:rPr 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закончилась, в ресторане нас ждал обед</a:t>
            </a:r>
            <a:r>
              <a:rPr lang="ru-RU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(СПП)</a:t>
            </a:r>
          </a:p>
          <a:p>
            <a:pPr>
              <a:buNone/>
            </a:pPr>
            <a:r>
              <a:rPr lang="ru-RU" i="1" u="sng" dirty="0" smtClean="0">
                <a:latin typeface="Times New Roman" pitchFamily="18" charset="0"/>
                <a:cs typeface="Times New Roman" pitchFamily="18" charset="0"/>
              </a:rPr>
              <a:t>Упростить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строение предложения:</a:t>
            </a:r>
          </a:p>
          <a:p>
            <a:r>
              <a:rPr lang="ru-RU" sz="3600" b="1" u="dotDash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После экскурсии </a:t>
            </a:r>
            <a:r>
              <a:rPr 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нас ждал обед в ресторане</a:t>
            </a:r>
            <a:r>
              <a:rPr lang="ru-RU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i="1" u="sng" dirty="0" smtClean="0">
                <a:latin typeface="Times New Roman" pitchFamily="18" charset="0"/>
                <a:cs typeface="Times New Roman" pitchFamily="18" charset="0"/>
              </a:rPr>
              <a:t>Заменить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деепричастие на глагол-сказуемое:</a:t>
            </a:r>
          </a:p>
          <a:p>
            <a:r>
              <a:rPr 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Я </a:t>
            </a:r>
            <a:r>
              <a:rPr lang="ru-RU" sz="3600" b="1" u="dbl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стоял</a:t>
            </a:r>
            <a:r>
              <a:rPr 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у дверей в гостиную и ясно </a:t>
            </a:r>
            <a:r>
              <a:rPr lang="ru-RU" sz="3600" b="1" u="dbl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слышал</a:t>
            </a:r>
            <a:r>
              <a:rPr 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разговор сестер.</a:t>
            </a:r>
            <a:endParaRPr lang="ru-RU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Деепричастия не могут использоваться</a:t>
            </a:r>
            <a:endParaRPr lang="ru-RU" i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500174"/>
            <a:ext cx="8501122" cy="5025499"/>
          </a:xfrm>
        </p:spPr>
        <p:txBody>
          <a:bodyPr/>
          <a:lstStyle/>
          <a:p>
            <a:pPr>
              <a:buNone/>
            </a:pPr>
            <a:r>
              <a:rPr lang="ru-RU" b="1" u="sng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безличных предложениях</a:t>
            </a:r>
            <a:r>
              <a:rPr lang="ru-RU" u="sng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там, где нет действующего субъекта.</a:t>
            </a:r>
          </a:p>
          <a:p>
            <a:pPr>
              <a:buNone/>
            </a:pPr>
            <a:endParaRPr lang="ru-RU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Возвращаясь домой, </a:t>
            </a:r>
            <a:r>
              <a:rPr lang="ru-RU" b="1" u="dashLong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мне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u="dbl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стало грустно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(Возвращаясь домой, </a:t>
            </a:r>
            <a:r>
              <a:rPr lang="ru-RU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u="db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грустил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pPr>
              <a:buClr>
                <a:srgbClr val="0033CC"/>
              </a:buClr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Не окончив школу, </a:t>
            </a:r>
            <a:r>
              <a:rPr lang="ru-RU" b="1" u="dashLong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Сергею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u="dbl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пришлось работать.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(Не окончив школу, </a:t>
            </a:r>
            <a:r>
              <a:rPr lang="ru-RU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Сергей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u="db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пошёл работать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.)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5166"/>
            <a:ext cx="8229600" cy="1367883"/>
          </a:xfrm>
        </p:spPr>
        <p:txBody>
          <a:bodyPr/>
          <a:lstStyle/>
          <a:p>
            <a:r>
              <a:rPr lang="ru-RU" sz="3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Есть несколько случаев, когда деепричастный оборот может относиться к безличному сказуемому:</a:t>
            </a:r>
            <a:endParaRPr lang="ru-RU" sz="3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000240"/>
            <a:ext cx="8715436" cy="4643470"/>
          </a:xfrm>
        </p:spPr>
        <p:txBody>
          <a:bodyPr/>
          <a:lstStyle/>
          <a:p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Готовясь к ЕГЭ, </a:t>
            </a:r>
            <a:r>
              <a:rPr lang="ru-RU" sz="34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можно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 расслабиться.</a:t>
            </a:r>
          </a:p>
          <a:p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Готовясь к ЕГЭ, </a:t>
            </a:r>
            <a:r>
              <a:rPr lang="ru-RU" sz="34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нужно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 расслабиться.</a:t>
            </a:r>
          </a:p>
          <a:p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Готовясь к ЕГЭ, </a:t>
            </a:r>
            <a:r>
              <a:rPr lang="ru-RU" sz="34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необходимо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 расслабиться.</a:t>
            </a:r>
          </a:p>
          <a:p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Готовясь к ЕГЭ, </a:t>
            </a:r>
            <a:r>
              <a:rPr lang="ru-RU" sz="34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надо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 расслабиться.</a:t>
            </a:r>
          </a:p>
          <a:p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Готовясь к ЕГЭ, </a:t>
            </a:r>
            <a:r>
              <a:rPr lang="ru-RU" sz="34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возможно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 расслабиться.</a:t>
            </a:r>
          </a:p>
          <a:p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Готовясь к ЕГЭ, </a:t>
            </a:r>
            <a:r>
              <a:rPr lang="ru-RU" sz="34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невозможно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 расслабиться.</a:t>
            </a:r>
          </a:p>
          <a:p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Готовясь к ЕГЭ, </a:t>
            </a:r>
            <a:r>
              <a:rPr lang="ru-RU" sz="34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нельзя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 расслабляться.</a:t>
            </a:r>
            <a:endParaRPr lang="ru-RU" sz="3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Деепричастия не могут использоваться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714488"/>
            <a:ext cx="8715436" cy="4500594"/>
          </a:xfrm>
        </p:spPr>
        <p:txBody>
          <a:bodyPr/>
          <a:lstStyle/>
          <a:p>
            <a:pPr>
              <a:buNone/>
            </a:pPr>
            <a:r>
              <a:rPr lang="ru-RU" b="1" u="sng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 пассивных (страдательных) конструкциях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(Сказуемое выражается либо страдательным причастием , либо возвратным глаголом с суффиксом 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u="dotDash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Выходя из окружения, </a:t>
            </a: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боец </a:t>
            </a:r>
            <a:r>
              <a:rPr lang="ru-RU" b="1" i="1" u="dbl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был ранен </a:t>
            </a: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голову.</a:t>
            </a:r>
            <a:endParaRPr lang="ru-RU" b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i="1" u="dotDash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Изыскав необходимые средства</a:t>
            </a:r>
            <a:r>
              <a:rPr lang="ru-RU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дом </a:t>
            </a:r>
            <a:r>
              <a:rPr lang="ru-RU" b="1" i="1" u="dbl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строится</a:t>
            </a: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рабочими нашего треста.</a:t>
            </a:r>
            <a:endParaRPr lang="ru-RU" b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ru-RU" sz="5400" b="1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Как исправить ошибку?</a:t>
            </a:r>
            <a:endParaRPr lang="ru-RU" sz="5400" b="1" i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214422"/>
            <a:ext cx="8715436" cy="4668309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Заменить деепричастный оборот на </a:t>
            </a:r>
            <a:r>
              <a:rPr lang="ru-RU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синонимичную конструкцию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преобразовать пассивную конструкцию в </a:t>
            </a:r>
            <a:r>
              <a:rPr lang="ru-RU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активную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При выходе из окружения 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боец был ранен осколком в голову.</a:t>
            </a:r>
          </a:p>
          <a:p>
            <a:r>
              <a:rPr 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Когда боец выходил из окружения,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он был ранен.</a:t>
            </a:r>
          </a:p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Изыскав необходимые средства, </a:t>
            </a:r>
            <a:r>
              <a:rPr lang="ru-RU" b="1" u="sng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рабочие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нашего треста </a:t>
            </a:r>
            <a:r>
              <a:rPr lang="ru-RU" b="1" u="dbl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начали</a:t>
            </a:r>
            <a:r>
              <a:rPr 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строительство дома.</a:t>
            </a:r>
          </a:p>
          <a:p>
            <a:endParaRPr lang="ru-RU" dirty="0"/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4000" dirty="0" smtClean="0"/>
          </a:p>
        </p:txBody>
      </p:sp>
      <p:sp>
        <p:nvSpPr>
          <p:cNvPr id="15" name="Содержимое 1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Вспомним, что такое деепричастие и как его узнать в предложении.</a:t>
            </a:r>
          </a:p>
          <a:p>
            <a:r>
              <a:rPr lang="ru-RU" sz="3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Выясним роль деепричастия в предложении.</a:t>
            </a:r>
          </a:p>
          <a:p>
            <a:r>
              <a:rPr lang="ru-RU" sz="3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Научимся находить грамматические ошибки и исправлять их.</a:t>
            </a:r>
          </a:p>
          <a:p>
            <a:r>
              <a:rPr lang="ru-RU" sz="3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Узнаем, как правильно употреблять деепричастные обороты.</a:t>
            </a:r>
            <a:endParaRPr lang="ru-RU" sz="36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6" name="Text Box 5"/>
          <p:cNvSpPr txBox="1">
            <a:spLocks noChangeArrowheads="1"/>
          </p:cNvSpPr>
          <p:nvPr/>
        </p:nvSpPr>
        <p:spPr bwMode="auto">
          <a:xfrm>
            <a:off x="5219700" y="1051985"/>
            <a:ext cx="33845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3077" name="Text Box 8"/>
          <p:cNvSpPr txBox="1">
            <a:spLocks noChangeArrowheads="1"/>
          </p:cNvSpPr>
          <p:nvPr/>
        </p:nvSpPr>
        <p:spPr bwMode="auto">
          <a:xfrm>
            <a:off x="5148263" y="1051985"/>
            <a:ext cx="38163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079" name="Text Box 10"/>
          <p:cNvSpPr txBox="1">
            <a:spLocks noChangeArrowheads="1"/>
          </p:cNvSpPr>
          <p:nvPr/>
        </p:nvSpPr>
        <p:spPr bwMode="auto">
          <a:xfrm>
            <a:off x="5076825" y="982133"/>
            <a:ext cx="345598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2" name="Text Box 12"/>
          <p:cNvSpPr txBox="1">
            <a:spLocks noChangeArrowheads="1"/>
          </p:cNvSpPr>
          <p:nvPr/>
        </p:nvSpPr>
        <p:spPr bwMode="auto">
          <a:xfrm>
            <a:off x="4572001" y="4508500"/>
            <a:ext cx="417671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085" name="Text Box 13"/>
          <p:cNvSpPr txBox="1">
            <a:spLocks noChangeArrowheads="1"/>
          </p:cNvSpPr>
          <p:nvPr/>
        </p:nvSpPr>
        <p:spPr bwMode="auto">
          <a:xfrm>
            <a:off x="500034" y="285728"/>
            <a:ext cx="8143932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4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ЦЕЛИ УРОКА</a:t>
            </a:r>
            <a:r>
              <a:rPr lang="ru-RU" sz="4400" b="1" dirty="0" smtClean="0"/>
              <a:t>   </a:t>
            </a:r>
            <a:endParaRPr lang="ru-RU" sz="4400" b="1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b="1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Как исправить ошибку?</a:t>
            </a:r>
            <a:endParaRPr lang="ru-RU" sz="5400" b="1" i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Следует учитывать смысловые отношения деепричастия с глаголом-сказуемым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 </a:t>
            </a:r>
            <a:r>
              <a:rPr lang="ru-RU" b="1" i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Подъезжа</a:t>
            </a:r>
            <a:r>
              <a:rPr lang="ru-RU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к реке, всадники остановили лошадей.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b="1" i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подъеха</a:t>
            </a:r>
            <a:r>
              <a:rPr lang="ru-RU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к реке)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Придавив мне ногу,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лошадь упала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   (</a:t>
            </a:r>
            <a:r>
              <a:rPr lang="ru-RU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Лошадь упала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, придавив мне ногу. )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rot="5400000" flipH="1" flipV="1">
            <a:off x="2893207" y="3679033"/>
            <a:ext cx="214314" cy="142876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rot="5400000" flipH="1" flipV="1">
            <a:off x="4133848" y="4224342"/>
            <a:ext cx="152400" cy="133352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rot="16200000" flipV="1">
            <a:off x="3036083" y="3679033"/>
            <a:ext cx="214314" cy="142876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rot="16200000" flipV="1">
            <a:off x="4286248" y="4214818"/>
            <a:ext cx="142876" cy="142876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000108"/>
          </a:xfrm>
        </p:spPr>
        <p:txBody>
          <a:bodyPr/>
          <a:lstStyle/>
          <a:p>
            <a:r>
              <a:rPr lang="ru-RU" sz="5400" b="1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Типичные ошибки</a:t>
            </a:r>
            <a:endParaRPr lang="ru-RU" sz="5400" b="1" i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00108"/>
            <a:ext cx="9144000" cy="4525433"/>
          </a:xfrm>
        </p:spPr>
        <p:txBody>
          <a:bodyPr/>
          <a:lstStyle/>
          <a:p>
            <a:r>
              <a:rPr lang="ru-RU" b="1" i="1" u="dotDash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Глядя</a:t>
            </a:r>
            <a:r>
              <a:rPr lang="ru-RU" b="1" i="1" u="dotDash" dirty="0" smtClean="0">
                <a:latin typeface="Times New Roman" pitchFamily="18" charset="0"/>
                <a:cs typeface="Times New Roman" pitchFamily="18" charset="0"/>
              </a:rPr>
              <a:t> в окно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, с меня </a:t>
            </a:r>
            <a:r>
              <a:rPr lang="ru-RU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слетела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шляпа. </a:t>
            </a:r>
          </a:p>
          <a:p>
            <a:pPr>
              <a:buNone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     ( </a:t>
            </a:r>
            <a:r>
              <a:rPr lang="ru-RU" i="1" u="sng" dirty="0" smtClean="0">
                <a:latin typeface="Times New Roman" pitchFamily="18" charset="0"/>
                <a:cs typeface="Times New Roman" pitchFamily="18" charset="0"/>
              </a:rPr>
              <a:t>Я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u="dbl" dirty="0" smtClean="0">
                <a:latin typeface="Times New Roman" pitchFamily="18" charset="0"/>
                <a:cs typeface="Times New Roman" pitchFamily="18" charset="0"/>
              </a:rPr>
              <a:t>глядел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b="1" u="dbl" dirty="0" smtClean="0">
                <a:latin typeface="Times New Roman" pitchFamily="18" charset="0"/>
                <a:cs typeface="Times New Roman" pitchFamily="18" charset="0"/>
              </a:rPr>
              <a:t>слетела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u="sng" dirty="0" smtClean="0">
                <a:latin typeface="Times New Roman" pitchFamily="18" charset="0"/>
                <a:cs typeface="Times New Roman" pitchFamily="18" charset="0"/>
              </a:rPr>
              <a:t>шляпа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.)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u="dotDash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Сломав</a:t>
            </a:r>
            <a:r>
              <a:rPr lang="ru-RU" b="1" i="1" u="dotDash" dirty="0" smtClean="0">
                <a:latin typeface="Times New Roman" pitchFamily="18" charset="0"/>
                <a:cs typeface="Times New Roman" pitchFamily="18" charset="0"/>
              </a:rPr>
              <a:t> крыло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, галка </a:t>
            </a:r>
            <a:r>
              <a:rPr lang="ru-RU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была вылечена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. </a:t>
            </a:r>
          </a:p>
          <a:p>
            <a:pPr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(Крыло </a:t>
            </a:r>
            <a:r>
              <a:rPr lang="ru-RU" b="1" u="dbl" dirty="0" smtClean="0">
                <a:latin typeface="Times New Roman" pitchFamily="18" charset="0"/>
                <a:cs typeface="Times New Roman" pitchFamily="18" charset="0"/>
              </a:rPr>
              <a:t>сломала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u="sng" dirty="0" smtClean="0">
                <a:latin typeface="Times New Roman" pitchFamily="18" charset="0"/>
                <a:cs typeface="Times New Roman" pitchFamily="18" charset="0"/>
              </a:rPr>
              <a:t>галка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b="1" u="dbl" dirty="0" smtClean="0">
                <a:latin typeface="Times New Roman" pitchFamily="18" charset="0"/>
                <a:cs typeface="Times New Roman" pitchFamily="18" charset="0"/>
              </a:rPr>
              <a:t>лечил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её </a:t>
            </a:r>
            <a:r>
              <a:rPr lang="ru-RU" i="1" u="sng" dirty="0" smtClean="0">
                <a:latin typeface="Times New Roman" pitchFamily="18" charset="0"/>
                <a:cs typeface="Times New Roman" pitchFamily="18" charset="0"/>
              </a:rPr>
              <a:t>кто-то.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Вылечена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– краткое страдательное причастие.)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u="dotDash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Приближаясь</a:t>
            </a:r>
            <a:r>
              <a:rPr lang="ru-RU" b="1" i="1" u="dotDash" dirty="0" smtClean="0">
                <a:latin typeface="Times New Roman" pitchFamily="18" charset="0"/>
                <a:cs typeface="Times New Roman" pitchFamily="18" charset="0"/>
              </a:rPr>
              <a:t> к девяти часам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стало смеркаться.</a:t>
            </a:r>
            <a:r>
              <a:rPr lang="ru-RU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 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b="1" u="dbl" dirty="0" smtClean="0">
                <a:latin typeface="Times New Roman" pitchFamily="18" charset="0"/>
                <a:cs typeface="Times New Roman" pitchFamily="18" charset="0"/>
              </a:rPr>
              <a:t>Смеркаться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– безличный глагол.) </a:t>
            </a:r>
          </a:p>
          <a:p>
            <a:r>
              <a:rPr lang="ru-RU" b="1" i="1" u="dotDash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Замерзнув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, мне </a:t>
            </a:r>
            <a:r>
              <a:rPr lang="ru-RU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стало холодно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None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   (</a:t>
            </a:r>
            <a:r>
              <a:rPr lang="ru-RU" b="1" u="dbl" dirty="0" smtClean="0">
                <a:latin typeface="Times New Roman" pitchFamily="18" charset="0"/>
                <a:cs typeface="Times New Roman" pitchFamily="18" charset="0"/>
              </a:rPr>
              <a:t>Стало холодно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– это безличное сказуемое.)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/>
          <a:lstStyle/>
          <a:p>
            <a:r>
              <a:rPr lang="ru-RU" sz="5400" b="1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Ошибки в построении</a:t>
            </a:r>
            <a:endParaRPr lang="ru-RU" sz="5400" b="1" i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85720" y="1285860"/>
          <a:ext cx="8572560" cy="5286413"/>
        </p:xfrm>
        <a:graphic>
          <a:graphicData uri="http://schemas.openxmlformats.org/drawingml/2006/table">
            <a:tbl>
              <a:tblPr/>
              <a:tblGrid>
                <a:gridCol w="500066"/>
                <a:gridCol w="4214842"/>
                <a:gridCol w="3857652"/>
              </a:tblGrid>
              <a:tr h="5862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38100" marR="38100"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 i="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Вид ошибки</a:t>
                      </a:r>
                    </a:p>
                  </a:txBody>
                  <a:tcPr marL="38100" marR="38100"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 i="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Пример</a:t>
                      </a:r>
                    </a:p>
                  </a:txBody>
                  <a:tcPr marL="38100" marR="38100"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266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а) </a:t>
                      </a:r>
                    </a:p>
                  </a:txBody>
                  <a:tcPr marL="38100" marR="38100"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Основное и добавочное действия относятся к разным действующим лицам. </a:t>
                      </a:r>
                    </a:p>
                  </a:txBody>
                  <a:tcPr marL="38100" marR="38100"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u="dotDash" baseline="0" dirty="0">
                          <a:solidFill>
                            <a:srgbClr val="0033CC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Прочитав очерк</a:t>
                      </a:r>
                      <a:r>
                        <a:rPr lang="ru-RU" sz="2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, его </a:t>
                      </a:r>
                      <a:r>
                        <a:rPr lang="ru-RU" sz="2400" u="sng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герои</a:t>
                      </a:r>
                      <a:r>
                        <a:rPr lang="ru-RU" sz="2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стали для меня примером. </a:t>
                      </a:r>
                    </a:p>
                  </a:txBody>
                  <a:tcPr marL="38100" marR="38100"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266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б) </a:t>
                      </a:r>
                    </a:p>
                  </a:txBody>
                  <a:tcPr marL="38100" marR="38100"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Деепричастный оборот употребляется при безличном предложении.</a:t>
                      </a:r>
                    </a:p>
                  </a:txBody>
                  <a:tcPr marL="38100" marR="38100"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u="dotDash" baseline="0" dirty="0">
                          <a:solidFill>
                            <a:srgbClr val="0033CC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Закончив приготовления</a:t>
                      </a:r>
                      <a:r>
                        <a:rPr lang="ru-RU" sz="2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, ему </a:t>
                      </a:r>
                      <a:r>
                        <a:rPr lang="ru-RU" sz="2400" u="none" baseline="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пришлось проверить </a:t>
                      </a:r>
                      <a:r>
                        <a:rPr lang="ru-RU" sz="2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всё заново. </a:t>
                      </a:r>
                    </a:p>
                  </a:txBody>
                  <a:tcPr marL="38100" marR="38100"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68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в) </a:t>
                      </a:r>
                    </a:p>
                  </a:txBody>
                  <a:tcPr marL="38100" marR="38100"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Деепричастие несовершенного вида обозначает добавочное действие, совершившееся раньше основного. </a:t>
                      </a:r>
                    </a:p>
                  </a:txBody>
                  <a:tcPr marL="38100" marR="38100"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u="dotDash" baseline="0" dirty="0">
                          <a:solidFill>
                            <a:srgbClr val="0033CC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Проявляя хорошие знания и острый ум</a:t>
                      </a:r>
                      <a:r>
                        <a:rPr lang="ru-RU" sz="2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, мальчик стал победителем игры «Самый умный». </a:t>
                      </a:r>
                    </a:p>
                  </a:txBody>
                  <a:tcPr marL="38100" marR="38100" marT="38100" marB="381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6" name="Прямая соединительная линия 5"/>
          <p:cNvCxnSpPr/>
          <p:nvPr/>
        </p:nvCxnSpPr>
        <p:spPr>
          <a:xfrm rot="16200000" flipV="1">
            <a:off x="6322231" y="4750603"/>
            <a:ext cx="142876" cy="71438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rot="5400000">
            <a:off x="6250793" y="4750603"/>
            <a:ext cx="142876" cy="71438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143000"/>
          </a:xfrm>
        </p:spPr>
        <p:txBody>
          <a:bodyPr/>
          <a:lstStyle/>
          <a:p>
            <a:r>
              <a:rPr lang="ru-RU" sz="5400" b="1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Найдите предложения с ошибками</a:t>
            </a:r>
            <a:endParaRPr lang="ru-RU" sz="5400" i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643050"/>
            <a:ext cx="8715436" cy="5000660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Приступая к сочинению, трудно будет справиться с вступлением.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2. 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Приступая к сочинению, надо составить план работы.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3. 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Приступая к сочинению, я выбрал удачный эпиграф.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4. 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Приступая к сочинению, определите главную мысль.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5. 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Приступая к сочинению, хотелось написать на «отлично».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6. 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Приступая к сочинению, все мысли куда-то подевались.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7. 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Приступая к сочинению, тема показалась очень трудной.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143504" y="5286388"/>
            <a:ext cx="36433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1, 5, 6, 7 </a:t>
            </a:r>
            <a:endParaRPr lang="ru-RU" sz="5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b="1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Найдите предложения с ошибками</a:t>
            </a:r>
            <a:endParaRPr lang="ru-RU" sz="5400" i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714488"/>
            <a:ext cx="8643998" cy="4811185"/>
          </a:xfrm>
        </p:spPr>
        <p:txBody>
          <a:bodyPr/>
          <a:lstStyle/>
          <a:p>
            <a:pPr marL="514350" indent="-51435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8.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Наклеивая обои, получилось неровно.</a:t>
            </a:r>
          </a:p>
          <a:p>
            <a:pPr marL="514350" indent="-51435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9.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Наклеивая обои, я работал по инструкции.</a:t>
            </a:r>
          </a:p>
          <a:p>
            <a:pPr marL="514350" indent="-51435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10. 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Наклеивая обои, работайте с отвесом.</a:t>
            </a:r>
          </a:p>
          <a:p>
            <a:pPr marL="514350" indent="-51435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11.  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Наклеивая обои, стена оказалась неровной.</a:t>
            </a:r>
          </a:p>
          <a:p>
            <a:pPr marL="514350" indent="-51435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12.  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Наклеивая обои, пролился клей.</a:t>
            </a:r>
          </a:p>
          <a:p>
            <a:pPr marL="514350" indent="-51435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13.  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Наклеивая обои, пролил клей.</a:t>
            </a:r>
          </a:p>
          <a:p>
            <a:pPr marL="514350" indent="-51435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14.  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Наклеивая обои, нужно учитывать материал, из которого они изготовлены.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357950" y="4500570"/>
            <a:ext cx="257019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8, 11, 12</a:t>
            </a:r>
            <a:endParaRPr lang="ru-RU" sz="5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b="1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Подведём итоги</a:t>
            </a:r>
            <a:endParaRPr lang="ru-RU" sz="5400" b="1" i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428736"/>
            <a:ext cx="8229600" cy="2614617"/>
          </a:xfrm>
        </p:spPr>
        <p:txBody>
          <a:bodyPr/>
          <a:lstStyle/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Чтобы избежать ошибок при построении предложений с деепричастным оборотом, следует соблюдать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«золотое» правило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 деепричастие должно относиться </a:t>
            </a:r>
            <a:r>
              <a:rPr lang="ru-RU" i="1" u="sng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 тому же подлежащему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что и глагол-сказуемое. </a:t>
            </a:r>
          </a:p>
        </p:txBody>
      </p:sp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571472" y="4071942"/>
            <a:ext cx="8229600" cy="2543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Если хочешь овладеть нормами современного литературного языка, нужно изучить </a:t>
            </a:r>
            <a:r>
              <a:rPr kumimoji="0" lang="ru-RU" sz="3200" b="0" i="1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правила построения предложения 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 деепричастным оборотом </a:t>
            </a: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и помнить о его «коварстве».</a:t>
            </a:r>
            <a:endParaRPr kumimoji="0" lang="ru-RU" sz="3200" b="0" i="0" u="none" strike="noStrike" kern="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179388" y="190500"/>
            <a:ext cx="896461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5400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ТИПЫ ОШИБОК:</a:t>
            </a:r>
            <a:endParaRPr lang="ru-RU" sz="5400" b="1" i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23560" name="Text Box 8"/>
          <p:cNvSpPr txBox="1">
            <a:spLocks noChangeArrowheads="1"/>
          </p:cNvSpPr>
          <p:nvPr/>
        </p:nvSpPr>
        <p:spPr bwMode="auto">
          <a:xfrm>
            <a:off x="857224" y="1357298"/>
            <a:ext cx="7964482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buClr>
                <a:schemeClr val="accent6">
                  <a:lumMod val="75000"/>
                </a:schemeClr>
              </a:buClr>
              <a:buFont typeface="Wingdings" pitchFamily="2" charset="2"/>
              <a:buChar char="Ø"/>
              <a:defRPr/>
            </a:pPr>
            <a:r>
              <a:rPr lang="ru-RU" sz="5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</a:rPr>
              <a:t> </a:t>
            </a:r>
            <a:r>
              <a:rPr lang="ru-RU" sz="5400" b="1" dirty="0" smtClean="0">
                <a:solidFill>
                  <a:srgbClr val="0033CC"/>
                </a:solidFill>
                <a:latin typeface="Times New Roman" pitchFamily="18" charset="0"/>
              </a:rPr>
              <a:t>грамматические</a:t>
            </a:r>
            <a:r>
              <a:rPr lang="ru-RU" sz="5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</a:rPr>
              <a:t>,</a:t>
            </a:r>
          </a:p>
          <a:p>
            <a:pPr>
              <a:spcBef>
                <a:spcPts val="0"/>
              </a:spcBef>
              <a:buClr>
                <a:schemeClr val="accent6">
                  <a:lumMod val="75000"/>
                </a:schemeClr>
              </a:buClr>
              <a:buFont typeface="Wingdings" pitchFamily="2" charset="2"/>
              <a:buChar char="Ø"/>
              <a:defRPr/>
            </a:pPr>
            <a:r>
              <a:rPr lang="ru-RU" sz="5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</a:rPr>
              <a:t> речевые,</a:t>
            </a:r>
          </a:p>
          <a:p>
            <a:pPr>
              <a:spcBef>
                <a:spcPts val="0"/>
              </a:spcBef>
              <a:buClr>
                <a:schemeClr val="accent6">
                  <a:lumMod val="75000"/>
                </a:schemeClr>
              </a:buClr>
              <a:buFont typeface="Wingdings" pitchFamily="2" charset="2"/>
              <a:buChar char="Ø"/>
              <a:defRPr/>
            </a:pPr>
            <a:r>
              <a:rPr lang="ru-RU" sz="5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</a:rPr>
              <a:t> логические,</a:t>
            </a:r>
          </a:p>
          <a:p>
            <a:pPr>
              <a:spcBef>
                <a:spcPts val="0"/>
              </a:spcBef>
              <a:buClr>
                <a:schemeClr val="accent6">
                  <a:lumMod val="75000"/>
                </a:schemeClr>
              </a:buClr>
              <a:buFont typeface="Wingdings" pitchFamily="2" charset="2"/>
              <a:buChar char="Ø"/>
              <a:defRPr/>
            </a:pPr>
            <a:r>
              <a:rPr lang="ru-RU" sz="5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</a:rPr>
              <a:t> орфографические,</a:t>
            </a:r>
          </a:p>
          <a:p>
            <a:pPr>
              <a:spcBef>
                <a:spcPts val="0"/>
              </a:spcBef>
              <a:buClr>
                <a:schemeClr val="accent6">
                  <a:lumMod val="75000"/>
                </a:schemeClr>
              </a:buClr>
              <a:buFont typeface="Wingdings" pitchFamily="2" charset="2"/>
              <a:buChar char="Ø"/>
              <a:defRPr/>
            </a:pPr>
            <a:r>
              <a:rPr lang="ru-RU" sz="5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</a:rPr>
              <a:t> пунктуационные,</a:t>
            </a:r>
          </a:p>
          <a:p>
            <a:pPr>
              <a:spcBef>
                <a:spcPts val="0"/>
              </a:spcBef>
              <a:buClr>
                <a:schemeClr val="accent6">
                  <a:lumMod val="75000"/>
                </a:schemeClr>
              </a:buClr>
              <a:buFont typeface="Wingdings" pitchFamily="2" charset="2"/>
              <a:buChar char="Ø"/>
              <a:defRPr/>
            </a:pPr>
            <a:r>
              <a:rPr lang="ru-RU" sz="5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</a:rPr>
              <a:t> фактические.</a:t>
            </a:r>
            <a:endParaRPr lang="ru-RU" sz="54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2844" y="0"/>
            <a:ext cx="90011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8.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Установите соответствие между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грамматическими ошибками и предложениями, в которых они допущены: к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каждой позиции первого столбца подберите соответствующую позицию из второго столбца.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42844" y="1571613"/>
          <a:ext cx="8786874" cy="5072098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429156"/>
                <a:gridCol w="4357718"/>
              </a:tblGrid>
              <a:tr h="33289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ГРАММАТИЧЕСКИЕ ОШИБКИ</a:t>
                      </a:r>
                      <a:endParaRPr lang="ru-RU" sz="18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ПРЕДЛОЖЕНИЯ</a:t>
                      </a:r>
                      <a:endParaRPr lang="ru-RU" sz="18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9525" marB="9525"/>
                </a:tc>
              </a:tr>
              <a:tr h="473920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А) </a:t>
                      </a:r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неправильное употребление падежной формы существительного с </a:t>
                      </a: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предлогом;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Б)</a:t>
                      </a: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нарушение связи между подлежащим и </a:t>
                      </a: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сказуемым;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В) </a:t>
                      </a:r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нарушение в глагольном </a:t>
                      </a: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управлении;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Г) </a:t>
                      </a:r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ошибка в построении предложения с однородными </a:t>
                      </a: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членами;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Д) </a:t>
                      </a:r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неправильное построение предложения с деепричастным </a:t>
                      </a: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оборотом.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1) </a:t>
                      </a:r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Впервые начав работать в жюри кинофестиваля, это помогло мне по-новому взглянуть на нашу профессию.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2) </a:t>
                      </a:r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Сажать и ухаживать за цветами в саду отнюдь не просто.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3) </a:t>
                      </a:r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Все, кто хотя бы раз смотрел фильм «Место встречи изменить нельзя», легко узнаёт цитаты из него.</a:t>
                      </a:r>
                      <a:b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2000" b="1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4) </a:t>
                      </a:r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Из командировки вернулся отец, по которому мы все обрадовались.</a:t>
                      </a:r>
                      <a:b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2000" b="1" dirty="0" smtClean="0">
                          <a:solidFill>
                            <a:srgbClr val="0033C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5) </a:t>
                      </a:r>
                      <a:r>
                        <a:rPr lang="ru-RU" sz="2000" dirty="0">
                          <a:latin typeface="Times New Roman" pitchFamily="18" charset="0"/>
                          <a:cs typeface="Times New Roman" pitchFamily="18" charset="0"/>
                        </a:rPr>
                        <a:t>Благодаря упорного труда участников многолетних экспедиций в Новгороде было найдено и описано большое количество древних берестяных грамот.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" marR="9525" marT="9525" marB="9525"/>
                </a:tc>
              </a:tr>
            </a:tbl>
          </a:graphicData>
        </a:graphic>
      </p:graphicFrame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3" name="Text Box 5"/>
          <p:cNvSpPr txBox="1">
            <a:spLocks noChangeArrowheads="1"/>
          </p:cNvSpPr>
          <p:nvPr/>
        </p:nvSpPr>
        <p:spPr bwMode="auto">
          <a:xfrm>
            <a:off x="827089" y="260351"/>
            <a:ext cx="770572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5400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Вид ошибки</a:t>
            </a:r>
            <a:endParaRPr lang="ru-RU" sz="5400" b="1" i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17414" name="Text Box 6"/>
          <p:cNvSpPr txBox="1">
            <a:spLocks noChangeArrowheads="1"/>
          </p:cNvSpPr>
          <p:nvPr/>
        </p:nvSpPr>
        <p:spPr bwMode="auto">
          <a:xfrm>
            <a:off x="1000100" y="1785926"/>
            <a:ext cx="7215188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chemeClr val="accent2">
                  <a:lumMod val="50000"/>
                </a:schemeClr>
              </a:buClr>
              <a:defRPr/>
            </a:pP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Грамматические ошибки (Г)</a:t>
            </a:r>
            <a:r>
              <a:rPr lang="ru-RU" sz="3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– это ошибки в структуре языковой единицы: слова, словосочетания или предложения, т. е. нарушение какой-либо грамматической нормы – словообразовательной, морфологической, синтаксической.</a:t>
            </a:r>
            <a:endParaRPr lang="ru-RU" sz="36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/>
          <a:srcRect l="10342" t="33203" r="32287" b="56055"/>
          <a:stretch>
            <a:fillRect/>
          </a:stretch>
        </p:blipFill>
        <p:spPr bwMode="auto">
          <a:xfrm>
            <a:off x="214282" y="5715016"/>
            <a:ext cx="8715436" cy="1142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10137" t="29620" r="31839" b="27026"/>
          <a:stretch>
            <a:fillRect/>
          </a:stretch>
        </p:blipFill>
        <p:spPr bwMode="auto">
          <a:xfrm>
            <a:off x="214282" y="1571612"/>
            <a:ext cx="8715436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Таблица классификации грамматических ошибок</a:t>
            </a:r>
            <a:endParaRPr lang="ru-RU" sz="48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 l="10432" t="28320" r="31918" b="24805"/>
          <a:stretch>
            <a:fillRect/>
          </a:stretch>
        </p:blipFill>
        <p:spPr bwMode="auto">
          <a:xfrm>
            <a:off x="214282" y="1714488"/>
            <a:ext cx="8751155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Таблица классификации грамматических ошибок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3143248"/>
            <a:ext cx="8643998" cy="57150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14282" y="275167"/>
            <a:ext cx="8715436" cy="1143000"/>
          </a:xfrm>
        </p:spPr>
        <p:txBody>
          <a:bodyPr/>
          <a:lstStyle/>
          <a:p>
            <a:r>
              <a:rPr lang="ru-RU" sz="5400" b="1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Что такое деепричастие?</a:t>
            </a:r>
            <a:endParaRPr lang="ru-RU" sz="5400" b="1" i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Деепричастие — это особая неизменяемая форма глагола, которая обозначает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 добавочное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действие при 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основном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действии.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СРАВНИТЕ:</a:t>
            </a:r>
          </a:p>
          <a:p>
            <a:pPr algn="ctr">
              <a:spcBef>
                <a:spcPts val="0"/>
              </a:spcBef>
              <a:buNone/>
            </a:pPr>
            <a:endParaRPr lang="ru-RU" sz="4800" b="1" baseline="30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Оглянувшись</a:t>
            </a:r>
            <a:r>
              <a:rPr lang="ru-RU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я </a:t>
            </a:r>
            <a:r>
              <a:rPr lang="ru-RU" b="1" u="dbl" dirty="0" smtClean="0">
                <a:latin typeface="Times New Roman" pitchFamily="18" charset="0"/>
                <a:cs typeface="Times New Roman" pitchFamily="18" charset="0"/>
              </a:rPr>
              <a:t>увидел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друга.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Я </a:t>
            </a:r>
            <a:r>
              <a:rPr lang="ru-RU" b="1" u="dbl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оглянулся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b="1" u="dbl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увидел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друга.</a:t>
            </a:r>
          </a:p>
          <a:p>
            <a:pPr>
              <a:buNone/>
            </a:pPr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rot="16200000" flipH="1">
            <a:off x="4643438" y="4357694"/>
            <a:ext cx="214314" cy="214314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rot="5400000">
            <a:off x="4638676" y="4362456"/>
            <a:ext cx="214314" cy="20479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</p:cSld>
  <p:clrMapOvr>
    <a:masterClrMapping/>
  </p:clrMapOvr>
  <p:transition>
    <p:pull dir="l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b="1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Признаки деепричастия</a:t>
            </a:r>
            <a:endParaRPr lang="ru-RU" sz="5400" b="1" i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14282" y="1600201"/>
            <a:ext cx="8715436" cy="4525433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Деепричастие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объединяет в себе признаки глагола (вид, возвратность, переходность) и наречия (неизменяемость).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Деепричастие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отвечает на вопросы </a:t>
            </a:r>
          </a:p>
          <a:p>
            <a:pPr>
              <a:buNone/>
            </a:pPr>
            <a:r>
              <a:rPr lang="ru-RU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       </a:t>
            </a:r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 делая? что сделав?</a:t>
            </a:r>
            <a:endParaRPr lang="ru-RU" dirty="0" smtClean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думать  (глагол) — </a:t>
            </a: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думая (деепричастие)</a:t>
            </a:r>
            <a:r>
              <a:rPr lang="ru-RU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задуматься (глагол) —</a:t>
            </a:r>
            <a:r>
              <a:rPr lang="ru-RU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задумавшись </a:t>
            </a:r>
          </a:p>
          <a:p>
            <a:pPr>
              <a:buNone/>
            </a:pP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(деепричастие).</a:t>
            </a:r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rot="5400000" flipH="1" flipV="1">
            <a:off x="3857620" y="3786190"/>
            <a:ext cx="142876" cy="142876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5400000" flipH="1" flipV="1">
            <a:off x="5072066" y="4357694"/>
            <a:ext cx="142876" cy="142876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rot="5400000" flipH="1" flipV="1">
            <a:off x="6138874" y="4862522"/>
            <a:ext cx="295276" cy="285752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16200000" flipV="1">
            <a:off x="4000496" y="3786190"/>
            <a:ext cx="152400" cy="15240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rot="16200000" flipV="1">
            <a:off x="5214942" y="4357694"/>
            <a:ext cx="142876" cy="142876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rot="10800000">
            <a:off x="6429388" y="4857760"/>
            <a:ext cx="366714" cy="30480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rot="5400000" flipH="1" flipV="1">
            <a:off x="6215074" y="3786190"/>
            <a:ext cx="142876" cy="142876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16200000" flipV="1">
            <a:off x="6357950" y="3786190"/>
            <a:ext cx="152400" cy="15240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</p:cSld>
  <p:clrMapOvr>
    <a:masterClrMapping/>
  </p:clrMapOvr>
  <p:transition>
    <p:pull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1076</TotalTime>
  <Words>680</Words>
  <Application>Microsoft Office PowerPoint</Application>
  <PresentationFormat>Экран (4:3)</PresentationFormat>
  <Paragraphs>152</Paragraphs>
  <Slides>25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Оформление по умолчанию</vt:lpstr>
      <vt:lpstr>Презентация к уроку по учебному предмету «Русский язык» на тему «Грамматические ошибки в употреблении деепричастий»</vt:lpstr>
      <vt:lpstr> </vt:lpstr>
      <vt:lpstr>Слайд 3</vt:lpstr>
      <vt:lpstr>Слайд 4</vt:lpstr>
      <vt:lpstr>Слайд 5</vt:lpstr>
      <vt:lpstr>Таблица классификации грамматических ошибок</vt:lpstr>
      <vt:lpstr>Таблица классификации грамматических ошибок</vt:lpstr>
      <vt:lpstr>Что такое деепричастие?</vt:lpstr>
      <vt:lpstr>Признаки деепричастия</vt:lpstr>
      <vt:lpstr>Деепричастный оборот</vt:lpstr>
      <vt:lpstr>Синтаксическая роль деепричастия</vt:lpstr>
      <vt:lpstr>«Золотое» правило употребления деепричастия и деепричастного оборота</vt:lpstr>
      <vt:lpstr>Как найти ошибку?</vt:lpstr>
      <vt:lpstr>Найдём грамматические ошибки вместе</vt:lpstr>
      <vt:lpstr>Как исправить грамматическую ошибку?</vt:lpstr>
      <vt:lpstr>Деепричастия не могут использоваться</vt:lpstr>
      <vt:lpstr>Есть несколько случаев, когда деепричастный оборот может относиться к безличному сказуемому:</vt:lpstr>
      <vt:lpstr>Деепричастия не могут использоваться</vt:lpstr>
      <vt:lpstr>Как исправить ошибку?</vt:lpstr>
      <vt:lpstr>Как исправить ошибку?</vt:lpstr>
      <vt:lpstr>Типичные ошибки</vt:lpstr>
      <vt:lpstr>Ошибки в построении</vt:lpstr>
      <vt:lpstr>Найдите предложения с ошибками</vt:lpstr>
      <vt:lpstr>Найдите предложения с ошибками</vt:lpstr>
      <vt:lpstr>Подведём итоги</vt:lpstr>
    </vt:vector>
  </TitlesOfParts>
  <Company>dom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Genya</dc:creator>
  <cp:lastModifiedBy>user</cp:lastModifiedBy>
  <cp:revision>97</cp:revision>
  <dcterms:created xsi:type="dcterms:W3CDTF">2007-08-13T13:32:28Z</dcterms:created>
  <dcterms:modified xsi:type="dcterms:W3CDTF">2020-05-28T18:15:55Z</dcterms:modified>
</cp:coreProperties>
</file>