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32"/>
  </p:notesMasterIdLst>
  <p:sldIdLst>
    <p:sldId id="263" r:id="rId2"/>
    <p:sldId id="265" r:id="rId3"/>
    <p:sldId id="266" r:id="rId4"/>
    <p:sldId id="280" r:id="rId5"/>
    <p:sldId id="267" r:id="rId6"/>
    <p:sldId id="293" r:id="rId7"/>
    <p:sldId id="256" r:id="rId8"/>
    <p:sldId id="299" r:id="rId9"/>
    <p:sldId id="294" r:id="rId10"/>
    <p:sldId id="287" r:id="rId11"/>
    <p:sldId id="292" r:id="rId12"/>
    <p:sldId id="289" r:id="rId13"/>
    <p:sldId id="290" r:id="rId14"/>
    <p:sldId id="291" r:id="rId15"/>
    <p:sldId id="288" r:id="rId16"/>
    <p:sldId id="297" r:id="rId17"/>
    <p:sldId id="279" r:id="rId18"/>
    <p:sldId id="282" r:id="rId19"/>
    <p:sldId id="261" r:id="rId20"/>
    <p:sldId id="274" r:id="rId21"/>
    <p:sldId id="275" r:id="rId22"/>
    <p:sldId id="273" r:id="rId23"/>
    <p:sldId id="276" r:id="rId24"/>
    <p:sldId id="296" r:id="rId25"/>
    <p:sldId id="258" r:id="rId26"/>
    <p:sldId id="277" r:id="rId27"/>
    <p:sldId id="295" r:id="rId28"/>
    <p:sldId id="257" r:id="rId29"/>
    <p:sldId id="298" r:id="rId30"/>
    <p:sldId id="259" r:id="rId31"/>
  </p:sldIdLst>
  <p:sldSz cx="12192000" cy="6858000"/>
  <p:notesSz cx="6815138" cy="9944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CCFFCC"/>
    <a:srgbClr val="66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26" y="-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CBF72-858F-464F-8AB3-69FC9F3950C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64238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85598"/>
            <a:ext cx="545211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53226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45170"/>
            <a:ext cx="2953226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F6E2F-D651-4D6D-9FA0-18F84184E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771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B981A2B-30EA-4BD7-86AD-80D98374CC14}" type="slidenum">
              <a:rPr lang="ru-RU"/>
              <a:pPr eaLnBrk="1" hangingPunct="1"/>
              <a:t>3</a:t>
            </a:fld>
            <a:endParaRPr 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0247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1969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697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896065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2236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94447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9716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0644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9546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3547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908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644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3426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2208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89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9757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484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A22AF-5315-4540-BC14-A57E29D98C8F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8A5B069-6B89-4CF3-A4C5-B85DE35933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436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media" Target="file:///G:\&#1091;&#1088;&#1086;&#1082;%2012.04.2017\&#1079;&#1074;&#1091;&#1082;&#1080;-&#1087;&#1088;&#1080;&#1088;&#1086;&#1076;&#1099;-&#1091;&#1090;&#1088;&#1086;-&#1074;-&#1083;&#1077;&#1089;&#1091;.mp3" TargetMode="External"/><Relationship Id="rId3" Type="http://schemas.openxmlformats.org/officeDocument/2006/relationships/image" Target="../media/image29.jpeg"/><Relationship Id="rId7" Type="http://schemas.openxmlformats.org/officeDocument/2006/relationships/image" Target="../media/image3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%2012.04.2017\&#1079;&#1074;&#1091;&#1082;&#1080;-&#1087;&#1088;&#1080;&#1088;&#1086;&#1076;&#1099;-&#1091;&#1090;&#1088;&#1086;-&#1074;-&#1083;&#1077;&#1089;&#1091;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gif"/><Relationship Id="rId4" Type="http://schemas.openxmlformats.org/officeDocument/2006/relationships/image" Target="../media/image30.gif"/><Relationship Id="rId9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sladkov.lit-info.ru/sladkov/sorochi-taratorki/sentyabr.htm" TargetMode="External"/><Relationship Id="rId13" Type="http://schemas.openxmlformats.org/officeDocument/2006/relationships/image" Target="../media/image11.jpeg"/><Relationship Id="rId3" Type="http://schemas.openxmlformats.org/officeDocument/2006/relationships/hyperlink" Target="http://sladkov.lit-info.ru/sladkov/siluety-na-oblakah/belka-i-medved.htm" TargetMode="External"/><Relationship Id="rId7" Type="http://schemas.openxmlformats.org/officeDocument/2006/relationships/hyperlink" Target="http://sladkov.lit-info.ru/sladkov/sorochi-taratorki/maj.htm" TargetMode="External"/><Relationship Id="rId12" Type="http://schemas.openxmlformats.org/officeDocument/2006/relationships/hyperlink" Target="http://lukoshko.net/story/lesnoy-hozyain.htm" TargetMode="External"/><Relationship Id="rId2" Type="http://schemas.openxmlformats.org/officeDocument/2006/relationships/hyperlink" Target="http://sladkov.lit-info.ru/sladkov/sorochi-taratorki/mart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ladkov.lit-info.ru/sladkov/sorochi-taratorki/dekabr.htm" TargetMode="External"/><Relationship Id="rId11" Type="http://schemas.openxmlformats.org/officeDocument/2006/relationships/hyperlink" Target="http://lukoshko.net/story/lesnoy-doktor.htm" TargetMode="External"/><Relationship Id="rId5" Type="http://schemas.openxmlformats.org/officeDocument/2006/relationships/hyperlink" Target="http://sladkov.lit-info.ru/sladkov/sorochi-taratorki/iyul.htm" TargetMode="External"/><Relationship Id="rId10" Type="http://schemas.openxmlformats.org/officeDocument/2006/relationships/image" Target="../media/image10.jpeg"/><Relationship Id="rId4" Type="http://schemas.openxmlformats.org/officeDocument/2006/relationships/hyperlink" Target="http://sladkov.lit-info.ru/sladkov/sorochi-taratorki/oktyabr.htm" TargetMode="External"/><Relationship Id="rId9" Type="http://schemas.openxmlformats.org/officeDocument/2006/relationships/hyperlink" Target="http://sladkov.lit-info.ru/sladkov/osinovyj-nevidimka/lesnye-nochi.htm" TargetMode="External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9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5285b88dfcc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517" y="1845368"/>
            <a:ext cx="1995055" cy="256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Картинки по запросу школьники рисунки за парто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99563" l="152" r="9954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073" y="1288472"/>
            <a:ext cx="4873914" cy="50736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54154" y="224135"/>
            <a:ext cx="3541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Разминка</a:t>
            </a:r>
            <a:endParaRPr lang="ru-RU" sz="5400" b="1" cap="none" spc="0" dirty="0">
              <a:ln/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086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52400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2135188" y="549276"/>
            <a:ext cx="8208962" cy="568801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ЗАКОНЧИ </a:t>
            </a:r>
          </a:p>
          <a:p>
            <a:pPr algn="ctr"/>
            <a:r>
              <a:rPr lang="ru-RU" sz="36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ЛЕСНЫЕ</a:t>
            </a:r>
          </a:p>
          <a:p>
            <a:pPr algn="ctr"/>
            <a:r>
              <a:rPr lang="ru-RU" sz="36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ПОСЛОВИЦЫ И ПОГОВОРКИ</a:t>
            </a:r>
          </a:p>
        </p:txBody>
      </p:sp>
    </p:spTree>
    <p:extLst>
      <p:ext uri="{BB962C8B-B14F-4D97-AF65-F5344CB8AC3E}">
        <p14:creationId xmlns="" xmlns:p14="http://schemas.microsoft.com/office/powerpoint/2010/main" val="385610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52400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1600200" y="990600"/>
            <a:ext cx="9105900" cy="19589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Если есть в лесу волчьи следы,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 там есть и….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5735639" y="4941889"/>
            <a:ext cx="3887787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волки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87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52400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2782888" y="1341439"/>
            <a:ext cx="6934200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КРАСОТА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МУХОМОРА 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МУХ ...</a:t>
            </a: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5519739" y="4941889"/>
            <a:ext cx="3887787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НЕ РАДУЕТ</a:t>
            </a:r>
          </a:p>
        </p:txBody>
      </p:sp>
    </p:spTree>
    <p:extLst>
      <p:ext uri="{BB962C8B-B14F-4D97-AF65-F5344CB8AC3E}">
        <p14:creationId xmlns="" xmlns:p14="http://schemas.microsoft.com/office/powerpoint/2010/main" val="321163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52400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1992313" y="981076"/>
            <a:ext cx="8280400" cy="331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  ДЛЯ ТОГО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ПТИЦЕ ХВОСТ,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ЧТОБЫ  МУХ...</a:t>
            </a:r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5448300" y="5084764"/>
            <a:ext cx="388778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ОТГОНЯТЬ</a:t>
            </a:r>
          </a:p>
        </p:txBody>
      </p:sp>
    </p:spTree>
    <p:extLst>
      <p:ext uri="{BB962C8B-B14F-4D97-AF65-F5344CB8AC3E}">
        <p14:creationId xmlns="" xmlns:p14="http://schemas.microsoft.com/office/powerpoint/2010/main" val="52737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52400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1524000" y="1962150"/>
            <a:ext cx="9258300" cy="175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Мягка у рыси лапка, да коготок …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5375275" y="4581526"/>
            <a:ext cx="388778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остёр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458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52400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2628900" y="1412876"/>
            <a:ext cx="6934200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ПАУК ТЕМ И ЖИВ,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ЧТО СЕТИ...</a:t>
            </a:r>
          </a:p>
        </p:txBody>
      </p:sp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5375275" y="4581526"/>
            <a:ext cx="388778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ПЛЕТЕТ</a:t>
            </a:r>
          </a:p>
        </p:txBody>
      </p:sp>
    </p:spTree>
    <p:extLst>
      <p:ext uri="{BB962C8B-B14F-4D97-AF65-F5344CB8AC3E}">
        <p14:creationId xmlns="" xmlns:p14="http://schemas.microsoft.com/office/powerpoint/2010/main" val="303483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1.1zoom.me/big3/98/344779-svet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6" y="1739348"/>
            <a:ext cx="7558881" cy="500932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96141" y="611761"/>
            <a:ext cx="3281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/>
                <a:solidFill>
                  <a:schemeClr val="accent3"/>
                </a:solidFill>
                <a:effectLst/>
              </a:rPr>
              <a:t>«ДА-НЕТ»</a:t>
            </a:r>
            <a:endParaRPr lang="ru-RU" sz="5400" b="1" i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619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vladdeti.ru/source/photos/2010/sovi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82" y="0"/>
            <a:ext cx="6910245" cy="6910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ebsiteanimals.ru/wp-content/uploads/2014/12/Sova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195" y="0"/>
            <a:ext cx="1031271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cs3.livemaster.ru/zhurnalfoto/f/9/9/1205141919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769" y="-111076"/>
            <a:ext cx="4747452" cy="7132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crosti.ru/patterns/00/0d/6f/f3ece4c67e/pictu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72" y="45206"/>
            <a:ext cx="10828139" cy="6767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setwalls.ru/pic/201305/640x960/setwalls.ru-322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774" y="-47110"/>
            <a:ext cx="4634812" cy="69522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st-gdefon.gallery.world/wallpapers_original/613448_gallery.world.jpg?9b30f88865a6ee068aa988b568d8492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510" y="71210"/>
            <a:ext cx="10970401" cy="68565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://333v.ru/uploads/80/80eb6ac53851d29c0466eab1db39ea7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94" y="-64576"/>
            <a:ext cx="12346617" cy="69449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hourdose.com/wp-content/uploads/2015/07/Epsons-Animals-The-Ow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21" y="56610"/>
            <a:ext cx="12063423" cy="67899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nowyny.com/_nw/12/9886935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72" y="-136561"/>
            <a:ext cx="9962786" cy="7088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ages.forwallpaper.com/files/thumbs/preview/17/170901__dignified-owl_p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23" y="-82042"/>
            <a:ext cx="11042484" cy="6905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4005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4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25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25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25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25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4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25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3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75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3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25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25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25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4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1.1zoom.me/big3/98/344779-svet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1034847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810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3843" y="1369565"/>
            <a:ext cx="7054128" cy="375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Какая птица сова?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5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насекомоядная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хищная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225079"/>
            <a:ext cx="5083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/>
                <a:solidFill>
                  <a:schemeClr val="accent3"/>
                </a:solidFill>
                <a:effectLst/>
              </a:rPr>
              <a:t>Тест к тексту «Сова»</a:t>
            </a:r>
            <a:endParaRPr lang="ru-RU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074" name="Picture 2" descr="http://bird-ukraine.pp.ua/images/slideshow/Strix%20aluco/Strix%20aluco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971" y="1369565"/>
            <a:ext cx="3799989" cy="47832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0233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21904" y="707886"/>
            <a:ext cx="9621982" cy="5972752"/>
            <a:chOff x="0" y="1196975"/>
            <a:chExt cx="9144000" cy="5661025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0" y="1196975"/>
              <a:ext cx="9144000" cy="5661025"/>
            </a:xfrm>
            <a:prstGeom prst="rect">
              <a:avLst/>
            </a:prstGeom>
            <a:solidFill>
              <a:srgbClr val="FDFDF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/>
            </a:p>
          </p:txBody>
        </p:sp>
        <p:pic>
          <p:nvPicPr>
            <p:cNvPr id="5" name="Picture 9" descr="RussiaMap"/>
            <p:cNvPicPr>
              <a:picLocks noChangeAspect="1" noChangeArrowheads="1"/>
            </p:cNvPicPr>
            <p:nvPr/>
          </p:nvPicPr>
          <p:blipFill>
            <a:blip r:embed="rId2" cstate="print">
              <a:lum bright="6000" contrast="12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35075"/>
              <a:ext cx="9144000" cy="528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912361" y="5200739"/>
            <a:ext cx="360362" cy="239237"/>
          </a:xfrm>
          <a:prstGeom prst="rect">
            <a:avLst/>
          </a:prstGeom>
          <a:solidFill>
            <a:srgbClr val="009A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912361" y="5562689"/>
            <a:ext cx="360362" cy="239237"/>
          </a:xfrm>
          <a:prstGeom prst="rect">
            <a:avLst/>
          </a:prstGeom>
          <a:solidFill>
            <a:srgbClr val="9BD15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912361" y="5921464"/>
            <a:ext cx="360362" cy="239237"/>
          </a:xfrm>
          <a:prstGeom prst="rect">
            <a:avLst/>
          </a:prstGeom>
          <a:solidFill>
            <a:srgbClr val="C2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2488623" y="5249554"/>
            <a:ext cx="2808288" cy="77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/>
              <a:t>Леса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05640" y="0"/>
            <a:ext cx="58897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Карта природных зон</a:t>
            </a:r>
            <a:endParaRPr lang="ru-RU" sz="4000" b="1" cap="none" spc="0" dirty="0">
              <a:ln/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274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7525" y="195100"/>
            <a:ext cx="11024755" cy="3991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2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 какое время суток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охотится сова?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а) днём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б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ночью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вечером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 descr="http://agoj.ru/foto8.png?i=15351&amp;k=sova-fot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03" y="2715559"/>
            <a:ext cx="4666937" cy="35002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568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5525" y="348237"/>
            <a:ext cx="9432867" cy="3201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3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Когда откладывает яйца сова?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а) зимой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б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летом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весной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 descr="https://ds02.infourok.ru/uploads/ex/1031/0005b580-eee9c758/hello_html_12f33f6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062"/>
          <a:stretch/>
        </p:blipFill>
        <p:spPr bwMode="auto">
          <a:xfrm>
            <a:off x="6758956" y="1633928"/>
            <a:ext cx="4901569" cy="4646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7380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7478" y="1044273"/>
            <a:ext cx="10224654" cy="3201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4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 Сколько яиц откладывает сова?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а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два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б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одно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пять</a:t>
            </a:r>
          </a:p>
        </p:txBody>
      </p:sp>
      <p:pic>
        <p:nvPicPr>
          <p:cNvPr id="7170" name="Picture 2" descr="http://www.trakus.org/kods_bird/resim/kus/orji/fg6/356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988" y="2260197"/>
            <a:ext cx="5926378" cy="39706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549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198" y="1172357"/>
            <a:ext cx="115131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5) Как выглядят совята перед полётом?</a:t>
            </a: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а) неуклюжие</a:t>
            </a: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        б) смешные</a:t>
            </a:r>
          </a:p>
          <a:p>
            <a:pPr algn="just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       в) любопытные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 </a:t>
            </a:r>
            <a:endParaRPr lang="ru-RU" sz="4800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8194" name="Picture 2" descr="http://www.latoro.ru/oboi/20667-oboi-sovya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761" y="2383435"/>
            <a:ext cx="6040815" cy="3397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7959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1.1zoom.me/big3/98/344779-svet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1034847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532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222400" y="2377015"/>
            <a:ext cx="2904808" cy="1666875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Сова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955633" y="1020874"/>
            <a:ext cx="2343150" cy="939820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rgbClr val="53813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хвост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Овал 4"/>
          <p:cNvSpPr/>
          <p:nvPr/>
        </p:nvSpPr>
        <p:spPr>
          <a:xfrm>
            <a:off x="4565024" y="4596264"/>
            <a:ext cx="2343150" cy="739307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53813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голова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Овал 5"/>
          <p:cNvSpPr/>
          <p:nvPr/>
        </p:nvSpPr>
        <p:spPr>
          <a:xfrm>
            <a:off x="1404909" y="1653156"/>
            <a:ext cx="2343150" cy="929084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53813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крылья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Овал 6"/>
          <p:cNvSpPr/>
          <p:nvPr/>
        </p:nvSpPr>
        <p:spPr>
          <a:xfrm>
            <a:off x="1542788" y="4504534"/>
            <a:ext cx="2310003" cy="900945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53813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оперенье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Овал 7"/>
          <p:cNvSpPr/>
          <p:nvPr/>
        </p:nvSpPr>
        <p:spPr>
          <a:xfrm>
            <a:off x="8013461" y="3814878"/>
            <a:ext cx="1864868" cy="713256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53813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глаза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6420723" y="1932273"/>
            <a:ext cx="395713" cy="4972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692709" y="5335571"/>
            <a:ext cx="62345" cy="57140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413879" y="3530063"/>
            <a:ext cx="877824" cy="1039916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9469072" y="4528134"/>
            <a:ext cx="409257" cy="32874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669680" y="4070175"/>
            <a:ext cx="54202" cy="49980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401964" y="5649368"/>
            <a:ext cx="2762250" cy="825972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пышное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5" name="Овал 24"/>
          <p:cNvSpPr/>
          <p:nvPr/>
        </p:nvSpPr>
        <p:spPr>
          <a:xfrm>
            <a:off x="59980" y="241666"/>
            <a:ext cx="3543300" cy="1076325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закруглённые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6" name="Овал 25"/>
          <p:cNvSpPr/>
          <p:nvPr/>
        </p:nvSpPr>
        <p:spPr>
          <a:xfrm>
            <a:off x="8699052" y="96106"/>
            <a:ext cx="2552700" cy="1076325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короткий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7" name="Овал 26"/>
          <p:cNvSpPr/>
          <p:nvPr/>
        </p:nvSpPr>
        <p:spPr>
          <a:xfrm>
            <a:off x="8227565" y="4862125"/>
            <a:ext cx="3495675" cy="1076325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немигающие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6973521" y="3617512"/>
            <a:ext cx="1150135" cy="43864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1831631" y="5400287"/>
            <a:ext cx="256942" cy="249081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4406803" y="5841899"/>
            <a:ext cx="2762250" cy="825972"/>
          </a:xfrm>
          <a:prstGeom prst="ellipse">
            <a:avLst/>
          </a:prstGeom>
          <a:solidFill>
            <a:srgbClr val="CCFFCC"/>
          </a:solidFill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большая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43" name="Прямая со стрелкой 42"/>
          <p:cNvCxnSpPr>
            <a:endCxn id="6" idx="5"/>
          </p:cNvCxnSpPr>
          <p:nvPr/>
        </p:nvCxnSpPr>
        <p:spPr>
          <a:xfrm flipH="1" flipV="1">
            <a:off x="3404913" y="2446179"/>
            <a:ext cx="817488" cy="501056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1683328" y="1333461"/>
            <a:ext cx="405245" cy="31969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8227565" y="832294"/>
            <a:ext cx="586651" cy="430036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119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vdvsp.ru/pic/news/14386036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24"/>
            <a:ext cx="12282054" cy="6902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g-fotki.yandex.ru/get/9797/101378623.27a/0_a0891_d57a24e0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71" y="5536639"/>
            <a:ext cx="2304697" cy="13213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gifki.org/data/media/190/belka-animatsionnaya-kartinka-000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6172" y="5461705"/>
            <a:ext cx="2329919" cy="15698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img-fotki.yandex.ru/get/6412/132907190.1c/0_81d6b_5f871f8d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267" y="-228600"/>
            <a:ext cx="2244436" cy="2244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smayls.ru/data/smiles/animashki-pticy-980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037" y="181839"/>
            <a:ext cx="2277693" cy="1423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звуки-природы-утро-в-лесу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5972175" y="330517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522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08 0.08334 C -0.12409 0.07639 -0.11758 0.07222 -0.11133 0.06667 C -0.10964 0.06528 -0.10834 0.0625 -0.10678 0.06111 C -0.10378 0.0588 -0.10053 0.05741 -0.09727 0.05556 C -0.09584 0.05463 -0.09258 0.05278 -0.09258 0.05278 C -0.08334 0.05695 -0.0737 0.05579 -0.06446 0.06111 C -0.02592 0.06019 0.01263 0.06019 0.05117 0.05834 C 0.05729 0.0581 0.06432 0.04607 0.06992 0.04167 C 0.07278 0.03935 0.07617 0.03797 0.07929 0.03611 C 0.08072 0.03519 0.08398 0.03334 0.08398 0.03334 C 0.10091 0.03634 0.11197 0.03843 0.12916 0.03611 C 0.13528 0.03079 0.1401 0.02315 0.14648 0.01945 C 0.22825 0.02732 0.18502 0.02431 0.27604 0.02778 C 0.28086 0.03334 0.28554 0.03889 0.2901 0.04445 C 0.29283 0.04769 0.29961 0.05 0.29961 0.05 C 0.31093 0.04908 0.32239 0.04931 0.33398 0.04722 C 0.34388 0.04537 0.35351 0.03287 0.36367 0.03056 C 0.37044 0.02917 0.37708 0.02871 0.38398 0.02778 C 0.39362 0.02199 0.4039 0.01968 0.41354 0.01389 C 0.43099 0.01736 0.4233 0.01412 0.43711 0.02222 C 0.43867 0.02315 0.44023 0.02408 0.44179 0.025 C 0.44336 0.02593 0.44635 0.02778 0.44635 0.02778 C 0.45742 0.02685 0.46836 0.02709 0.47916 0.025 C 0.48346 0.02431 0.48763 0.0213 0.49179 0.01945 C 0.49388 0.01852 0.49804 0.01667 0.49804 0.01667 C 0.50794 0.01852 0.51497 0.02153 0.52461 0.025 C 0.58763 0.02084 0.55221 0.03658 0.57617 0.00834 C 0.58112 0.00232 0.58932 -0.00231 0.59492 -0.00555 C 0.59648 -0.00648 0.59961 -0.00833 0.59961 -0.00833 C 0.60586 -0.00741 0.61197 -0.00602 0.61822 -0.00555 C 0.63502 -0.00416 0.65156 -0.0044 0.66836 -0.00278 C 0.67565 -0.00208 0.68424 0.00509 0.69179 0.00834 C 0.70937 0.00741 0.72734 0.00903 0.74479 0.00556 C 0.747 0.00509 0.74804 0.00023 0.74947 -0.00278 C 0.75338 -0.01088 0.75716 -0.01875 0.76211 -0.025 C 0.76744 -0.03171 0.78072 -0.03611 0.78072 -0.03611 C 0.81132 -0.03148 0.8401 -0.0294 0.87148 -0.02778 C 0.88854 -0.01759 0.90117 -0.02222 0.92148 -0.02222 " pathEditMode="relative" ptsTypes="fffffffffffffffffffffffffffffffffffffA">
                                      <p:cBhvr>
                                        <p:cTn id="8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C -0.00898 -0.01065 -0.02161 -0.03819 -0.02656 -0.05555 C -0.02903 -0.06435 -0.03489 -0.08866 -0.04218 -0.08889 C -0.10416 -0.09166 -0.16614 -0.09074 -0.22825 -0.09166 C -0.26263 -0.10393 -0.23841 -0.09745 -0.30156 -0.09444 C -0.30508 -0.0912 -0.30924 -0.09004 -0.31263 -0.08611 C -0.31432 -0.08403 -0.31562 -0.08009 -0.31718 -0.07778 C -0.32018 -0.07361 -0.32656 -0.06666 -0.32656 -0.06666 C -0.35052 -0.06828 -0.36627 -0.06736 -0.3875 -0.075 C -0.40052 -0.08657 -0.41445 -0.08912 -0.42812 -0.09722 C -0.44049 -0.10463 -0.45299 -0.11481 -0.46562 -0.11944 C -0.47357 -0.12662 -0.4819 -0.13032 -0.49062 -0.13333 C -0.49713 -0.14097 -0.5095 -0.15 -0.51718 -0.15278 C -0.53984 -0.15092 -0.55052 -0.16389 -0.56093 -0.13611 C -0.60169 -0.13703 -0.64218 -0.13634 -0.68281 -0.13889 C -0.68776 -0.13912 -0.69609 -0.15092 -0.70169 -0.15278 C -0.70742 -0.1581 -0.71237 -0.16111 -0.71875 -0.16389 C -0.72396 -0.16991 -0.72864 -0.1743 -0.73437 -0.17778 C -0.74909 -0.17523 -0.75703 -0.16991 -0.77031 -0.16389 C -0.7806 -0.15926 -0.79114 -0.15764 -0.80156 -0.15555 C -0.80976 -0.15069 -0.80482 -0.1544 -0.81575 -0.14166 C -0.81732 -0.13981 -0.82031 -0.13611 -0.82031 -0.13611 C -0.8332 -0.10162 -0.85104 -0.12338 -0.87812 -0.125 C -0.89271 -0.13148 -0.87669 -0.125 -0.90468 -0.13055 C -0.90859 -0.13125 -0.9233 -0.13796 -0.925 -0.13889 C -0.92968 -0.14166 -0.93411 -0.14676 -0.93906 -0.14722 C -0.95 -0.14815 -0.96093 -0.14907 -0.972 -0.15 C -0.97942 -0.16342 -0.98672 -0.16898 -0.99687 -0.175 C -1.00078 -0.17731 -1.00351 -0.18449 -1.00625 -0.18889 C -1.01133 -0.19653 -1.01185 -0.19467 -1.01875 -0.19722 C -1.03346 -0.19352 -1.02656 -0.19815 -1.03906 -0.18333 C -1.04687 -0.17407 -1.05781 -0.18148 -1.06719 -0.18055 C -1.07383 -0.17662 -1.07018 -0.17778 -1.07812 -0.17778 " pathEditMode="relative" ptsTypes="ffffffffffffffffffffffffffffffffA">
                                      <p:cBhvr>
                                        <p:cTn id="11" dur="5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85 0.14468 C -0.09805 0.13866 -0.08308 0.12153 -0.06641 0.11412 C -0.04844 0.11574 -0.03438 0.11551 -0.01797 0.12524 C -0.0073 0.14422 -0.01224 0.1375 -0.00391 0.14746 C 0.00234 0.14653 0.00872 0.14676 0.01484 0.14468 C 0.0207 0.1426 0.01979 0.13241 0.02734 0.12801 C 0.03424 0.11574 0.04401 0.10949 0.05078 0.09746 C 0.05664 0.08704 0.05338 0.09028 0.06015 0.08635 C 0.08619 0.05162 0.11185 0.07385 0.15078 0.07246 C 0.16614 0.06574 0.17916 0.04885 0.19453 0.0419 C 0.20195 0.03311 0.21067 0.03056 0.21953 0.02801 C 0.26054 0.02987 0.29778 0.03357 0.33828 0.03079 C 0.34922 0.02593 0.36002 0.02362 0.37109 0.01968 C 0.39297 0.02223 0.41315 0.02616 0.43515 0.02801 C 0.43828 0.02987 0.4414 0.03172 0.44453 0.03357 C 0.44609 0.03449 0.44922 0.03635 0.44922 0.03635 C 0.48919 0.10741 0.56523 0.08241 0.61015 0.08357 C 0.63906 0.08519 0.6625 0.08774 0.68984 0.09468 C 0.7 0.1007 0.7108 0.10024 0.72109 0.10579 C 0.72604 0.10834 0.74505 0.11737 0.74922 0.12246 C 0.75573 0.1301 0.75208 0.12732 0.76015 0.13079 C 0.79609 0.12801 0.83007 0.12153 0.8664 0.11968 C 0.88593 0.09653 0.90937 0.1044 0.93203 0.10301 C 0.9569 0.10139 0.98216 0.09746 1.00703 0.09746 " pathEditMode="relative" ptsTypes="fffffffffffffffffffffffA">
                                      <p:cBhvr>
                                        <p:cTn id="14" dur="5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97 0.09746 C 0.16368 0.10602 0.16733 0.10834 0.16004 0.1169 C 0.15079 0.14167 0.14467 0.1301 0.1241 0.12802 C 0.0974 0.13126 0.10808 0.1264 0.09115 0.13635 C 0.08035 0.14283 0.06837 0.1382 0.05691 0.13913 C 0.03464 0.15232 0.05079 0.14491 0.00677 0.1419 C -0.00143 0.13704 -0.00977 0.13288 -0.0181 0.12802 C -0.02318 0.12501 -0.02852 0.12061 -0.03372 0.11968 C -0.04115 0.11829 -0.04831 0.11783 -0.0556 0.1169 C -0.07096 0.10788 -0.04935 0.12246 -0.06341 0.10579 C -0.06524 0.10371 -0.06758 0.10394 -0.06979 0.10302 C -0.07266 0.09954 -0.07643 0.09862 -0.07904 0.09468 C -0.08047 0.0926 -0.08073 0.08843 -0.08216 0.08635 C -0.08958 0.07477 -0.09675 0.06945 -0.10573 0.06413 C -0.11029 0.06135 -0.11497 0.05232 -0.11966 0.05024 C -0.12878 0.0463 -0.13854 0.04607 -0.14792 0.0419 C -0.15612 0.04283 -0.16445 0.0426 -0.17279 0.04468 C -0.18112 0.04677 -0.19102 0.05487 -0.19935 0.05857 C -0.20912 0.06297 -0.19896 0.05903 -0.20872 0.0669 C -0.21172 0.06922 -0.2181 0.07246 -0.2181 0.07246 C -0.22214 0.07755 -0.22487 0.08496 -0.22904 0.08913 C -0.23568 0.09561 -0.2418 0.09561 -0.24779 0.10302 C -0.25833 0.10209 -0.26901 0.1051 -0.27904 0.10024 C -0.28529 0.09723 -0.28802 0.0845 -0.2931 0.07802 C -0.29883 0.07084 -0.30378 0.06598 -0.31029 0.06135 C -0.31328 0.05927 -0.31979 0.05579 -0.31979 0.05579 C -0.33425 0.05788 -0.34649 0.06343 -0.36042 0.06968 C -0.36758 0.07292 -0.37917 0.08334 -0.38685 0.08357 C -0.44583 0.0845 -0.50456 0.08542 -0.56341 0.08635 C -0.56901 0.09283 -0.57383 0.10209 -0.57917 0.10857 C -0.5806 0.11019 -0.58229 0.10996 -0.58372 0.11135 C -0.5931 0.12061 -0.59831 0.12732 -0.60886 0.13357 C -0.61719 0.13866 -0.62643 0.13542 -0.63529 0.13635 C -0.66966 0.13403 -0.67695 0.13149 -0.70872 0.13635 C -0.71784 0.13774 -0.72682 0.1507 -0.73529 0.15579 C -0.74518 0.16158 -0.75651 0.16598 -0.76654 0.16968 C -0.79688 0.16876 -0.82695 0.16945 -0.85716 0.1669 C -0.86458 0.16621 -0.87162 0.16019 -0.87904 0.15857 C -0.89753 0.14769 -0.91589 0.13704 -0.93529 0.13357 C -0.94505 0.12917 -0.93945 0.13079 -0.95248 0.13079 " pathEditMode="relative" ptsTypes="fffffffffffffffffffffffffffffffffffffffA">
                                      <p:cBhvr>
                                        <p:cTn id="17" dur="5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1.1zoom.me/big3/98/344779-svet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1034847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532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8266" y="254833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я узнал…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Было интересно…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Было трудно…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 выполнял задания…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 понял, что…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Теперь я могу…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 почувствовал, что…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 приобрел…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 научился…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меня получилось …</a:t>
            </a:r>
            <a:endParaRPr lang="ru-RU" sz="3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://hddesktopwallpapers.in/wp-content/uploads/2015/09/pictures-of-fores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060" y="254833"/>
            <a:ext cx="3277849" cy="18437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classpic.ru/wp-content/uploads/Foto-dubovogo-les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47" y="2836611"/>
            <a:ext cx="2933414" cy="16500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ic.pics.livejournal.com/juli_avgust/23589450/4526/4526_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855" b="99359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799" y="4651550"/>
            <a:ext cx="3621850" cy="18833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590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1.1zoom.me/big3/98/344779-svet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1034847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607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2135188" y="188913"/>
            <a:ext cx="7848600" cy="792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0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Impact" panose="020B0806030902050204" pitchFamily="34" charset="0"/>
              </a:rPr>
              <a:t>Климат умеренного</a:t>
            </a:r>
          </a:p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Impact" panose="020B0806030902050204" pitchFamily="34" charset="0"/>
              </a:rPr>
              <a:t>теплового пояса.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351089" y="1557338"/>
            <a:ext cx="2016125" cy="1079500"/>
          </a:xfrm>
          <a:prstGeom prst="rect">
            <a:avLst/>
          </a:prstGeom>
          <a:solidFill>
            <a:srgbClr val="EAEAEA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H="1">
            <a:off x="3575051" y="2420938"/>
            <a:ext cx="7921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2855913" y="2205038"/>
            <a:ext cx="15113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 flipH="1">
            <a:off x="2351089" y="1989138"/>
            <a:ext cx="20161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flipH="1">
            <a:off x="2351089" y="1773238"/>
            <a:ext cx="20161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 flipH="1">
            <a:off x="2351089" y="1557338"/>
            <a:ext cx="20161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 flipH="1">
            <a:off x="2351089" y="1557339"/>
            <a:ext cx="13684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 flipH="1">
            <a:off x="2351089" y="1557339"/>
            <a:ext cx="649287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7751764" y="1557338"/>
            <a:ext cx="2016125" cy="1079500"/>
          </a:xfrm>
          <a:prstGeom prst="rect">
            <a:avLst/>
          </a:prstGeom>
          <a:solidFill>
            <a:srgbClr val="EAEAEA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H="1">
            <a:off x="9480550" y="1773238"/>
            <a:ext cx="287338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H="1">
            <a:off x="92646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 flipH="1">
            <a:off x="90487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1" name="Line 25"/>
          <p:cNvSpPr>
            <a:spLocks noChangeShapeType="1"/>
          </p:cNvSpPr>
          <p:nvPr/>
        </p:nvSpPr>
        <p:spPr bwMode="auto">
          <a:xfrm flipH="1">
            <a:off x="88328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 flipH="1">
            <a:off x="86169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3" name="Line 27"/>
          <p:cNvSpPr>
            <a:spLocks noChangeShapeType="1"/>
          </p:cNvSpPr>
          <p:nvPr/>
        </p:nvSpPr>
        <p:spPr bwMode="auto">
          <a:xfrm flipH="1">
            <a:off x="84010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4" name="Line 28"/>
          <p:cNvSpPr>
            <a:spLocks noChangeShapeType="1"/>
          </p:cNvSpPr>
          <p:nvPr/>
        </p:nvSpPr>
        <p:spPr bwMode="auto">
          <a:xfrm flipH="1">
            <a:off x="81851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5" name="Line 29"/>
          <p:cNvSpPr>
            <a:spLocks noChangeShapeType="1"/>
          </p:cNvSpPr>
          <p:nvPr/>
        </p:nvSpPr>
        <p:spPr bwMode="auto">
          <a:xfrm flipH="1">
            <a:off x="79692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6" name="Line 30"/>
          <p:cNvSpPr>
            <a:spLocks noChangeShapeType="1"/>
          </p:cNvSpPr>
          <p:nvPr/>
        </p:nvSpPr>
        <p:spPr bwMode="auto">
          <a:xfrm flipH="1">
            <a:off x="7753351" y="1557338"/>
            <a:ext cx="36036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7" name="Line 31"/>
          <p:cNvSpPr>
            <a:spLocks noChangeShapeType="1"/>
          </p:cNvSpPr>
          <p:nvPr/>
        </p:nvSpPr>
        <p:spPr bwMode="auto">
          <a:xfrm flipH="1">
            <a:off x="7751763" y="1557339"/>
            <a:ext cx="144462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2640014" y="2500313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dirty="0">
                <a:solidFill>
                  <a:srgbClr val="0070C0"/>
                </a:solidFill>
              </a:rPr>
              <a:t>зима</a:t>
            </a:r>
          </a:p>
        </p:txBody>
      </p:sp>
      <p:sp>
        <p:nvSpPr>
          <p:cNvPr id="19489" name="Text Box 33"/>
          <p:cNvSpPr txBox="1">
            <a:spLocks noChangeArrowheads="1"/>
          </p:cNvSpPr>
          <p:nvPr/>
        </p:nvSpPr>
        <p:spPr bwMode="auto">
          <a:xfrm>
            <a:off x="2063751" y="2924175"/>
            <a:ext cx="3095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dirty="0">
                <a:solidFill>
                  <a:srgbClr val="00B050"/>
                </a:solidFill>
              </a:rPr>
              <a:t>косые лучи</a:t>
            </a:r>
          </a:p>
        </p:txBody>
      </p: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8040689" y="2492375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>
                <a:solidFill>
                  <a:srgbClr val="0070C0"/>
                </a:solidFill>
              </a:rPr>
              <a:t>лето</a:t>
            </a:r>
          </a:p>
        </p:txBody>
      </p:sp>
      <p:sp>
        <p:nvSpPr>
          <p:cNvPr id="19491" name="Text Box 35"/>
          <p:cNvSpPr txBox="1">
            <a:spLocks noChangeArrowheads="1"/>
          </p:cNvSpPr>
          <p:nvPr/>
        </p:nvSpPr>
        <p:spPr bwMode="auto">
          <a:xfrm>
            <a:off x="7032626" y="2814639"/>
            <a:ext cx="35274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 dirty="0">
                <a:solidFill>
                  <a:srgbClr val="00B050"/>
                </a:solidFill>
              </a:rPr>
              <a:t>почти прямые лучи</a:t>
            </a:r>
          </a:p>
        </p:txBody>
      </p:sp>
      <p:graphicFrame>
        <p:nvGraphicFramePr>
          <p:cNvPr id="40" name="Таблица 3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0494312"/>
              </p:ext>
            </p:extLst>
          </p:nvPr>
        </p:nvGraphicFramePr>
        <p:xfrm>
          <a:off x="197427" y="4005264"/>
          <a:ext cx="11530746" cy="2822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3582"/>
                <a:gridCol w="3843582"/>
                <a:gridCol w="3843582"/>
              </a:tblGrid>
              <a:tr h="103393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Явление природы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Зима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Лето</a:t>
                      </a:r>
                      <a:endParaRPr lang="ru-RU" sz="3200" dirty="0"/>
                    </a:p>
                  </a:txBody>
                  <a:tcPr/>
                </a:tc>
              </a:tr>
              <a:tr h="64921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Продолжительность дня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921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Температура воздуха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67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Осадки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24369092"/>
              </p:ext>
            </p:extLst>
          </p:nvPr>
        </p:nvGraphicFramePr>
        <p:xfrm>
          <a:off x="197428" y="4005264"/>
          <a:ext cx="11874969" cy="2789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8323"/>
                <a:gridCol w="3958323"/>
                <a:gridCol w="3958323"/>
              </a:tblGrid>
              <a:tr h="103393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Явление природы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Зима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Лето</a:t>
                      </a:r>
                      <a:endParaRPr lang="ru-RU" sz="3200" dirty="0"/>
                    </a:p>
                  </a:txBody>
                  <a:tcPr/>
                </a:tc>
              </a:tr>
              <a:tr h="64921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Продолжительность дня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короткая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длинное</a:t>
                      </a:r>
                      <a:endParaRPr lang="ru-RU" sz="2400" dirty="0"/>
                    </a:p>
                  </a:txBody>
                  <a:tcPr/>
                </a:tc>
              </a:tr>
              <a:tr h="64921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Температура воздуха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- 20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+20</a:t>
                      </a:r>
                      <a:endParaRPr lang="ru-RU" sz="2400" dirty="0"/>
                    </a:p>
                  </a:txBody>
                  <a:tcPr/>
                </a:tc>
              </a:tr>
              <a:tr h="36067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Осадки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снег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дождь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859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 animBg="1"/>
      <p:bldP spid="19463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80" grpId="0" animBg="1"/>
      <p:bldP spid="19481" grpId="0" animBg="1"/>
      <p:bldP spid="19482" grpId="0" animBg="1"/>
      <p:bldP spid="19483" grpId="0" animBg="1"/>
      <p:bldP spid="19484" grpId="0" animBg="1"/>
      <p:bldP spid="19485" grpId="0" animBg="1"/>
      <p:bldP spid="19486" grpId="0" animBg="1"/>
      <p:bldP spid="19487" grpId="0" animBg="1"/>
      <p:bldP spid="19488" grpId="0"/>
      <p:bldP spid="19489" grpId="0"/>
      <p:bldP spid="19490" grpId="0"/>
      <p:bldP spid="1949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Группа 80"/>
          <p:cNvGrpSpPr/>
          <p:nvPr/>
        </p:nvGrpSpPr>
        <p:grpSpPr>
          <a:xfrm>
            <a:off x="2005445" y="378387"/>
            <a:ext cx="7820901" cy="6043193"/>
            <a:chOff x="1974272" y="440733"/>
            <a:chExt cx="6979238" cy="6043193"/>
          </a:xfrm>
        </p:grpSpPr>
        <p:grpSp>
          <p:nvGrpSpPr>
            <p:cNvPr id="1028" name="Группа 1027"/>
            <p:cNvGrpSpPr/>
            <p:nvPr/>
          </p:nvGrpSpPr>
          <p:grpSpPr>
            <a:xfrm>
              <a:off x="1974272" y="1267691"/>
              <a:ext cx="6968847" cy="5216235"/>
              <a:chOff x="1808018" y="665018"/>
              <a:chExt cx="6968847" cy="5216235"/>
            </a:xfrm>
          </p:grpSpPr>
          <p:grpSp>
            <p:nvGrpSpPr>
              <p:cNvPr id="30" name="Группа 29"/>
              <p:cNvGrpSpPr/>
              <p:nvPr/>
            </p:nvGrpSpPr>
            <p:grpSpPr>
              <a:xfrm>
                <a:off x="1808018" y="665018"/>
                <a:ext cx="6968847" cy="5202381"/>
                <a:chOff x="1808018" y="665018"/>
                <a:chExt cx="6968847" cy="5202381"/>
              </a:xfrm>
            </p:grpSpPr>
            <p:cxnSp>
              <p:nvCxnSpPr>
                <p:cNvPr id="5" name="Прямая соединительная линия 4"/>
                <p:cNvCxnSpPr/>
                <p:nvPr/>
              </p:nvCxnSpPr>
              <p:spPr>
                <a:xfrm flipV="1">
                  <a:off x="1808018" y="2524565"/>
                  <a:ext cx="6936653" cy="35062"/>
                </a:xfrm>
                <a:prstGeom prst="line">
                  <a:avLst/>
                </a:prstGeom>
                <a:ln w="57150">
                  <a:solidFill>
                    <a:srgbClr val="33CC3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" name="Группа 24"/>
                <p:cNvGrpSpPr/>
                <p:nvPr/>
              </p:nvGrpSpPr>
              <p:grpSpPr>
                <a:xfrm>
                  <a:off x="1808018" y="665018"/>
                  <a:ext cx="6968847" cy="5202381"/>
                  <a:chOff x="1569027" y="1527464"/>
                  <a:chExt cx="6968847" cy="5202381"/>
                </a:xfrm>
              </p:grpSpPr>
              <p:cxnSp>
                <p:nvCxnSpPr>
                  <p:cNvPr id="3" name="Прямая соединительная линия 2"/>
                  <p:cNvCxnSpPr/>
                  <p:nvPr/>
                </p:nvCxnSpPr>
                <p:spPr>
                  <a:xfrm flipV="1">
                    <a:off x="1569027" y="2710721"/>
                    <a:ext cx="6968847" cy="3248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Прямая соединительная линия 5"/>
                  <p:cNvCxnSpPr/>
                  <p:nvPr/>
                </p:nvCxnSpPr>
                <p:spPr>
                  <a:xfrm>
                    <a:off x="1569027" y="2743200"/>
                    <a:ext cx="0" cy="66675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Прямая соединительная линия 7"/>
                  <p:cNvCxnSpPr/>
                  <p:nvPr/>
                </p:nvCxnSpPr>
                <p:spPr>
                  <a:xfrm>
                    <a:off x="2327564" y="1527464"/>
                    <a:ext cx="0" cy="5195454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" name="Прямая соединительная линия 9"/>
                  <p:cNvCxnSpPr/>
                  <p:nvPr/>
                </p:nvCxnSpPr>
                <p:spPr>
                  <a:xfrm flipH="1">
                    <a:off x="2327564" y="1527464"/>
                    <a:ext cx="803564" cy="6927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Прямая соединительная линия 20"/>
                  <p:cNvCxnSpPr/>
                  <p:nvPr/>
                </p:nvCxnSpPr>
                <p:spPr>
                  <a:xfrm>
                    <a:off x="3131128" y="1534391"/>
                    <a:ext cx="0" cy="5195454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Прямая соединительная линия 21"/>
                  <p:cNvCxnSpPr/>
                  <p:nvPr/>
                </p:nvCxnSpPr>
                <p:spPr>
                  <a:xfrm>
                    <a:off x="2327564" y="2171700"/>
                    <a:ext cx="803564" cy="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Прямая соединительная линия 23"/>
                  <p:cNvCxnSpPr/>
                  <p:nvPr/>
                </p:nvCxnSpPr>
                <p:spPr>
                  <a:xfrm>
                    <a:off x="2327564" y="4038600"/>
                    <a:ext cx="803564" cy="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Прямая соединительная линия 25"/>
                  <p:cNvCxnSpPr/>
                  <p:nvPr/>
                </p:nvCxnSpPr>
                <p:spPr>
                  <a:xfrm>
                    <a:off x="2327564" y="6719454"/>
                    <a:ext cx="803564" cy="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Прямая соединительная линия 26"/>
                  <p:cNvCxnSpPr/>
                  <p:nvPr/>
                </p:nvCxnSpPr>
                <p:spPr>
                  <a:xfrm>
                    <a:off x="2327564" y="6071755"/>
                    <a:ext cx="803564" cy="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Прямая соединительная линия 27"/>
                  <p:cNvCxnSpPr/>
                  <p:nvPr/>
                </p:nvCxnSpPr>
                <p:spPr>
                  <a:xfrm>
                    <a:off x="2327564" y="5403273"/>
                    <a:ext cx="803564" cy="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Прямая соединительная линия 28"/>
                  <p:cNvCxnSpPr/>
                  <p:nvPr/>
                </p:nvCxnSpPr>
                <p:spPr>
                  <a:xfrm>
                    <a:off x="2327564" y="4755572"/>
                    <a:ext cx="803564" cy="0"/>
                  </a:xfrm>
                  <a:prstGeom prst="line">
                    <a:avLst/>
                  </a:prstGeom>
                  <a:ln w="57150">
                    <a:solidFill>
                      <a:srgbClr val="33CC3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024" name="Прямая соединительная линия 1023"/>
              <p:cNvCxnSpPr/>
              <p:nvPr/>
            </p:nvCxnSpPr>
            <p:spPr>
              <a:xfrm>
                <a:off x="4083627" y="665018"/>
                <a:ext cx="10391" cy="5202381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4807525" y="671945"/>
                <a:ext cx="10391" cy="5202381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7" name="Прямая соединительная линия 1026"/>
              <p:cNvCxnSpPr/>
              <p:nvPr/>
            </p:nvCxnSpPr>
            <p:spPr>
              <a:xfrm>
                <a:off x="4083626" y="665018"/>
                <a:ext cx="723899" cy="6927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4083624" y="1274618"/>
                <a:ext cx="723899" cy="6927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4094016" y="3176154"/>
                <a:ext cx="723899" cy="6927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087092" y="3879275"/>
                <a:ext cx="723899" cy="6927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4094017" y="4530438"/>
                <a:ext cx="723899" cy="6927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083625" y="5209309"/>
                <a:ext cx="723899" cy="6927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083624" y="5874326"/>
                <a:ext cx="723899" cy="6927"/>
              </a:xfrm>
              <a:prstGeom prst="line">
                <a:avLst/>
              </a:prstGeom>
              <a:ln w="57150"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" name="Прямая соединительная линия 3"/>
            <p:cNvCxnSpPr/>
            <p:nvPr/>
          </p:nvCxnSpPr>
          <p:spPr>
            <a:xfrm>
              <a:off x="5642263" y="2483427"/>
              <a:ext cx="20782" cy="2656611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6300356" y="2483427"/>
              <a:ext cx="20782" cy="3335482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6968840" y="2483427"/>
              <a:ext cx="20782" cy="3335482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663045" y="3785754"/>
              <a:ext cx="1316186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5663045" y="4471556"/>
              <a:ext cx="1316186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5663045" y="5133111"/>
              <a:ext cx="1316186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6310747" y="5818909"/>
              <a:ext cx="668484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8274635" y="2467840"/>
              <a:ext cx="20782" cy="2656611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7606150" y="2453983"/>
              <a:ext cx="20782" cy="2656611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8910925" y="452854"/>
              <a:ext cx="20782" cy="2656611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8276070" y="440733"/>
              <a:ext cx="20782" cy="2656611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7668497" y="5124452"/>
              <a:ext cx="616529" cy="6926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7626932" y="4461169"/>
              <a:ext cx="668484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7616542" y="3778826"/>
              <a:ext cx="626920" cy="6927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8285026" y="948007"/>
              <a:ext cx="668484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8274635" y="1788968"/>
              <a:ext cx="668484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8252832" y="440733"/>
              <a:ext cx="668484" cy="0"/>
            </a:xfrm>
            <a:prstGeom prst="line">
              <a:avLst/>
            </a:prstGeom>
            <a:ln w="57150"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063237" y="2373592"/>
              <a:ext cx="4507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</a:t>
              </a:r>
              <a:endPara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363936" y="4942881"/>
              <a:ext cx="5389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425169" y="3022306"/>
              <a:ext cx="4876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685075" y="2321186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396599" y="1115293"/>
              <a:ext cx="52770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877189" y="3644022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891291" y="4970595"/>
              <a:ext cx="5389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922702" y="1694995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348782" y="948007"/>
              <a:ext cx="5389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015343" y="2325825"/>
              <a:ext cx="5389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688975" y="2949698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009393" y="2292014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426554" y="3630172"/>
              <a:ext cx="5389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endPara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738956" y="2979005"/>
              <a:ext cx="51648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endPara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74623" y="4293454"/>
              <a:ext cx="4876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425917" y="4923847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704869" y="4281738"/>
              <a:ext cx="4876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3063240" y="1325880"/>
            <a:ext cx="3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4587240" y="1356360"/>
            <a:ext cx="3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263640" y="2560320"/>
            <a:ext cx="3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6918960" y="2499360"/>
            <a:ext cx="3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8442960" y="2438400"/>
            <a:ext cx="3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9189720" y="365760"/>
            <a:ext cx="3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61852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252330" y="707886"/>
            <a:ext cx="9522591" cy="5972752"/>
            <a:chOff x="0" y="1196975"/>
            <a:chExt cx="9144000" cy="5661025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0" y="1196975"/>
              <a:ext cx="9144000" cy="5661025"/>
            </a:xfrm>
            <a:prstGeom prst="rect">
              <a:avLst/>
            </a:prstGeom>
            <a:solidFill>
              <a:srgbClr val="FDFDF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/>
            </a:p>
          </p:txBody>
        </p:sp>
        <p:pic>
          <p:nvPicPr>
            <p:cNvPr id="5" name="Picture 9" descr="RussiaMap"/>
            <p:cNvPicPr>
              <a:picLocks noChangeAspect="1" noChangeArrowheads="1"/>
            </p:cNvPicPr>
            <p:nvPr/>
          </p:nvPicPr>
          <p:blipFill>
            <a:blip r:embed="rId2" cstate="print">
              <a:lum bright="6000" contrast="12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35075"/>
              <a:ext cx="9144000" cy="528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912361" y="5200739"/>
            <a:ext cx="360362" cy="239237"/>
          </a:xfrm>
          <a:prstGeom prst="rect">
            <a:avLst/>
          </a:prstGeom>
          <a:solidFill>
            <a:srgbClr val="009A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912361" y="5562689"/>
            <a:ext cx="360362" cy="239237"/>
          </a:xfrm>
          <a:prstGeom prst="rect">
            <a:avLst/>
          </a:prstGeom>
          <a:solidFill>
            <a:srgbClr val="9BD15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912361" y="5921464"/>
            <a:ext cx="360362" cy="239237"/>
          </a:xfrm>
          <a:prstGeom prst="rect">
            <a:avLst/>
          </a:prstGeom>
          <a:solidFill>
            <a:srgbClr val="C2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2488623" y="5249554"/>
            <a:ext cx="2808288" cy="77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/>
              <a:t>Леса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05640" y="0"/>
            <a:ext cx="58897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Карта природных зон</a:t>
            </a:r>
            <a:endParaRPr lang="ru-RU" sz="4000" b="1" cap="none" spc="0" dirty="0">
              <a:ln/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274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les04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260350"/>
            <a:ext cx="3581400" cy="268605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6" descr="7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4" y="260350"/>
            <a:ext cx="3671887" cy="2736850"/>
          </a:xfrm>
          <a:prstGeom prst="rect">
            <a:avLst/>
          </a:prstGeom>
          <a:noFill/>
          <a:ln w="57150">
            <a:solidFill>
              <a:srgbClr val="BDD25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7" descr="5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3773488"/>
            <a:ext cx="3671888" cy="2679700"/>
          </a:xfrm>
          <a:prstGeom prst="rect">
            <a:avLst/>
          </a:prstGeom>
          <a:noFill/>
          <a:ln w="5715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7" name="AutoShape 8"/>
          <p:cNvSpPr>
            <a:spLocks noChangeArrowheads="1"/>
          </p:cNvSpPr>
          <p:nvPr/>
        </p:nvSpPr>
        <p:spPr bwMode="auto">
          <a:xfrm rot="2742967">
            <a:off x="5427664" y="2740026"/>
            <a:ext cx="1368425" cy="13049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00 w 21600"/>
              <a:gd name="T13" fmla="*/ 5400 h 21600"/>
              <a:gd name="T14" fmla="*/ 162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6699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3078" name="Picture 9" descr="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3719514"/>
            <a:ext cx="3600450" cy="2733675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641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1550037" y="772732"/>
            <a:ext cx="9152252" cy="1525252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>
                <a:solidFill>
                  <a:srgbClr val="C0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ЗАСТАВИТЬ ЛЮБИТЬ ПРИРОДУ НЕЛЬЗЯ. </a:t>
            </a:r>
          </a:p>
          <a:p>
            <a:pPr algn="ctr"/>
            <a:r>
              <a:rPr lang="ru-RU" sz="3600" kern="10" spc="720" dirty="0">
                <a:solidFill>
                  <a:srgbClr val="C0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 ПОМОЧЬ ПОЛЮБИТЬ -  МОЖНО.</a:t>
            </a:r>
          </a:p>
        </p:txBody>
      </p:sp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1992313" y="3573463"/>
            <a:ext cx="8267700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ПРИРОДА - ДРУГ ЧЕЛОВЕКА.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 С ДРУГОМ НАДО ДРУЖИТЬ.</a:t>
            </a:r>
          </a:p>
        </p:txBody>
      </p:sp>
    </p:spTree>
    <p:extLst>
      <p:ext uri="{BB962C8B-B14F-4D97-AF65-F5344CB8AC3E}">
        <p14:creationId xmlns="" xmlns:p14="http://schemas.microsoft.com/office/powerpoint/2010/main" val="170281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1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8682" y="1086858"/>
            <a:ext cx="77169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Здравствуй, лес, прекрасный лес   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Полный сказок и чудес!  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Ты о чем шумишь </a:t>
            </a:r>
            <a:r>
              <a:rPr lang="ru-RU" sz="3200" b="1" dirty="0" err="1">
                <a:solidFill>
                  <a:schemeClr val="bg1"/>
                </a:solidFill>
                <a:latin typeface="arial" panose="020B0604020202020204" pitchFamily="34" charset="0"/>
              </a:rPr>
              <a:t>листвою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Ночью темной, грозовою. 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Кто в глуши твоей таится?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Что за зверь?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Какая птица?  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Все открой, не утаи.   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</a:rPr>
              <a:t>Ты же видишь – </a:t>
            </a:r>
            <a:endParaRPr lang="ru-RU" sz="3200" b="1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Мы свои!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769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1.1zoom.me/big3/98/344779-svet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1034847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718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3508" y="3036963"/>
            <a:ext cx="401720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sz="2000" b="1" u="sng" dirty="0">
                <a:solidFill>
                  <a:srgbClr val="002060"/>
                </a:solidFill>
              </a:rPr>
              <a:t>Рассказы Николая Сладкова</a:t>
            </a:r>
            <a:endParaRPr lang="ru-RU" sz="2000" b="1" dirty="0">
              <a:solidFill>
                <a:srgbClr val="002060"/>
              </a:solidFill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Барсук и медведь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Белка и Медведь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4"/>
              </a:rPr>
              <a:t>Воробей и дятел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5"/>
              </a:rPr>
              <a:t>Грачонок и жук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6"/>
              </a:rPr>
              <a:t>Дятел и тетерев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7"/>
              </a:rPr>
              <a:t>Ёжик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6"/>
              </a:rPr>
              <a:t>Заяц и белка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4"/>
              </a:rPr>
              <a:t>Заяц и медведь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8"/>
              </a:rPr>
              <a:t>Кто как спит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9"/>
              </a:rPr>
              <a:t>Кто кого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9"/>
              </a:rPr>
              <a:t>будит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http://www.russkije.lv/media/1/p/prishvi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3" y="355182"/>
            <a:ext cx="2958878" cy="29588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3029" y="3775727"/>
            <a:ext cx="36704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kern="1800" dirty="0">
                <a:solidFill>
                  <a:srgbClr val="002060"/>
                </a:solidFill>
              </a:rPr>
              <a:t>Рассказы Михаила Пришвина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i="1" kern="1800" dirty="0">
                <a:solidFill>
                  <a:srgbClr val="002060"/>
                </a:solidFill>
              </a:rPr>
              <a:t> 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002060"/>
                </a:solidFill>
                <a:hlinkClick r:id="rId11" tooltip="Лесной доктор"/>
              </a:rPr>
              <a:t>Лесной доктор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002060"/>
                </a:solidFill>
                <a:hlinkClick r:id="rId12" tooltip="Лесной хозяин"/>
              </a:rPr>
              <a:t>Лесной хозяин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55226" y="3648814"/>
            <a:ext cx="41545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Рассказы </a:t>
            </a:r>
            <a:r>
              <a:rPr lang="ru-RU" sz="2000" b="1" u="sng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Виталия Бианки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000" b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Лесная газета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5184" y="3314062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1873-1954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https://ds03.infourok.ru/uploads/ex/1194/0004a573-8de834bd/img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508" y="355182"/>
            <a:ext cx="3816865" cy="2862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fs00.infourok.ru/images/doc/242/223046/1/img3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210" t="2416" r="8790" b="5600"/>
          <a:stretch/>
        </p:blipFill>
        <p:spPr bwMode="auto">
          <a:xfrm>
            <a:off x="8776125" y="355182"/>
            <a:ext cx="2904669" cy="2862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112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596</TotalTime>
  <Words>257</Words>
  <Application>Microsoft Office PowerPoint</Application>
  <PresentationFormat>Произвольный</PresentationFormat>
  <Paragraphs>151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Легкий дым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</dc:creator>
  <cp:lastModifiedBy>larisa</cp:lastModifiedBy>
  <cp:revision>65</cp:revision>
  <dcterms:created xsi:type="dcterms:W3CDTF">2017-04-03T06:19:33Z</dcterms:created>
  <dcterms:modified xsi:type="dcterms:W3CDTF">2019-03-26T06:32:18Z</dcterms:modified>
</cp:coreProperties>
</file>