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16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6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31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70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919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08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2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3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0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1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5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3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2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2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5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0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E62073-B456-4117-B479-52F49F58D76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971A01-CBD9-4043-A7FA-3585E16A4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93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7833B-8267-0B5F-7BCC-7814FC5C0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Презентация к уроку Окружающего мира</a:t>
            </a:r>
            <a:br>
              <a:rPr lang="ru-RU" dirty="0"/>
            </a:br>
            <a:r>
              <a:rPr lang="ru-RU" dirty="0"/>
              <a:t>«Грибы»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23E8BF-B63D-91E8-08AF-A236FF4A0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9609858" cy="264177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 класс 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Программа «Начальная школа </a:t>
            </a:r>
            <a:r>
              <a:rPr lang="en-US" b="1" dirty="0">
                <a:solidFill>
                  <a:schemeClr val="bg1"/>
                </a:solidFill>
              </a:rPr>
              <a:t>XXI </a:t>
            </a:r>
            <a:r>
              <a:rPr lang="ru-RU" b="1" dirty="0">
                <a:solidFill>
                  <a:schemeClr val="bg1"/>
                </a:solidFill>
              </a:rPr>
              <a:t>века», учебник Н.Ф. Виноградовой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ГБОУ Средняя общеобразовательная школа №80</a:t>
            </a:r>
          </a:p>
          <a:p>
            <a:r>
              <a:rPr lang="ru-RU" b="1" dirty="0">
                <a:solidFill>
                  <a:schemeClr val="bg1"/>
                </a:solidFill>
              </a:rPr>
              <a:t>Автор: В.Е. Старкова, учитель начальных классов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2023г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62A37E-C4CF-B3D4-38EC-11576146F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23" y="303731"/>
            <a:ext cx="3122825" cy="31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34D2F7-77AE-70EF-2EA6-4E0A03333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8704885" cy="1507067"/>
          </a:xfrm>
        </p:spPr>
        <p:txBody>
          <a:bodyPr/>
          <a:lstStyle/>
          <a:p>
            <a:r>
              <a:rPr lang="ru-RU" b="0" i="0" dirty="0">
                <a:solidFill>
                  <a:srgbClr val="1D1D1B"/>
                </a:solidFill>
                <a:effectLst/>
                <a:latin typeface="robotoregular"/>
              </a:rPr>
              <a:t>Грибы удивительные организмы. Их нельзя отнести ни к растениям,  </a:t>
            </a:r>
            <a:r>
              <a:rPr lang="ru-RU" dirty="0">
                <a:solidFill>
                  <a:srgbClr val="1D1D1B"/>
                </a:solidFill>
                <a:latin typeface="robotoregular"/>
              </a:rPr>
              <a:t>ни</a:t>
            </a:r>
            <a:r>
              <a:rPr lang="ru-RU" b="0" i="0" dirty="0">
                <a:solidFill>
                  <a:srgbClr val="1D1D1B"/>
                </a:solidFill>
                <a:effectLst/>
                <a:latin typeface="robotoregular"/>
              </a:rPr>
              <a:t> к животным. Поэтому, учёные объединили их в самостоятельное царство - царство грибов. На Земле известно около ста тысяч видов грибов. Рассмотрите внимательно строение гриба.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D29DB1-630A-3D60-158F-6AC74A41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716" y="2337650"/>
            <a:ext cx="7312567" cy="42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224-BF67-ED38-9A10-F0B41911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90" y="424379"/>
            <a:ext cx="8534400" cy="1507067"/>
          </a:xfrm>
        </p:spPr>
        <p:txBody>
          <a:bodyPr/>
          <a:lstStyle/>
          <a:p>
            <a:r>
              <a:rPr lang="ru-RU" dirty="0"/>
              <a:t>Разнообразие плодовых тел у грибов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74690C-8425-EE0F-0AAD-5A8E4C9ECB4A}"/>
              </a:ext>
            </a:extLst>
          </p:cNvPr>
          <p:cNvSpPr txBox="1"/>
          <p:nvPr/>
        </p:nvSpPr>
        <p:spPr>
          <a:xfrm>
            <a:off x="4486283" y="2518529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Грушевидные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33958-D4C7-D547-D7F1-30F2AA23B977}"/>
              </a:ext>
            </a:extLst>
          </p:cNvPr>
          <p:cNvSpPr txBox="1"/>
          <p:nvPr/>
        </p:nvSpPr>
        <p:spPr>
          <a:xfrm>
            <a:off x="576607" y="2518529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Шаровидные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E01E4-14FC-CD02-7ECA-3169F4EB3E4B}"/>
              </a:ext>
            </a:extLst>
          </p:cNvPr>
          <p:cNvSpPr txBox="1"/>
          <p:nvPr/>
        </p:nvSpPr>
        <p:spPr>
          <a:xfrm>
            <a:off x="8484125" y="2518529"/>
            <a:ext cx="277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Клубневидные</a:t>
            </a:r>
          </a:p>
        </p:txBody>
      </p:sp>
      <p:pic>
        <p:nvPicPr>
          <p:cNvPr id="1026" name="Picture 2" descr="Фото дня: в Приморском районе вырос редкий краснокнижный гриб «Саркосома  шаровидная» - Рамблер/новости">
            <a:extLst>
              <a:ext uri="{FF2B5EF4-FFF2-40B4-BE49-F238E27FC236}">
                <a16:creationId xmlns:a16="http://schemas.microsoft.com/office/drawing/2014/main" id="{C8EED132-A157-6B70-F71D-C3F76468C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8" y="3110847"/>
            <a:ext cx="2685414" cy="26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73181F-10F3-80AA-74FE-D98E779FB4D6}"/>
              </a:ext>
            </a:extLst>
          </p:cNvPr>
          <p:cNvSpPr txBox="1"/>
          <p:nvPr/>
        </p:nvSpPr>
        <p:spPr>
          <a:xfrm>
            <a:off x="655955" y="5910401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>
                <a:solidFill>
                  <a:schemeClr val="bg1"/>
                </a:solidFill>
              </a:rPr>
              <a:t>Саркосома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Дождевик грушевидный (Lycoperdon pyriforme) фото и описание">
            <a:extLst>
              <a:ext uri="{FF2B5EF4-FFF2-40B4-BE49-F238E27FC236}">
                <a16:creationId xmlns:a16="http://schemas.microsoft.com/office/drawing/2014/main" id="{C2887F10-A8AD-5A08-2809-78E96B676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968" y="3288951"/>
            <a:ext cx="3726730" cy="232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6891F7-CF51-486A-B2EF-9FBBE7B54861}"/>
              </a:ext>
            </a:extLst>
          </p:cNvPr>
          <p:cNvSpPr txBox="1"/>
          <p:nvPr/>
        </p:nvSpPr>
        <p:spPr>
          <a:xfrm>
            <a:off x="4781235" y="5910401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Дождевик</a:t>
            </a:r>
          </a:p>
        </p:txBody>
      </p:sp>
      <p:pic>
        <p:nvPicPr>
          <p:cNvPr id="1034" name="Picture 10" descr="Трюфель: всё про дорогой деликатесный гриб - где растёт, цена, как едят">
            <a:extLst>
              <a:ext uri="{FF2B5EF4-FFF2-40B4-BE49-F238E27FC236}">
                <a16:creationId xmlns:a16="http://schemas.microsoft.com/office/drawing/2014/main" id="{84980F4F-7340-451B-972A-41566868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028" y="3254999"/>
            <a:ext cx="3540394" cy="232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D9A02D-E005-7DE6-974C-EC36CC6B2326}"/>
              </a:ext>
            </a:extLst>
          </p:cNvPr>
          <p:cNvSpPr txBox="1"/>
          <p:nvPr/>
        </p:nvSpPr>
        <p:spPr>
          <a:xfrm>
            <a:off x="9164322" y="5910401"/>
            <a:ext cx="1859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Трюфель</a:t>
            </a:r>
          </a:p>
        </p:txBody>
      </p:sp>
    </p:spTree>
    <p:extLst>
      <p:ext uri="{BB962C8B-B14F-4D97-AF65-F5344CB8AC3E}">
        <p14:creationId xmlns:p14="http://schemas.microsoft.com/office/powerpoint/2010/main" val="35911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FEB30-75F1-1289-7AB6-FDEBFD02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51" y="603489"/>
            <a:ext cx="8534400" cy="1507067"/>
          </a:xfrm>
        </p:spPr>
        <p:txBody>
          <a:bodyPr/>
          <a:lstStyle/>
          <a:p>
            <a:r>
              <a:rPr lang="ru-RU" dirty="0"/>
              <a:t>Чем грибы отличаются от растений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8F036-68C3-6328-E541-71A7BA65D536}"/>
              </a:ext>
            </a:extLst>
          </p:cNvPr>
          <p:cNvSpPr txBox="1"/>
          <p:nvPr/>
        </p:nvSpPr>
        <p:spPr>
          <a:xfrm>
            <a:off x="576607" y="2518529"/>
            <a:ext cx="4057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1. Не имеют зелёной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окраски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82967-302B-E22C-EACF-90DC046080B0}"/>
              </a:ext>
            </a:extLst>
          </p:cNvPr>
          <p:cNvSpPr txBox="1"/>
          <p:nvPr/>
        </p:nvSpPr>
        <p:spPr>
          <a:xfrm>
            <a:off x="6498212" y="2474893"/>
            <a:ext cx="5378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2. Не могут создавать для </a:t>
            </a:r>
          </a:p>
          <a:p>
            <a:r>
              <a:rPr lang="ru-RU" sz="2800" dirty="0">
                <a:solidFill>
                  <a:schemeClr val="bg1"/>
                </a:solidFill>
              </a:rPr>
              <a:t>себя питательные вещества.</a:t>
            </a:r>
          </a:p>
        </p:txBody>
      </p:sp>
      <p:pic>
        <p:nvPicPr>
          <p:cNvPr id="2052" name="Picture 4" descr="Картинка Корзина грибов » Грибы картинки на рабочий стол (107 фото) -  Картинки 24 » Картинки 24 - скачать картинки бесплатно">
            <a:extLst>
              <a:ext uri="{FF2B5EF4-FFF2-40B4-BE49-F238E27FC236}">
                <a16:creationId xmlns:a16="http://schemas.microsoft.com/office/drawing/2014/main" id="{0D15A135-3478-2D0B-26F1-64CD1F6C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1" y="3644938"/>
            <a:ext cx="4537435" cy="283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Шляпочные грибы. Образование спор. Микориза — урок. Биология, 5 класс.">
            <a:extLst>
              <a:ext uri="{FF2B5EF4-FFF2-40B4-BE49-F238E27FC236}">
                <a16:creationId xmlns:a16="http://schemas.microsoft.com/office/drawing/2014/main" id="{D2AD026B-3684-5B87-4883-15FC58976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74" y="3644938"/>
            <a:ext cx="5203480" cy="283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E38A1-E70E-6DF6-3E82-F03ED935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02" y="414952"/>
            <a:ext cx="8534400" cy="1507067"/>
          </a:xfrm>
        </p:spPr>
        <p:txBody>
          <a:bodyPr/>
          <a:lstStyle/>
          <a:p>
            <a:r>
              <a:rPr lang="ru-RU" dirty="0"/>
              <a:t>Календарь сбора грибов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FF695-1CBA-B096-609F-F4F920056D90}"/>
              </a:ext>
            </a:extLst>
          </p:cNvPr>
          <p:cNvSpPr txBox="1"/>
          <p:nvPr/>
        </p:nvSpPr>
        <p:spPr>
          <a:xfrm>
            <a:off x="989582" y="1760516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Май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04BBF-D7C3-8A0D-6028-5024E2AB2911}"/>
              </a:ext>
            </a:extLst>
          </p:cNvPr>
          <p:cNvSpPr txBox="1"/>
          <p:nvPr/>
        </p:nvSpPr>
        <p:spPr>
          <a:xfrm>
            <a:off x="4023888" y="1760516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Июнь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55001-EC69-436D-149B-E3ADD37F965A}"/>
              </a:ext>
            </a:extLst>
          </p:cNvPr>
          <p:cNvSpPr txBox="1"/>
          <p:nvPr/>
        </p:nvSpPr>
        <p:spPr>
          <a:xfrm>
            <a:off x="7032867" y="176051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Июль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87327-464E-30C5-E98C-F3A0ED367D24}"/>
              </a:ext>
            </a:extLst>
          </p:cNvPr>
          <p:cNvSpPr txBox="1"/>
          <p:nvPr/>
        </p:nvSpPr>
        <p:spPr>
          <a:xfrm>
            <a:off x="10168924" y="1773274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Август</a:t>
            </a:r>
          </a:p>
        </p:txBody>
      </p:sp>
      <p:pic>
        <p:nvPicPr>
          <p:cNvPr id="3074" name="Picture 2" descr="Сморчки: описание грибов, где растут, как выглядят, съедобность, фото в лесу">
            <a:extLst>
              <a:ext uri="{FF2B5EF4-FFF2-40B4-BE49-F238E27FC236}">
                <a16:creationId xmlns:a16="http://schemas.microsoft.com/office/drawing/2014/main" id="{31960D09-298D-64AF-9DDD-C3DBA36C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2" y="3346387"/>
            <a:ext cx="2378697" cy="178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досиновик - полезные свойства и калорийность, применение и приготовление,  польза и вред - Hi-chef.ru">
            <a:extLst>
              <a:ext uri="{FF2B5EF4-FFF2-40B4-BE49-F238E27FC236}">
                <a16:creationId xmlns:a16="http://schemas.microsoft.com/office/drawing/2014/main" id="{BE1E08D3-7443-945A-E45C-437F66179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68" y="3346387"/>
            <a:ext cx="1406758" cy="21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дберёзовик обыкновенный (Leccinum scabrum) – Грибы Сибири">
            <a:extLst>
              <a:ext uri="{FF2B5EF4-FFF2-40B4-BE49-F238E27FC236}">
                <a16:creationId xmlns:a16="http://schemas.microsoft.com/office/drawing/2014/main" id="{1F0E304D-4A4F-D7AB-B297-B7D3864B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12" y="4402189"/>
            <a:ext cx="1583045" cy="178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сё самое интересное о пользе лисичек">
            <a:extLst>
              <a:ext uri="{FF2B5EF4-FFF2-40B4-BE49-F238E27FC236}">
                <a16:creationId xmlns:a16="http://schemas.microsoft.com/office/drawing/2014/main" id="{550C08E4-F9F0-4F1B-2EDB-B3808D3E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74" y="3307753"/>
            <a:ext cx="2259471" cy="15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Волнушка розовая (Lactarius torminosus)">
            <a:extLst>
              <a:ext uri="{FF2B5EF4-FFF2-40B4-BE49-F238E27FC236}">
                <a16:creationId xmlns:a16="http://schemas.microsoft.com/office/drawing/2014/main" id="{2A8EBF75-04E4-19D4-F525-BE477C55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07" y="4782723"/>
            <a:ext cx="2107284" cy="15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упить груздь белый Осиновый Экстра соленый 3 литра по низкой цене в  интернет магазине Moroshka.ru">
            <a:extLst>
              <a:ext uri="{FF2B5EF4-FFF2-40B4-BE49-F238E27FC236}">
                <a16:creationId xmlns:a16="http://schemas.microsoft.com/office/drawing/2014/main" id="{41042910-3402-CD6F-AEE5-DF755929E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335" y="3346387"/>
            <a:ext cx="2259471" cy="17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193C1FB-D015-4F2D-9654-D1378FF3D0CB}"/>
              </a:ext>
            </a:extLst>
          </p:cNvPr>
          <p:cNvSpPr/>
          <p:nvPr/>
        </p:nvSpPr>
        <p:spPr>
          <a:xfrm>
            <a:off x="167148" y="1563329"/>
            <a:ext cx="11819658" cy="963561"/>
          </a:xfrm>
          <a:prstGeom prst="rightArrow">
            <a:avLst/>
          </a:prstGeom>
          <a:noFill/>
          <a:ln w="28575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9028E-984E-590B-9074-7FCC28BEB1A8}"/>
              </a:ext>
            </a:extLst>
          </p:cNvPr>
          <p:cNvSpPr txBox="1"/>
          <p:nvPr/>
        </p:nvSpPr>
        <p:spPr>
          <a:xfrm>
            <a:off x="559175" y="2741516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</a:rPr>
              <a:t>Сморчки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11940-D225-7CF2-9AFD-7F7FA582D6AA}"/>
              </a:ext>
            </a:extLst>
          </p:cNvPr>
          <p:cNvSpPr txBox="1"/>
          <p:nvPr/>
        </p:nvSpPr>
        <p:spPr>
          <a:xfrm>
            <a:off x="2683283" y="2772042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Подосиновик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3B3576-3A35-B3CF-2E34-54AD61A6C04F}"/>
              </a:ext>
            </a:extLst>
          </p:cNvPr>
          <p:cNvSpPr txBox="1"/>
          <p:nvPr/>
        </p:nvSpPr>
        <p:spPr>
          <a:xfrm>
            <a:off x="4259970" y="6254185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Подберезовик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1D576-14AA-EA16-7E67-816BA8747576}"/>
              </a:ext>
            </a:extLst>
          </p:cNvPr>
          <p:cNvSpPr txBox="1"/>
          <p:nvPr/>
        </p:nvSpPr>
        <p:spPr>
          <a:xfrm>
            <a:off x="6583869" y="2655711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</a:rPr>
              <a:t>Лисички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AF6F9-C984-627E-617B-F3BCBA773546}"/>
              </a:ext>
            </a:extLst>
          </p:cNvPr>
          <p:cNvSpPr txBox="1"/>
          <p:nvPr/>
        </p:nvSpPr>
        <p:spPr>
          <a:xfrm>
            <a:off x="7427209" y="6299967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Волнушки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4B0490-1D23-9DC0-A723-8AC2B9704D9E}"/>
              </a:ext>
            </a:extLst>
          </p:cNvPr>
          <p:cNvSpPr txBox="1"/>
          <p:nvPr/>
        </p:nvSpPr>
        <p:spPr>
          <a:xfrm>
            <a:off x="10168924" y="2730626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</a:rPr>
              <a:t>Грузди</a:t>
            </a:r>
          </a:p>
        </p:txBody>
      </p:sp>
    </p:spTree>
    <p:extLst>
      <p:ext uri="{BB962C8B-B14F-4D97-AF65-F5344CB8AC3E}">
        <p14:creationId xmlns:p14="http://schemas.microsoft.com/office/powerpoint/2010/main" val="23485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8EEB1-F82F-E9CC-D212-71D6E0D4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03" y="262475"/>
            <a:ext cx="8534400" cy="1507067"/>
          </a:xfrm>
        </p:spPr>
        <p:txBody>
          <a:bodyPr/>
          <a:lstStyle/>
          <a:p>
            <a:r>
              <a:rPr lang="ru-RU" dirty="0"/>
              <a:t>Шляпочные грибы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1ED8E-6BBF-8C31-7FCC-B3240BB312A0}"/>
              </a:ext>
            </a:extLst>
          </p:cNvPr>
          <p:cNvSpPr txBox="1"/>
          <p:nvPr/>
        </p:nvSpPr>
        <p:spPr>
          <a:xfrm>
            <a:off x="1551478" y="1607051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Трубчатые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FF8F8-B96D-AEB8-5B17-0E741A5DA51B}"/>
              </a:ext>
            </a:extLst>
          </p:cNvPr>
          <p:cNvSpPr txBox="1"/>
          <p:nvPr/>
        </p:nvSpPr>
        <p:spPr>
          <a:xfrm>
            <a:off x="6817150" y="1606414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Пластинчатые</a:t>
            </a:r>
            <a:r>
              <a:rPr lang="ru-RU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E854E-E33A-40BE-2B5D-BCCF443E8AA4}"/>
              </a:ext>
            </a:extLst>
          </p:cNvPr>
          <p:cNvSpPr txBox="1"/>
          <p:nvPr/>
        </p:nvSpPr>
        <p:spPr>
          <a:xfrm>
            <a:off x="383580" y="2106003"/>
            <a:ext cx="5344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Споры, с помощью которых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грибы размножаются, находятся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 шляпке внутри мелких трубочек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A04B8-3FA9-5643-369D-9E0F044A5820}"/>
              </a:ext>
            </a:extLst>
          </p:cNvPr>
          <p:cNvSpPr txBox="1"/>
          <p:nvPr/>
        </p:nvSpPr>
        <p:spPr>
          <a:xfrm>
            <a:off x="6576687" y="2193324"/>
            <a:ext cx="4570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 нижней стороне шляпки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находятся пластинки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39C04F-2E17-9CCA-9B72-B85E0E71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361" y="3346515"/>
            <a:ext cx="6113567" cy="3424223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8D55B83-0916-3C4D-AD5B-EF484851A722}"/>
              </a:ext>
            </a:extLst>
          </p:cNvPr>
          <p:cNvCxnSpPr/>
          <p:nvPr/>
        </p:nvCxnSpPr>
        <p:spPr>
          <a:xfrm flipH="1">
            <a:off x="3274142" y="1347019"/>
            <a:ext cx="1740310" cy="3441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F51E9FE-68D9-3A3E-4488-06A2AE5FC3ED}"/>
              </a:ext>
            </a:extLst>
          </p:cNvPr>
          <p:cNvCxnSpPr>
            <a:cxnSpLocks/>
          </p:cNvCxnSpPr>
          <p:nvPr/>
        </p:nvCxnSpPr>
        <p:spPr>
          <a:xfrm>
            <a:off x="5279923" y="1347019"/>
            <a:ext cx="2369574" cy="333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A69C6-1DAF-A2A1-2F02-4647294F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10" y="405526"/>
            <a:ext cx="8534400" cy="1507067"/>
          </a:xfrm>
        </p:spPr>
        <p:txBody>
          <a:bodyPr/>
          <a:lstStyle/>
          <a:p>
            <a:r>
              <a:rPr lang="ru-RU" dirty="0"/>
              <a:t>Развитие гриба</a:t>
            </a:r>
          </a:p>
        </p:txBody>
      </p:sp>
      <p:pic>
        <p:nvPicPr>
          <p:cNvPr id="1026" name="Picture 2" descr="Мицелий и споры грибов описание и назначение | Здоровье | Селдон Новости">
            <a:extLst>
              <a:ext uri="{FF2B5EF4-FFF2-40B4-BE49-F238E27FC236}">
                <a16:creationId xmlns:a16="http://schemas.microsoft.com/office/drawing/2014/main" id="{EA0B957C-3801-E49D-5E67-2141AFEB0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38" y="3624847"/>
            <a:ext cx="6612902" cy="30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A59A9B-565A-3878-4CEF-69A849231BD8}"/>
              </a:ext>
            </a:extLst>
          </p:cNvPr>
          <p:cNvSpPr txBox="1"/>
          <p:nvPr/>
        </p:nvSpPr>
        <p:spPr>
          <a:xfrm>
            <a:off x="567081" y="1578296"/>
            <a:ext cx="8053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 шляпке гриба образуется миллионы спор.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Попадая на землю, они прорастают и образуют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грибницу – похожее на паутинку сплетение нитей.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4832F-2101-2706-088D-6904B38856CF}"/>
              </a:ext>
            </a:extLst>
          </p:cNvPr>
          <p:cNvSpPr txBox="1"/>
          <p:nvPr/>
        </p:nvSpPr>
        <p:spPr>
          <a:xfrm>
            <a:off x="542810" y="2844194"/>
            <a:ext cx="59025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Чтобы грибница росла необходимо: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Тепло;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Воздух;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Влага;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Питательные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241505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151</TotalTime>
  <Words>191</Words>
  <Application>Microsoft Office PowerPoint</Application>
  <PresentationFormat>Широкоэкранный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robotoregular</vt:lpstr>
      <vt:lpstr>Wingdings 3</vt:lpstr>
      <vt:lpstr>Сектор</vt:lpstr>
      <vt:lpstr>Презентация к уроку Окружающего мира «Грибы»</vt:lpstr>
      <vt:lpstr>Презентация PowerPoint</vt:lpstr>
      <vt:lpstr>Разнообразие плодовых тел у грибов</vt:lpstr>
      <vt:lpstr>Чем грибы отличаются от растений</vt:lpstr>
      <vt:lpstr>Календарь сбора грибов</vt:lpstr>
      <vt:lpstr>Шляпочные грибы</vt:lpstr>
      <vt:lpstr>Развитие гриба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Окружающего мира «Грибы»</dc:title>
  <dc:creator>Валерия Старкова</dc:creator>
  <cp:lastModifiedBy>Валерия Старкова</cp:lastModifiedBy>
  <cp:revision>2</cp:revision>
  <dcterms:created xsi:type="dcterms:W3CDTF">2023-06-14T17:18:55Z</dcterms:created>
  <dcterms:modified xsi:type="dcterms:W3CDTF">2023-06-16T17:00:40Z</dcterms:modified>
</cp:coreProperties>
</file>