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07.10.2021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0244" y="2204864"/>
            <a:ext cx="6408712" cy="2736304"/>
          </a:xfrm>
        </p:spPr>
        <p:txBody>
          <a:bodyPr>
            <a:noAutofit/>
          </a:bodyPr>
          <a:lstStyle/>
          <a:p>
            <a:r>
              <a:rPr lang="tt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</a:t>
            </a:r>
            <a:br>
              <a:rPr lang="tt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Алгебра и начала математического анализа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10 классе на тему</a:t>
            </a:r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Сравнение </a:t>
            </a:r>
            <a:r>
              <a:rPr lang="tt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tt-RU" sz="4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модулю</a:t>
            </a:r>
            <a:r>
              <a:rPr lang="tt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6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0244" y="237271"/>
            <a:ext cx="6128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Гуссамова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Таслия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Хамзаевна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математики,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татарская гимназия №14 имени Хади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Атласи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 Бугульма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38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/>
              </a:rPr>
              <a:t>Понятие сравнения</a:t>
            </a:r>
            <a:endParaRPr lang="ru-RU" sz="4000" dirty="0"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15616" y="1268760"/>
                <a:ext cx="7776864" cy="4800600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/>
                <a:r>
                  <a:rPr lang="ru-RU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Определение 1.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Целые числа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называются сравнимыми по модулю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если каждое из них при делении на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 </a:t>
                </a:r>
                <a:r>
                  <a:rPr lang="tt-RU" dirty="0" smtClean="0">
                    <a:latin typeface="Times New Roman" pitchFamily="18" charset="0"/>
                    <a:cs typeface="Times New Roman" pitchFamily="18" charset="0"/>
                  </a:rPr>
                  <a:t>да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ёт один и тот же остаток.</a:t>
                </a:r>
              </a:p>
              <a:p>
                <a:pPr algn="just"/>
                <a:r>
                  <a:rPr lang="ru-RU" i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Определение </a:t>
                </a:r>
                <a:r>
                  <a:rPr lang="ru-RU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2.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Целые числа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и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сравнимы по модулю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если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при делении на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m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даёт остаток 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ru-RU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Обозначение: 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 b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tt-RU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Например: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1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6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4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</a:p>
              <a:p>
                <a:pPr marL="82296" indent="0">
                  <a:buNone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47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11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a:rPr lang="ru-RU">
                        <a:latin typeface="Cambria Math"/>
                        <a:ea typeface="Cambria Math"/>
                      </a:rPr>
                      <m:t>0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1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 </a:t>
                </a:r>
              </a:p>
              <a:p>
                <a:pPr marL="82296" indent="0">
                  <a:buNone/>
                </a:pP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5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-6(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11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6</a:t>
                </a:r>
                <a:r>
                  <a:rPr lang="ru-RU" dirty="0" smtClean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0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6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5616" y="1268760"/>
                <a:ext cx="7776864" cy="4800600"/>
              </a:xfrm>
              <a:blipFill rotWithShape="1">
                <a:blip r:embed="rId2"/>
                <a:stretch>
                  <a:fillRect t="-3553" r="-18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04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Заголовок 6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Найдите</a:t>
            </a:r>
            <a:r>
              <a:rPr lang="ru-RU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endParaRPr lang="ru-RU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Объект 63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10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  <a:ea typeface="Cambria Math"/>
                      </a:rPr>
                      <m:t>7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-1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  <a:ea typeface="Cambria Math"/>
                      </a:rPr>
                      <m:t>0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0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45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5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4" name="Объект 6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t="-13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Объект 6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m=5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m=3, m=9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m=5, m=25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m=11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m=2, m=5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m=10</a:t>
            </a:r>
            <a:endParaRPr lang="ru-RU" dirty="0"/>
          </a:p>
          <a:p>
            <a:r>
              <a:rPr lang="en-US" i="1" dirty="0">
                <a:latin typeface="Times New Roman" pitchFamily="18" charset="0"/>
                <a:cs typeface="Times New Roman" pitchFamily="18" charset="0"/>
              </a:rPr>
              <a:t>m=2,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m=4,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m=8,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m=5,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m=10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0 m=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dirty="0"/>
          </a:p>
          <a:p>
            <a:pPr marL="82296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pSp>
        <p:nvGrpSpPr>
          <p:cNvPr id="68" name="Group 151"/>
          <p:cNvGrpSpPr>
            <a:grpSpLocks/>
          </p:cNvGrpSpPr>
          <p:nvPr/>
        </p:nvGrpSpPr>
        <p:grpSpPr bwMode="auto">
          <a:xfrm>
            <a:off x="4309252" y="1301608"/>
            <a:ext cx="4751877" cy="4221642"/>
            <a:chOff x="48" y="1728"/>
            <a:chExt cx="5649" cy="253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9" name="Freeform 152"/>
            <p:cNvSpPr>
              <a:spLocks/>
            </p:cNvSpPr>
            <p:nvPr/>
          </p:nvSpPr>
          <p:spPr bwMode="auto">
            <a:xfrm>
              <a:off x="48" y="1811"/>
              <a:ext cx="5649" cy="2456"/>
            </a:xfrm>
            <a:custGeom>
              <a:avLst/>
              <a:gdLst>
                <a:gd name="T0" fmla="*/ 401 w 5649"/>
                <a:gd name="T1" fmla="*/ 57 h 2456"/>
                <a:gd name="T2" fmla="*/ 707 w 5649"/>
                <a:gd name="T3" fmla="*/ 47 h 2456"/>
                <a:gd name="T4" fmla="*/ 1030 w 5649"/>
                <a:gd name="T5" fmla="*/ 57 h 2456"/>
                <a:gd name="T6" fmla="*/ 1354 w 5649"/>
                <a:gd name="T7" fmla="*/ 57 h 2456"/>
                <a:gd name="T8" fmla="*/ 1660 w 5649"/>
                <a:gd name="T9" fmla="*/ 57 h 2456"/>
                <a:gd name="T10" fmla="*/ 1971 w 5649"/>
                <a:gd name="T11" fmla="*/ 51 h 2456"/>
                <a:gd name="T12" fmla="*/ 2268 w 5649"/>
                <a:gd name="T13" fmla="*/ 49 h 2456"/>
                <a:gd name="T14" fmla="*/ 2575 w 5649"/>
                <a:gd name="T15" fmla="*/ 45 h 2456"/>
                <a:gd name="T16" fmla="*/ 2917 w 5649"/>
                <a:gd name="T17" fmla="*/ 35 h 2456"/>
                <a:gd name="T18" fmla="*/ 3261 w 5649"/>
                <a:gd name="T19" fmla="*/ 33 h 2456"/>
                <a:gd name="T20" fmla="*/ 3635 w 5649"/>
                <a:gd name="T21" fmla="*/ 35 h 2456"/>
                <a:gd name="T22" fmla="*/ 3966 w 5649"/>
                <a:gd name="T23" fmla="*/ 37 h 2456"/>
                <a:gd name="T24" fmla="*/ 4331 w 5649"/>
                <a:gd name="T25" fmla="*/ 33 h 2456"/>
                <a:gd name="T26" fmla="*/ 4694 w 5649"/>
                <a:gd name="T27" fmla="*/ 29 h 2456"/>
                <a:gd name="T28" fmla="*/ 5041 w 5649"/>
                <a:gd name="T29" fmla="*/ 33 h 2456"/>
                <a:gd name="T30" fmla="*/ 5404 w 5649"/>
                <a:gd name="T31" fmla="*/ 39 h 2456"/>
                <a:gd name="T32" fmla="*/ 5408 w 5649"/>
                <a:gd name="T33" fmla="*/ 901 h 2456"/>
                <a:gd name="T34" fmla="*/ 5496 w 5649"/>
                <a:gd name="T35" fmla="*/ 2013 h 2456"/>
                <a:gd name="T36" fmla="*/ 5584 w 5649"/>
                <a:gd name="T37" fmla="*/ 2293 h 2456"/>
                <a:gd name="T38" fmla="*/ 5528 w 5649"/>
                <a:gd name="T39" fmla="*/ 2373 h 2456"/>
                <a:gd name="T40" fmla="*/ 4726 w 5649"/>
                <a:gd name="T41" fmla="*/ 2253 h 2456"/>
                <a:gd name="T42" fmla="*/ 4036 w 5649"/>
                <a:gd name="T43" fmla="*/ 2317 h 2456"/>
                <a:gd name="T44" fmla="*/ 3460 w 5649"/>
                <a:gd name="T45" fmla="*/ 2405 h 2456"/>
                <a:gd name="T46" fmla="*/ 3007 w 5649"/>
                <a:gd name="T47" fmla="*/ 2397 h 2456"/>
                <a:gd name="T48" fmla="*/ 2417 w 5649"/>
                <a:gd name="T49" fmla="*/ 2373 h 2456"/>
                <a:gd name="T50" fmla="*/ 1988 w 5649"/>
                <a:gd name="T51" fmla="*/ 2223 h 2456"/>
                <a:gd name="T52" fmla="*/ 1687 w 5649"/>
                <a:gd name="T53" fmla="*/ 2398 h 2456"/>
                <a:gd name="T54" fmla="*/ 1113 w 5649"/>
                <a:gd name="T55" fmla="*/ 2398 h 2456"/>
                <a:gd name="T56" fmla="*/ 429 w 5649"/>
                <a:gd name="T57" fmla="*/ 2398 h 2456"/>
                <a:gd name="T58" fmla="*/ 19 w 5649"/>
                <a:gd name="T59" fmla="*/ 2252 h 2456"/>
                <a:gd name="T60" fmla="*/ 210 w 5649"/>
                <a:gd name="T61" fmla="*/ 1901 h 2456"/>
                <a:gd name="T62" fmla="*/ 237 w 5649"/>
                <a:gd name="T63" fmla="*/ 701 h 2456"/>
                <a:gd name="T64" fmla="*/ 266 w 5649"/>
                <a:gd name="T65" fmla="*/ 152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49" h="2456">
                  <a:moveTo>
                    <a:pt x="264" y="155"/>
                  </a:moveTo>
                  <a:cubicBezTo>
                    <a:pt x="287" y="140"/>
                    <a:pt x="354" y="57"/>
                    <a:pt x="401" y="57"/>
                  </a:cubicBezTo>
                  <a:cubicBezTo>
                    <a:pt x="449" y="58"/>
                    <a:pt x="496" y="161"/>
                    <a:pt x="548" y="160"/>
                  </a:cubicBezTo>
                  <a:cubicBezTo>
                    <a:pt x="598" y="158"/>
                    <a:pt x="655" y="50"/>
                    <a:pt x="707" y="47"/>
                  </a:cubicBezTo>
                  <a:cubicBezTo>
                    <a:pt x="760" y="45"/>
                    <a:pt x="812" y="143"/>
                    <a:pt x="867" y="145"/>
                  </a:cubicBezTo>
                  <a:cubicBezTo>
                    <a:pt x="921" y="147"/>
                    <a:pt x="977" y="55"/>
                    <a:pt x="1030" y="57"/>
                  </a:cubicBezTo>
                  <a:cubicBezTo>
                    <a:pt x="1084" y="59"/>
                    <a:pt x="1136" y="155"/>
                    <a:pt x="1191" y="155"/>
                  </a:cubicBezTo>
                  <a:cubicBezTo>
                    <a:pt x="1245" y="155"/>
                    <a:pt x="1301" y="57"/>
                    <a:pt x="1354" y="57"/>
                  </a:cubicBezTo>
                  <a:cubicBezTo>
                    <a:pt x="1407" y="58"/>
                    <a:pt x="1459" y="160"/>
                    <a:pt x="1510" y="160"/>
                  </a:cubicBezTo>
                  <a:cubicBezTo>
                    <a:pt x="1561" y="160"/>
                    <a:pt x="1608" y="55"/>
                    <a:pt x="1660" y="57"/>
                  </a:cubicBezTo>
                  <a:cubicBezTo>
                    <a:pt x="1712" y="60"/>
                    <a:pt x="1772" y="175"/>
                    <a:pt x="1824" y="174"/>
                  </a:cubicBezTo>
                  <a:cubicBezTo>
                    <a:pt x="1877" y="173"/>
                    <a:pt x="1921" y="48"/>
                    <a:pt x="1971" y="51"/>
                  </a:cubicBezTo>
                  <a:cubicBezTo>
                    <a:pt x="2021" y="54"/>
                    <a:pt x="2078" y="191"/>
                    <a:pt x="2128" y="191"/>
                  </a:cubicBezTo>
                  <a:cubicBezTo>
                    <a:pt x="2177" y="191"/>
                    <a:pt x="2219" y="51"/>
                    <a:pt x="2268" y="49"/>
                  </a:cubicBezTo>
                  <a:cubicBezTo>
                    <a:pt x="2316" y="47"/>
                    <a:pt x="2369" y="182"/>
                    <a:pt x="2421" y="181"/>
                  </a:cubicBezTo>
                  <a:cubicBezTo>
                    <a:pt x="2472" y="180"/>
                    <a:pt x="2523" y="43"/>
                    <a:pt x="2575" y="45"/>
                  </a:cubicBezTo>
                  <a:cubicBezTo>
                    <a:pt x="2627" y="47"/>
                    <a:pt x="2679" y="193"/>
                    <a:pt x="2735" y="191"/>
                  </a:cubicBezTo>
                  <a:cubicBezTo>
                    <a:pt x="2792" y="189"/>
                    <a:pt x="2856" y="39"/>
                    <a:pt x="2917" y="35"/>
                  </a:cubicBezTo>
                  <a:cubicBezTo>
                    <a:pt x="2978" y="31"/>
                    <a:pt x="3043" y="165"/>
                    <a:pt x="3100" y="165"/>
                  </a:cubicBezTo>
                  <a:cubicBezTo>
                    <a:pt x="3158" y="165"/>
                    <a:pt x="3200" y="30"/>
                    <a:pt x="3261" y="33"/>
                  </a:cubicBezTo>
                  <a:cubicBezTo>
                    <a:pt x="3321" y="36"/>
                    <a:pt x="3398" y="181"/>
                    <a:pt x="3460" y="181"/>
                  </a:cubicBezTo>
                  <a:cubicBezTo>
                    <a:pt x="3522" y="181"/>
                    <a:pt x="3578" y="37"/>
                    <a:pt x="3635" y="35"/>
                  </a:cubicBezTo>
                  <a:cubicBezTo>
                    <a:pt x="3691" y="33"/>
                    <a:pt x="3743" y="167"/>
                    <a:pt x="3798" y="167"/>
                  </a:cubicBezTo>
                  <a:cubicBezTo>
                    <a:pt x="3853" y="167"/>
                    <a:pt x="3906" y="37"/>
                    <a:pt x="3966" y="37"/>
                  </a:cubicBezTo>
                  <a:cubicBezTo>
                    <a:pt x="4025" y="37"/>
                    <a:pt x="4091" y="166"/>
                    <a:pt x="4153" y="165"/>
                  </a:cubicBezTo>
                  <a:cubicBezTo>
                    <a:pt x="4214" y="164"/>
                    <a:pt x="4273" y="35"/>
                    <a:pt x="4331" y="33"/>
                  </a:cubicBezTo>
                  <a:cubicBezTo>
                    <a:pt x="4388" y="31"/>
                    <a:pt x="4439" y="156"/>
                    <a:pt x="4500" y="155"/>
                  </a:cubicBezTo>
                  <a:cubicBezTo>
                    <a:pt x="4560" y="154"/>
                    <a:pt x="4633" y="30"/>
                    <a:pt x="4694" y="29"/>
                  </a:cubicBezTo>
                  <a:cubicBezTo>
                    <a:pt x="4755" y="28"/>
                    <a:pt x="4807" y="150"/>
                    <a:pt x="4865" y="151"/>
                  </a:cubicBezTo>
                  <a:cubicBezTo>
                    <a:pt x="4922" y="152"/>
                    <a:pt x="4979" y="31"/>
                    <a:pt x="5041" y="33"/>
                  </a:cubicBezTo>
                  <a:cubicBezTo>
                    <a:pt x="5103" y="35"/>
                    <a:pt x="5179" y="162"/>
                    <a:pt x="5239" y="163"/>
                  </a:cubicBezTo>
                  <a:cubicBezTo>
                    <a:pt x="5299" y="164"/>
                    <a:pt x="5353" y="0"/>
                    <a:pt x="5404" y="39"/>
                  </a:cubicBezTo>
                  <a:cubicBezTo>
                    <a:pt x="5456" y="78"/>
                    <a:pt x="5545" y="253"/>
                    <a:pt x="5546" y="397"/>
                  </a:cubicBezTo>
                  <a:cubicBezTo>
                    <a:pt x="5547" y="541"/>
                    <a:pt x="5408" y="701"/>
                    <a:pt x="5408" y="901"/>
                  </a:cubicBezTo>
                  <a:cubicBezTo>
                    <a:pt x="5408" y="1101"/>
                    <a:pt x="5529" y="1412"/>
                    <a:pt x="5544" y="1597"/>
                  </a:cubicBezTo>
                  <a:cubicBezTo>
                    <a:pt x="5559" y="1782"/>
                    <a:pt x="5504" y="1908"/>
                    <a:pt x="5496" y="2013"/>
                  </a:cubicBezTo>
                  <a:cubicBezTo>
                    <a:pt x="5488" y="2118"/>
                    <a:pt x="5481" y="2182"/>
                    <a:pt x="5496" y="2229"/>
                  </a:cubicBezTo>
                  <a:cubicBezTo>
                    <a:pt x="5511" y="2276"/>
                    <a:pt x="5560" y="2280"/>
                    <a:pt x="5584" y="2293"/>
                  </a:cubicBezTo>
                  <a:cubicBezTo>
                    <a:pt x="5608" y="2306"/>
                    <a:pt x="5649" y="2296"/>
                    <a:pt x="5640" y="2309"/>
                  </a:cubicBezTo>
                  <a:cubicBezTo>
                    <a:pt x="5631" y="2322"/>
                    <a:pt x="5603" y="2357"/>
                    <a:pt x="5528" y="2373"/>
                  </a:cubicBezTo>
                  <a:cubicBezTo>
                    <a:pt x="5453" y="2389"/>
                    <a:pt x="5326" y="2425"/>
                    <a:pt x="5192" y="2405"/>
                  </a:cubicBezTo>
                  <a:cubicBezTo>
                    <a:pt x="5058" y="2385"/>
                    <a:pt x="4872" y="2246"/>
                    <a:pt x="4726" y="2253"/>
                  </a:cubicBezTo>
                  <a:cubicBezTo>
                    <a:pt x="4580" y="2260"/>
                    <a:pt x="4431" y="2434"/>
                    <a:pt x="4316" y="2445"/>
                  </a:cubicBezTo>
                  <a:cubicBezTo>
                    <a:pt x="4201" y="2456"/>
                    <a:pt x="4135" y="2345"/>
                    <a:pt x="4036" y="2317"/>
                  </a:cubicBezTo>
                  <a:cubicBezTo>
                    <a:pt x="3936" y="2289"/>
                    <a:pt x="3815" y="2262"/>
                    <a:pt x="3719" y="2277"/>
                  </a:cubicBezTo>
                  <a:cubicBezTo>
                    <a:pt x="3623" y="2292"/>
                    <a:pt x="3542" y="2396"/>
                    <a:pt x="3460" y="2405"/>
                  </a:cubicBezTo>
                  <a:cubicBezTo>
                    <a:pt x="3378" y="2414"/>
                    <a:pt x="3305" y="2334"/>
                    <a:pt x="3230" y="2333"/>
                  </a:cubicBezTo>
                  <a:cubicBezTo>
                    <a:pt x="3154" y="2332"/>
                    <a:pt x="3096" y="2412"/>
                    <a:pt x="3007" y="2397"/>
                  </a:cubicBezTo>
                  <a:cubicBezTo>
                    <a:pt x="2918" y="2382"/>
                    <a:pt x="2796" y="2249"/>
                    <a:pt x="2698" y="2245"/>
                  </a:cubicBezTo>
                  <a:cubicBezTo>
                    <a:pt x="2600" y="2241"/>
                    <a:pt x="2497" y="2356"/>
                    <a:pt x="2417" y="2373"/>
                  </a:cubicBezTo>
                  <a:cubicBezTo>
                    <a:pt x="2337" y="2390"/>
                    <a:pt x="2287" y="2374"/>
                    <a:pt x="2216" y="2349"/>
                  </a:cubicBezTo>
                  <a:cubicBezTo>
                    <a:pt x="2145" y="2324"/>
                    <a:pt x="2048" y="2224"/>
                    <a:pt x="1988" y="2223"/>
                  </a:cubicBezTo>
                  <a:cubicBezTo>
                    <a:pt x="1928" y="2222"/>
                    <a:pt x="1902" y="2311"/>
                    <a:pt x="1851" y="2340"/>
                  </a:cubicBezTo>
                  <a:cubicBezTo>
                    <a:pt x="1801" y="2369"/>
                    <a:pt x="1761" y="2408"/>
                    <a:pt x="1687" y="2398"/>
                  </a:cubicBezTo>
                  <a:cubicBezTo>
                    <a:pt x="1615" y="2389"/>
                    <a:pt x="1510" y="2281"/>
                    <a:pt x="1414" y="2281"/>
                  </a:cubicBezTo>
                  <a:cubicBezTo>
                    <a:pt x="1318" y="2281"/>
                    <a:pt x="1227" y="2398"/>
                    <a:pt x="1113" y="2398"/>
                  </a:cubicBezTo>
                  <a:cubicBezTo>
                    <a:pt x="999" y="2398"/>
                    <a:pt x="843" y="2281"/>
                    <a:pt x="729" y="2281"/>
                  </a:cubicBezTo>
                  <a:cubicBezTo>
                    <a:pt x="616" y="2281"/>
                    <a:pt x="511" y="2384"/>
                    <a:pt x="429" y="2398"/>
                  </a:cubicBezTo>
                  <a:cubicBezTo>
                    <a:pt x="346" y="2413"/>
                    <a:pt x="306" y="2393"/>
                    <a:pt x="237" y="2369"/>
                  </a:cubicBezTo>
                  <a:cubicBezTo>
                    <a:pt x="169" y="2345"/>
                    <a:pt x="36" y="2281"/>
                    <a:pt x="19" y="2252"/>
                  </a:cubicBezTo>
                  <a:cubicBezTo>
                    <a:pt x="0" y="2223"/>
                    <a:pt x="95" y="2252"/>
                    <a:pt x="128" y="2194"/>
                  </a:cubicBezTo>
                  <a:cubicBezTo>
                    <a:pt x="160" y="2135"/>
                    <a:pt x="192" y="2022"/>
                    <a:pt x="210" y="1901"/>
                  </a:cubicBezTo>
                  <a:cubicBezTo>
                    <a:pt x="228" y="1780"/>
                    <a:pt x="236" y="1666"/>
                    <a:pt x="241" y="1466"/>
                  </a:cubicBezTo>
                  <a:cubicBezTo>
                    <a:pt x="245" y="1266"/>
                    <a:pt x="239" y="885"/>
                    <a:pt x="237" y="701"/>
                  </a:cubicBezTo>
                  <a:cubicBezTo>
                    <a:pt x="236" y="518"/>
                    <a:pt x="225" y="455"/>
                    <a:pt x="229" y="364"/>
                  </a:cubicBezTo>
                  <a:cubicBezTo>
                    <a:pt x="235" y="272"/>
                    <a:pt x="258" y="196"/>
                    <a:pt x="266" y="152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70" name="Group 153"/>
            <p:cNvGrpSpPr>
              <a:grpSpLocks/>
            </p:cNvGrpSpPr>
            <p:nvPr/>
          </p:nvGrpSpPr>
          <p:grpSpPr bwMode="auto">
            <a:xfrm>
              <a:off x="387" y="1751"/>
              <a:ext cx="92" cy="235"/>
              <a:chOff x="275" y="191"/>
              <a:chExt cx="161" cy="385"/>
            </a:xfrm>
            <a:grpFill/>
          </p:grpSpPr>
          <p:sp>
            <p:nvSpPr>
              <p:cNvPr id="122" name="Oval 154"/>
              <p:cNvSpPr>
                <a:spLocks noChangeArrowheads="1"/>
              </p:cNvSpPr>
              <p:nvPr/>
            </p:nvSpPr>
            <p:spPr bwMode="auto">
              <a:xfrm>
                <a:off x="337" y="480"/>
                <a:ext cx="48" cy="98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276" y="193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1" name="Group 156"/>
            <p:cNvGrpSpPr>
              <a:grpSpLocks/>
            </p:cNvGrpSpPr>
            <p:nvPr/>
          </p:nvGrpSpPr>
          <p:grpSpPr bwMode="auto">
            <a:xfrm>
              <a:off x="695" y="1752"/>
              <a:ext cx="93" cy="234"/>
              <a:chOff x="275" y="191"/>
              <a:chExt cx="161" cy="385"/>
            </a:xfrm>
            <a:grpFill/>
          </p:grpSpPr>
          <p:sp>
            <p:nvSpPr>
              <p:cNvPr id="120" name="Oval 157"/>
              <p:cNvSpPr>
                <a:spLocks noChangeArrowheads="1"/>
              </p:cNvSpPr>
              <p:nvPr/>
            </p:nvSpPr>
            <p:spPr bwMode="auto">
              <a:xfrm>
                <a:off x="335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1" name="Freeform 158"/>
              <p:cNvSpPr>
                <a:spLocks/>
              </p:cNvSpPr>
              <p:nvPr/>
            </p:nvSpPr>
            <p:spPr bwMode="auto">
              <a:xfrm>
                <a:off x="274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2" name="Group 159"/>
            <p:cNvGrpSpPr>
              <a:grpSpLocks/>
            </p:cNvGrpSpPr>
            <p:nvPr/>
          </p:nvGrpSpPr>
          <p:grpSpPr bwMode="auto">
            <a:xfrm>
              <a:off x="1025" y="1752"/>
              <a:ext cx="90" cy="234"/>
              <a:chOff x="275" y="191"/>
              <a:chExt cx="161" cy="385"/>
            </a:xfrm>
            <a:grpFill/>
          </p:grpSpPr>
          <p:sp>
            <p:nvSpPr>
              <p:cNvPr id="118" name="Oval 160"/>
              <p:cNvSpPr>
                <a:spLocks noChangeArrowheads="1"/>
              </p:cNvSpPr>
              <p:nvPr/>
            </p:nvSpPr>
            <p:spPr bwMode="auto">
              <a:xfrm>
                <a:off x="335" y="481"/>
                <a:ext cx="49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9" name="Freeform 161"/>
              <p:cNvSpPr>
                <a:spLocks/>
              </p:cNvSpPr>
              <p:nvPr/>
            </p:nvSpPr>
            <p:spPr bwMode="auto">
              <a:xfrm>
                <a:off x="274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3" name="Group 162"/>
            <p:cNvGrpSpPr>
              <a:grpSpLocks/>
            </p:cNvGrpSpPr>
            <p:nvPr/>
          </p:nvGrpSpPr>
          <p:grpSpPr bwMode="auto">
            <a:xfrm>
              <a:off x="1352" y="1752"/>
              <a:ext cx="92" cy="234"/>
              <a:chOff x="275" y="191"/>
              <a:chExt cx="161" cy="385"/>
            </a:xfrm>
            <a:grpFill/>
          </p:grpSpPr>
          <p:sp>
            <p:nvSpPr>
              <p:cNvPr id="116" name="Oval 163"/>
              <p:cNvSpPr>
                <a:spLocks noChangeArrowheads="1"/>
              </p:cNvSpPr>
              <p:nvPr/>
            </p:nvSpPr>
            <p:spPr bwMode="auto">
              <a:xfrm>
                <a:off x="336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7" name="Freeform 164"/>
              <p:cNvSpPr>
                <a:spLocks/>
              </p:cNvSpPr>
              <p:nvPr/>
            </p:nvSpPr>
            <p:spPr bwMode="auto">
              <a:xfrm>
                <a:off x="275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4" name="Group 165"/>
            <p:cNvGrpSpPr>
              <a:grpSpLocks/>
            </p:cNvGrpSpPr>
            <p:nvPr/>
          </p:nvGrpSpPr>
          <p:grpSpPr bwMode="auto">
            <a:xfrm>
              <a:off x="1643" y="1752"/>
              <a:ext cx="92" cy="234"/>
              <a:chOff x="275" y="191"/>
              <a:chExt cx="161" cy="385"/>
            </a:xfrm>
            <a:grpFill/>
          </p:grpSpPr>
          <p:sp>
            <p:nvSpPr>
              <p:cNvPr id="114" name="Oval 166"/>
              <p:cNvSpPr>
                <a:spLocks noChangeArrowheads="1"/>
              </p:cNvSpPr>
              <p:nvPr/>
            </p:nvSpPr>
            <p:spPr bwMode="auto">
              <a:xfrm>
                <a:off x="338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5" name="Freeform 167"/>
              <p:cNvSpPr>
                <a:spLocks/>
              </p:cNvSpPr>
              <p:nvPr/>
            </p:nvSpPr>
            <p:spPr bwMode="auto">
              <a:xfrm>
                <a:off x="276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5" name="Group 168"/>
            <p:cNvGrpSpPr>
              <a:grpSpLocks/>
            </p:cNvGrpSpPr>
            <p:nvPr/>
          </p:nvGrpSpPr>
          <p:grpSpPr bwMode="auto">
            <a:xfrm>
              <a:off x="1972" y="1752"/>
              <a:ext cx="92" cy="234"/>
              <a:chOff x="275" y="191"/>
              <a:chExt cx="161" cy="385"/>
            </a:xfrm>
            <a:grpFill/>
          </p:grpSpPr>
          <p:sp>
            <p:nvSpPr>
              <p:cNvPr id="112" name="Oval 169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3" name="Freeform 170"/>
              <p:cNvSpPr>
                <a:spLocks/>
              </p:cNvSpPr>
              <p:nvPr/>
            </p:nvSpPr>
            <p:spPr bwMode="auto">
              <a:xfrm>
                <a:off x="275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6" name="Freeform 171"/>
            <p:cNvSpPr>
              <a:spLocks/>
            </p:cNvSpPr>
            <p:nvPr/>
          </p:nvSpPr>
          <p:spPr bwMode="auto">
            <a:xfrm>
              <a:off x="1868" y="2585"/>
              <a:ext cx="141" cy="1449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Freeform 172"/>
            <p:cNvSpPr>
              <a:spLocks/>
            </p:cNvSpPr>
            <p:nvPr/>
          </p:nvSpPr>
          <p:spPr bwMode="auto">
            <a:xfrm>
              <a:off x="1298" y="2951"/>
              <a:ext cx="217" cy="1141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8" name="Freeform 173"/>
            <p:cNvSpPr>
              <a:spLocks/>
            </p:cNvSpPr>
            <p:nvPr/>
          </p:nvSpPr>
          <p:spPr bwMode="auto">
            <a:xfrm>
              <a:off x="695" y="3332"/>
              <a:ext cx="220" cy="790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79" name="Group 174"/>
            <p:cNvGrpSpPr>
              <a:grpSpLocks/>
            </p:cNvGrpSpPr>
            <p:nvPr/>
          </p:nvGrpSpPr>
          <p:grpSpPr bwMode="auto">
            <a:xfrm>
              <a:off x="2279" y="1751"/>
              <a:ext cx="92" cy="235"/>
              <a:chOff x="275" y="191"/>
              <a:chExt cx="161" cy="385"/>
            </a:xfrm>
            <a:grpFill/>
          </p:grpSpPr>
          <p:sp>
            <p:nvSpPr>
              <p:cNvPr id="110" name="Oval 175"/>
              <p:cNvSpPr>
                <a:spLocks noChangeArrowheads="1"/>
              </p:cNvSpPr>
              <p:nvPr/>
            </p:nvSpPr>
            <p:spPr bwMode="auto">
              <a:xfrm>
                <a:off x="337" y="480"/>
                <a:ext cx="48" cy="98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1" name="Freeform 176"/>
              <p:cNvSpPr>
                <a:spLocks/>
              </p:cNvSpPr>
              <p:nvPr/>
            </p:nvSpPr>
            <p:spPr bwMode="auto">
              <a:xfrm>
                <a:off x="276" y="193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0" name="Group 177"/>
            <p:cNvGrpSpPr>
              <a:grpSpLocks/>
            </p:cNvGrpSpPr>
            <p:nvPr/>
          </p:nvGrpSpPr>
          <p:grpSpPr bwMode="auto">
            <a:xfrm>
              <a:off x="2551" y="1728"/>
              <a:ext cx="92" cy="235"/>
              <a:chOff x="275" y="191"/>
              <a:chExt cx="161" cy="385"/>
            </a:xfrm>
            <a:grpFill/>
          </p:grpSpPr>
          <p:sp>
            <p:nvSpPr>
              <p:cNvPr id="108" name="Oval 178"/>
              <p:cNvSpPr>
                <a:spLocks noChangeArrowheads="1"/>
              </p:cNvSpPr>
              <p:nvPr/>
            </p:nvSpPr>
            <p:spPr bwMode="auto">
              <a:xfrm>
                <a:off x="337" y="479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9" name="Freeform 179"/>
              <p:cNvSpPr>
                <a:spLocks/>
              </p:cNvSpPr>
              <p:nvPr/>
            </p:nvSpPr>
            <p:spPr bwMode="auto">
              <a:xfrm>
                <a:off x="276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1" name="Group 180"/>
            <p:cNvGrpSpPr>
              <a:grpSpLocks/>
            </p:cNvGrpSpPr>
            <p:nvPr/>
          </p:nvGrpSpPr>
          <p:grpSpPr bwMode="auto">
            <a:xfrm>
              <a:off x="2897" y="1728"/>
              <a:ext cx="91" cy="234"/>
              <a:chOff x="275" y="191"/>
              <a:chExt cx="161" cy="385"/>
            </a:xfrm>
            <a:grpFill/>
          </p:grpSpPr>
          <p:sp>
            <p:nvSpPr>
              <p:cNvPr id="106" name="Oval 181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9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7" name="Freeform 182"/>
              <p:cNvSpPr>
                <a:spLocks/>
              </p:cNvSpPr>
              <p:nvPr/>
            </p:nvSpPr>
            <p:spPr bwMode="auto">
              <a:xfrm>
                <a:off x="275" y="191"/>
                <a:ext cx="162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2" name="Group 183"/>
            <p:cNvGrpSpPr>
              <a:grpSpLocks/>
            </p:cNvGrpSpPr>
            <p:nvPr/>
          </p:nvGrpSpPr>
          <p:grpSpPr bwMode="auto">
            <a:xfrm>
              <a:off x="3242" y="1728"/>
              <a:ext cx="92" cy="234"/>
              <a:chOff x="275" y="191"/>
              <a:chExt cx="161" cy="385"/>
            </a:xfrm>
            <a:grpFill/>
          </p:grpSpPr>
          <p:sp>
            <p:nvSpPr>
              <p:cNvPr id="104" name="Oval 184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5" name="Freeform 185"/>
              <p:cNvSpPr>
                <a:spLocks/>
              </p:cNvSpPr>
              <p:nvPr/>
            </p:nvSpPr>
            <p:spPr bwMode="auto">
              <a:xfrm>
                <a:off x="276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3" name="Group 186"/>
            <p:cNvGrpSpPr>
              <a:grpSpLocks/>
            </p:cNvGrpSpPr>
            <p:nvPr/>
          </p:nvGrpSpPr>
          <p:grpSpPr bwMode="auto">
            <a:xfrm>
              <a:off x="3625" y="1728"/>
              <a:ext cx="92" cy="234"/>
              <a:chOff x="275" y="191"/>
              <a:chExt cx="161" cy="385"/>
            </a:xfrm>
            <a:grpFill/>
          </p:grpSpPr>
          <p:sp>
            <p:nvSpPr>
              <p:cNvPr id="102" name="Oval 187"/>
              <p:cNvSpPr>
                <a:spLocks noChangeArrowheads="1"/>
              </p:cNvSpPr>
              <p:nvPr/>
            </p:nvSpPr>
            <p:spPr bwMode="auto">
              <a:xfrm>
                <a:off x="336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3" name="Freeform 188"/>
              <p:cNvSpPr>
                <a:spLocks/>
              </p:cNvSpPr>
              <p:nvPr/>
            </p:nvSpPr>
            <p:spPr bwMode="auto">
              <a:xfrm>
                <a:off x="274" y="191"/>
                <a:ext cx="163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4" name="Group 189"/>
            <p:cNvGrpSpPr>
              <a:grpSpLocks/>
            </p:cNvGrpSpPr>
            <p:nvPr/>
          </p:nvGrpSpPr>
          <p:grpSpPr bwMode="auto">
            <a:xfrm>
              <a:off x="3976" y="1728"/>
              <a:ext cx="91" cy="234"/>
              <a:chOff x="275" y="191"/>
              <a:chExt cx="161" cy="385"/>
            </a:xfrm>
            <a:grpFill/>
          </p:grpSpPr>
          <p:sp>
            <p:nvSpPr>
              <p:cNvPr id="100" name="Oval 190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9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1" name="Freeform 191"/>
              <p:cNvSpPr>
                <a:spLocks/>
              </p:cNvSpPr>
              <p:nvPr/>
            </p:nvSpPr>
            <p:spPr bwMode="auto">
              <a:xfrm>
                <a:off x="275" y="191"/>
                <a:ext cx="162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5" name="Group 192"/>
            <p:cNvGrpSpPr>
              <a:grpSpLocks/>
            </p:cNvGrpSpPr>
            <p:nvPr/>
          </p:nvGrpSpPr>
          <p:grpSpPr bwMode="auto">
            <a:xfrm>
              <a:off x="4321" y="1728"/>
              <a:ext cx="92" cy="234"/>
              <a:chOff x="275" y="191"/>
              <a:chExt cx="161" cy="385"/>
            </a:xfrm>
            <a:grpFill/>
          </p:grpSpPr>
          <p:sp>
            <p:nvSpPr>
              <p:cNvPr id="98" name="Oval 193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9" name="Freeform 194"/>
              <p:cNvSpPr>
                <a:spLocks/>
              </p:cNvSpPr>
              <p:nvPr/>
            </p:nvSpPr>
            <p:spPr bwMode="auto">
              <a:xfrm>
                <a:off x="276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6" name="Group 195"/>
            <p:cNvGrpSpPr>
              <a:grpSpLocks/>
            </p:cNvGrpSpPr>
            <p:nvPr/>
          </p:nvGrpSpPr>
          <p:grpSpPr bwMode="auto">
            <a:xfrm>
              <a:off x="4710" y="1728"/>
              <a:ext cx="91" cy="234"/>
              <a:chOff x="275" y="191"/>
              <a:chExt cx="161" cy="385"/>
            </a:xfrm>
            <a:grpFill/>
          </p:grpSpPr>
          <p:sp>
            <p:nvSpPr>
              <p:cNvPr id="96" name="Oval 196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9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7" name="Freeform 197"/>
              <p:cNvSpPr>
                <a:spLocks/>
              </p:cNvSpPr>
              <p:nvPr/>
            </p:nvSpPr>
            <p:spPr bwMode="auto">
              <a:xfrm>
                <a:off x="274" y="191"/>
                <a:ext cx="162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7" name="Group 198"/>
            <p:cNvGrpSpPr>
              <a:grpSpLocks/>
            </p:cNvGrpSpPr>
            <p:nvPr/>
          </p:nvGrpSpPr>
          <p:grpSpPr bwMode="auto">
            <a:xfrm>
              <a:off x="5055" y="1734"/>
              <a:ext cx="92" cy="234"/>
              <a:chOff x="275" y="191"/>
              <a:chExt cx="161" cy="385"/>
            </a:xfrm>
            <a:grpFill/>
          </p:grpSpPr>
          <p:sp>
            <p:nvSpPr>
              <p:cNvPr id="94" name="Oval 199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5" name="Freeform 200"/>
              <p:cNvSpPr>
                <a:spLocks/>
              </p:cNvSpPr>
              <p:nvPr/>
            </p:nvSpPr>
            <p:spPr bwMode="auto">
              <a:xfrm>
                <a:off x="275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8" name="Group 201"/>
            <p:cNvGrpSpPr>
              <a:grpSpLocks/>
            </p:cNvGrpSpPr>
            <p:nvPr/>
          </p:nvGrpSpPr>
          <p:grpSpPr bwMode="auto">
            <a:xfrm>
              <a:off x="5400" y="1728"/>
              <a:ext cx="92" cy="234"/>
              <a:chOff x="275" y="191"/>
              <a:chExt cx="161" cy="385"/>
            </a:xfrm>
            <a:grpFill/>
          </p:grpSpPr>
          <p:sp>
            <p:nvSpPr>
              <p:cNvPr id="92" name="Oval 202"/>
              <p:cNvSpPr>
                <a:spLocks noChangeArrowheads="1"/>
              </p:cNvSpPr>
              <p:nvPr/>
            </p:nvSpPr>
            <p:spPr bwMode="auto">
              <a:xfrm>
                <a:off x="337" y="481"/>
                <a:ext cx="48" cy="97"/>
              </a:xfrm>
              <a:prstGeom prst="ellipse">
                <a:avLst/>
              </a:prstGeom>
              <a:grpFill/>
              <a:ln w="9525">
                <a:solidFill>
                  <a:schemeClr val="accent5">
                    <a:lumMod val="75000"/>
                  </a:schemeClr>
                </a:solidFill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3" name="Freeform 203"/>
              <p:cNvSpPr>
                <a:spLocks/>
              </p:cNvSpPr>
              <p:nvPr/>
            </p:nvSpPr>
            <p:spPr bwMode="auto">
              <a:xfrm>
                <a:off x="276" y="191"/>
                <a:ext cx="160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9" name="Freeform 204"/>
            <p:cNvSpPr>
              <a:spLocks/>
            </p:cNvSpPr>
            <p:nvPr/>
          </p:nvSpPr>
          <p:spPr bwMode="auto">
            <a:xfrm>
              <a:off x="2639" y="2592"/>
              <a:ext cx="141" cy="1449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" name="Freeform 205"/>
            <p:cNvSpPr>
              <a:spLocks/>
            </p:cNvSpPr>
            <p:nvPr/>
          </p:nvSpPr>
          <p:spPr bwMode="auto">
            <a:xfrm>
              <a:off x="3631" y="2976"/>
              <a:ext cx="220" cy="1078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1" name="Freeform 206"/>
            <p:cNvSpPr>
              <a:spLocks/>
            </p:cNvSpPr>
            <p:nvPr/>
          </p:nvSpPr>
          <p:spPr bwMode="auto">
            <a:xfrm>
              <a:off x="4623" y="3264"/>
              <a:ext cx="220" cy="790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30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5416 -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Свойства </a:t>
            </a:r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сравнений по модулю:</a:t>
            </a:r>
            <a:b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87624" y="908720"/>
                <a:ext cx="7746064" cy="533968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Если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 ≡ b (mod m), b ≡ c (mod m)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,то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 ≡ 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с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(mod m)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Если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 ≡ b 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 c ≡ d 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то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 c ≡ b + d 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– c ≡  b – d 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ac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≡ bd (mod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),</a:t>
                </a:r>
                <a:br>
                  <a:rPr lang="en-US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dirty="0" smtClean="0">
                            <a:latin typeface="Cambria Math"/>
                          </a:rPr>
                          <m:t>        а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≡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Если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ab ≡ 0 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и числа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и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взаимно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просты, то 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b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≡ 0 (mod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Пусть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sSub>
                      <m:sSubPr>
                        <m:ctrlPr>
                          <a:rPr lang="ru-RU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Р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(x)=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…+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/>
                    </m:sSup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tt-RU" dirty="0" smtClean="0">
                    <a:latin typeface="Times New Roman" pitchFamily="18" charset="0"/>
                    <a:cs typeface="Times New Roman" pitchFamily="18" charset="0"/>
                  </a:rPr>
                  <a:t> –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многочлен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n-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ой степени от 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х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с целыми коэффициентами. Тогда, если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a ≡ b (mod m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cs typeface="Times New Roman" pitchFamily="18" charset="0"/>
                          </a:rPr>
                          <m:t>Р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(a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cs typeface="Times New Roman" pitchFamily="18" charset="0"/>
                          </a:rPr>
                          <m:t>Р</m:t>
                        </m:r>
                      </m:e>
                      <m:sub>
                        <m:r>
                          <a:rPr lang="en-US" i="1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b)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m)</a:t>
                </a:r>
              </a:p>
              <a:p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87624" y="908720"/>
                <a:ext cx="7746064" cy="5339680"/>
              </a:xfrm>
              <a:blipFill rotWithShape="1">
                <a:blip r:embed="rId2"/>
                <a:stretch>
                  <a:fillRect t="-3196" r="-15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580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Доказать признак делимости на 9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Доказательство:</a:t>
                </a: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Т.к.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1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  <a:ea typeface="Cambria Math"/>
                      </a:rPr>
                      <m:t>0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L="82296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…</m:t>
                        </m:r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ru-RU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</a:p>
              <a:p>
                <a:pPr marL="82296" indent="0">
                  <a:buNone/>
                </a:pP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+….+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endParaRPr lang="en-US" dirty="0" smtClean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:r>
                  <a:rPr lang="ru-RU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+….+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L="82296" indent="0">
                  <a:buNone/>
                </a:pPr>
                <a:r>
                  <a:rPr lang="tt-RU" dirty="0" smtClean="0">
                    <a:latin typeface="Times New Roman" pitchFamily="18" charset="0"/>
                    <a:cs typeface="Times New Roman" pitchFamily="18" charset="0"/>
                  </a:rPr>
                  <a:t>Т.о.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натуральное  число сравнимо с суммой своих цифр по модулю 9.</a:t>
                </a:r>
              </a:p>
              <a:p>
                <a:pPr marL="82296" indent="0">
                  <a:buNone/>
                </a:pP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:endParaRPr lang="ru-RU" dirty="0" smtClean="0"/>
              </a:p>
              <a:p>
                <a:pPr marL="82296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76" t="-17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529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Доказать признак делимости на 25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Доказательство: Пусть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≥</m:t>
                    </m:r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0 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25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L="82296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…</m:t>
                        </m:r>
                        <m:sSub>
                          <m:sSubPr>
                            <m:ctrlPr>
                              <a:rPr lang="ru-RU" i="1" smtClean="0">
                                <a:latin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ru-RU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</a:p>
              <a:p>
                <a:pPr marL="82296" indent="0">
                  <a:buNone/>
                </a:pP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+….+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≡</m:t>
                    </m:r>
                  </m:oMath>
                </a14:m>
                <a:endParaRPr lang="en-US" dirty="0" smtClean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≡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10 </m:t>
                    </m:r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mod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25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pPr marL="82296" indent="0">
                  <a:buNone/>
                </a:pPr>
                <a:r>
                  <a:rPr lang="tt-RU" dirty="0" smtClean="0">
                    <a:latin typeface="Times New Roman" pitchFamily="18" charset="0"/>
                    <a:cs typeface="Times New Roman" pitchFamily="18" charset="0"/>
                  </a:rPr>
                  <a:t>Т.о.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натуральное  число сравнимо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tt-RU" dirty="0" smtClean="0">
                    <a:latin typeface="Times New Roman" pitchFamily="18" charset="0"/>
                    <a:cs typeface="Times New Roman" pitchFamily="18" charset="0"/>
                  </a:rPr>
                  <a:t>по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модулю 25 с числом, образованным его двумя последними цифрами.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76" t="-17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92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ru-RU" dirty="0" smtClean="0">
                    <a:effectLst/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dirty="0" smtClean="0">
                    <a:effectLst/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3600" dirty="0" smtClean="0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Найдите </a:t>
                </a:r>
                <a:r>
                  <a:rPr lang="ru-RU" sz="3600" dirty="0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остаток от деления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dirty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6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ru-RU" sz="36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36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cs typeface="Times New Roman" pitchFamily="18" charset="0"/>
                          </a:rPr>
                          <m:t>021</m:t>
                        </m:r>
                      </m:sup>
                    </m:sSup>
                  </m:oMath>
                </a14:m>
                <a:r>
                  <a:rPr lang="en-US" sz="3600" dirty="0" smtClean="0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dirty="0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ru-RU" sz="3600" dirty="0" smtClean="0"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3.</a:t>
                </a:r>
                <a:r>
                  <a:rPr lang="ru-RU" dirty="0">
                    <a:effectLst/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dirty="0">
                    <a:effectLst/>
                    <a:latin typeface="Times New Roman" pitchFamily="18" charset="0"/>
                    <a:cs typeface="Times New Roman" pitchFamily="18" charset="0"/>
                  </a:rPr>
                </a:br>
                <a:endParaRPr lang="ru-RU" dirty="0"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l="-21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435608" y="1447800"/>
                <a:ext cx="7498080" cy="2269232"/>
              </a:xfrm>
            </p:spPr>
            <p:txBody>
              <a:bodyPr>
                <a:norm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Решение:</a:t>
                </a:r>
                <a:endParaRPr lang="en-US" b="0" dirty="0" smtClean="0">
                  <a:ea typeface="Cambria Math"/>
                  <a:cs typeface="Times New Roman" pitchFamily="18" charset="0"/>
                </a:endParaRP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Т.к.  2≡ -1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mod 3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),</a:t>
                </a:r>
                <a:r>
                  <a:rPr lang="ru-RU" i="1" dirty="0">
                    <a:latin typeface="Cambria Math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t-RU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tt-RU" b="0" i="1" smtClean="0">
                            <a:latin typeface="Cambria Math"/>
                          </a:rPr>
                          <m:t>2021</m:t>
                        </m:r>
                      </m:sup>
                    </m:sSup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≡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-1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(mod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3).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Поскольку  -1≡ 2 (mod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), то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число 2  – остаток от деления числа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dirty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ru-RU" i="1" dirty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i="1" dirty="0">
                            <a:latin typeface="Cambria Math"/>
                            <a:cs typeface="Times New Roman" pitchFamily="18" charset="0"/>
                          </a:rPr>
                          <m:t>021</m:t>
                        </m:r>
                      </m:sup>
                    </m:sSup>
                  </m:oMath>
                </a14:m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на 3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35608" y="1447800"/>
                <a:ext cx="7498080" cy="2269232"/>
              </a:xfrm>
              <a:blipFill rotWithShape="1">
                <a:blip r:embed="rId3"/>
                <a:stretch>
                  <a:fillRect l="-976" t="-3763" b="-1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082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выполняя деления, определите остаток от деления числа 1020008964441235 на 9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Найдем сумму цифр 1+0+2+0+0+0+8+9+6+4+4+4+1+2+3+5==49</a:t>
                </a: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Число сравнимо по модулю 9 с суммой своих цифр</a:t>
                </a: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1020008964441235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≡</m:t>
                    </m:r>
                    <m:r>
                      <a:rPr lang="ru-RU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49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(mod 9),</a:t>
                </a:r>
              </a:p>
              <a:p>
                <a:pPr marL="82296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49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  <a:cs typeface="Times New Roman" pitchFamily="18" charset="0"/>
                      </a:rPr>
                      <m:t>≡</m:t>
                    </m:r>
                    <m:r>
                      <a:rPr lang="ru-RU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4 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ru-RU" dirty="0" err="1">
                    <a:latin typeface="Times New Roman" pitchFamily="18" charset="0"/>
                    <a:cs typeface="Times New Roman" pitchFamily="18" charset="0"/>
                  </a:rPr>
                  <a:t>mod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9). Следовательно 4 – остаток от деления числа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1020008964441235 на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9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76" t="-1779" r="-1707" b="-21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724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193</TotalTime>
  <Words>528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Презентация к уроку по учебному предмету  «Алгебра и начала математического анализа»  в 10 классе на тему «Сравнение по модулю m»</vt:lpstr>
      <vt:lpstr>Понятие сравнения</vt:lpstr>
      <vt:lpstr>Найдите m</vt:lpstr>
      <vt:lpstr>  Свойства сравнений по модулю:  </vt:lpstr>
      <vt:lpstr>Доказать признак делимости на 9</vt:lpstr>
      <vt:lpstr>Доказать признак делимости на 25</vt:lpstr>
      <vt:lpstr> Найдите остаток от деления 2^2021 на 3. </vt:lpstr>
      <vt:lpstr>Не выполняя деления, определите остаток от деления числа 1020008964441235 на 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по модулю m</dc:title>
  <dc:creator>Таслия</dc:creator>
  <cp:lastModifiedBy>Таслия</cp:lastModifiedBy>
  <cp:revision>20</cp:revision>
  <dcterms:created xsi:type="dcterms:W3CDTF">2021-10-06T17:51:57Z</dcterms:created>
  <dcterms:modified xsi:type="dcterms:W3CDTF">2021-10-06T21:28:22Z</dcterms:modified>
</cp:coreProperties>
</file>