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7" r:id="rId6"/>
    <p:sldId id="258" r:id="rId7"/>
    <p:sldId id="259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62" r:id="rId21"/>
    <p:sldId id="260" r:id="rId22"/>
    <p:sldId id="261" r:id="rId23"/>
    <p:sldId id="263" r:id="rId24"/>
    <p:sldId id="264" r:id="rId25"/>
    <p:sldId id="277" r:id="rId26"/>
    <p:sldId id="278" r:id="rId27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746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subTitle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4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5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329508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5961240" y="182556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body"/>
          </p:nvPr>
        </p:nvSpPr>
        <p:spPr>
          <a:xfrm>
            <a:off x="596124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PlaceHolder 6"/>
          <p:cNvSpPr>
            <a:spLocks noGrp="1"/>
          </p:cNvSpPr>
          <p:nvPr>
            <p:ph type="body"/>
          </p:nvPr>
        </p:nvSpPr>
        <p:spPr>
          <a:xfrm>
            <a:off x="329508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PlaceHolder 7"/>
          <p:cNvSpPr>
            <a:spLocks noGrp="1"/>
          </p:cNvSpPr>
          <p:nvPr>
            <p:ph type="body"/>
          </p:nvPr>
        </p:nvSpPr>
        <p:spPr>
          <a:xfrm>
            <a:off x="628560" y="4098240"/>
            <a:ext cx="253908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28560" y="365040"/>
            <a:ext cx="788652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856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4350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69920" y="409824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69920" y="1825560"/>
            <a:ext cx="384840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28560" y="4098240"/>
            <a:ext cx="7886520" cy="2075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143000" y="1122480"/>
            <a:ext cx="6857640" cy="2387160"/>
          </a:xfrm>
          <a:prstGeom prst="rect">
            <a:avLst/>
          </a:prstGeom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ru-RU" sz="6000" b="0" strike="noStrike" spc="-1">
                <a:solidFill>
                  <a:srgbClr val="000000"/>
                </a:solidFill>
                <a:latin typeface="a_Romanus"/>
              </a:rPr>
              <a:t>Образец заголовка</a:t>
            </a:r>
            <a:endParaRPr lang="ru-RU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9E798F6A-D284-4212-BE3F-72B2FEB5CEA3}" type="datetime">
              <a:rPr lang="en-US" sz="1200" b="0" strike="noStrike" spc="-1">
                <a:solidFill>
                  <a:srgbClr val="8B8B8B"/>
                </a:solidFill>
                <a:latin typeface="Arial"/>
              </a:rPr>
              <a:pPr>
                <a:lnSpc>
                  <a:spcPct val="100000"/>
                </a:lnSpc>
              </a:pPr>
              <a:t>4/19/2021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26ACAC9C-2126-4666-96CB-1EAF4A20C179}" type="slidenum">
              <a:rPr lang="en-US" sz="1200" b="0" strike="noStrike" spc="-1">
                <a:solidFill>
                  <a:srgbClr val="8B8B8B"/>
                </a:solidFill>
                <a:latin typeface="Arial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23880" y="1709640"/>
            <a:ext cx="7886520" cy="2852280"/>
          </a:xfrm>
          <a:prstGeom prst="rect">
            <a:avLst/>
          </a:prstGeom>
        </p:spPr>
        <p:txBody>
          <a:bodyPr anchor="b"/>
          <a:lstStyle/>
          <a:p>
            <a:pPr>
              <a:lnSpc>
                <a:spcPct val="100000"/>
              </a:lnSpc>
            </a:pPr>
            <a:r>
              <a:rPr lang="ru-RU" sz="6000" b="0" strike="noStrike" spc="-1">
                <a:solidFill>
                  <a:srgbClr val="000000"/>
                </a:solidFill>
                <a:latin typeface="a_Romanus"/>
              </a:rPr>
              <a:t>Образец заголовка</a:t>
            </a:r>
            <a:endParaRPr lang="ru-RU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623880" y="4589640"/>
            <a:ext cx="7886520" cy="1499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ru-RU" sz="2400" b="0" strike="noStrike" spc="-1">
                <a:solidFill>
                  <a:srgbClr val="8B8B8B"/>
                </a:solidFill>
                <a:latin typeface="Arial"/>
              </a:rPr>
              <a:t>Образец текста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B18CE35A-2D45-4D82-8967-A4A2EBD5ED5E}" type="datetime">
              <a:rPr lang="en-US" sz="1200" b="0" strike="noStrike" spc="-1">
                <a:solidFill>
                  <a:srgbClr val="8B8B8B"/>
                </a:solidFill>
                <a:latin typeface="Arial"/>
              </a:rPr>
              <a:pPr>
                <a:lnSpc>
                  <a:spcPct val="100000"/>
                </a:lnSpc>
              </a:pPr>
              <a:t>4/19/2021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DDC8E0CE-6C0E-4C22-A6AC-CB625093DBFC}" type="slidenum">
              <a:rPr lang="en-US" sz="1200" b="0" strike="noStrike" spc="-1">
                <a:solidFill>
                  <a:srgbClr val="8B8B8B"/>
                </a:solidFill>
                <a:latin typeface="Arial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a_Romanus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A2AB7966-4192-42B5-88C5-D7F3EAA8B29D}" type="datetime">
              <a:rPr lang="en-US" sz="1200" b="0" strike="noStrike" spc="-1">
                <a:solidFill>
                  <a:srgbClr val="8B8B8B"/>
                </a:solidFill>
                <a:latin typeface="Arial"/>
              </a:rPr>
              <a:pPr>
                <a:lnSpc>
                  <a:spcPct val="100000"/>
                </a:lnSpc>
              </a:pPr>
              <a:t>4/19/2021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F11C54EF-9524-4AC1-B8CC-539E0FF50E92}" type="slidenum">
              <a:rPr lang="en-US" sz="1200" b="0" strike="noStrike" spc="-1">
                <a:solidFill>
                  <a:srgbClr val="8B8B8B"/>
                </a:solidFill>
                <a:latin typeface="Arial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a_Romanus"/>
              </a:rPr>
              <a:t>Образец заголовка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628560" y="1825560"/>
            <a:ext cx="7886520" cy="4350960"/>
          </a:xfrm>
          <a:prstGeom prst="rect">
            <a:avLst/>
          </a:prstGeom>
        </p:spPr>
        <p:txBody>
          <a:bodyPr/>
          <a:lstStyle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Образец текста</a:t>
            </a:r>
          </a:p>
          <a:p>
            <a:pPr marL="685800" lvl="1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Пятый уровень</a:t>
            </a:r>
          </a:p>
        </p:txBody>
      </p:sp>
      <p:sp>
        <p:nvSpPr>
          <p:cNvPr id="125" name="PlaceHolder 3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6767800C-103A-47E7-AAB2-74BECE8B000D}" type="datetime">
              <a:rPr lang="en-US" sz="1200" b="0" strike="noStrike" spc="-1">
                <a:solidFill>
                  <a:srgbClr val="8B8B8B"/>
                </a:solidFill>
                <a:latin typeface="Arial"/>
              </a:rPr>
              <a:pPr>
                <a:lnSpc>
                  <a:spcPct val="100000"/>
                </a:lnSpc>
              </a:pPr>
              <a:t>4/19/2021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4889FCF4-B298-4943-901F-7D450AA7288B}" type="slidenum">
              <a:rPr lang="en-US" sz="1200" b="0" strike="noStrike" spc="-1">
                <a:solidFill>
                  <a:srgbClr val="8B8B8B"/>
                </a:solidFill>
                <a:latin typeface="Arial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file:///G:\4%20&#1095;&#1077;&#1090;&#1074;&#1077;&#1088;&#1090;&#1100;\2%20&#1082;&#1083;&#1072;&#1089;&#1089;\19.04\&#1090;&#1091;&#1095;&#1072;.mp3" TargetMode="External"/><Relationship Id="rId1" Type="http://schemas.openxmlformats.org/officeDocument/2006/relationships/audio" Target="file:///G:\4%20&#1095;&#1077;&#1090;&#1074;&#1077;&#1088;&#1090;&#1100;\2%20&#1082;&#1083;&#1072;&#1089;&#1089;\19.04\&#1089;&#1086;&#1083;&#1085;&#1099;&#1096;&#1082;&#1086;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audio" Target="file:///G:\4%20&#1095;&#1077;&#1090;&#1074;&#1077;&#1088;&#1090;&#1100;\2%20&#1082;&#1083;&#1072;&#1089;&#1089;\19.04\&#1075;&#1088;&#1091;&#1089;&#1090;&#1085;&#1099;&#1081;%20&#1091;&#1090;&#1077;&#1085;&#1086;&#1082;.mp3" TargetMode="External"/><Relationship Id="rId1" Type="http://schemas.openxmlformats.org/officeDocument/2006/relationships/audio" Target="file:///G:\4%20&#1095;&#1077;&#1090;&#1074;&#1077;&#1088;&#1090;&#1100;\2%20&#1082;&#1083;&#1072;&#1089;&#1089;\19.04\&#1074;&#1077;&#1089;&#1077;&#1083;&#1099;&#1081;%20&#1091;&#1090;&#1077;&#1085;&#1086;&#1082;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G:\4%20&#1095;&#1077;&#1090;&#1074;&#1077;&#1088;&#1090;&#1100;\2%20&#1082;&#1083;&#1072;&#1089;&#1089;\19.04\&#1051;&#1103;&#1081;&#1083;&#1103;%20&#1061;&#1080;&#1089;&#1084;&#1072;&#1090;&#1091;&#1083;&#1083;&#1080;&#1085;&#1072;%20&#1051;&#1103;&#1081;&#1083;&#1103;%20&#1061;&#1080;&#1089;&#1084;&#1072;&#1090;&#1091;&#1083;&#1083;&#1080;&#1085;&#1072;%20-%20&#1055;&#1077;&#1089;&#1077;&#1085;&#1082;&#1072;%20&#1087;&#1088;&#1086;%20&#1076;&#1074;&#1091;&#1093;%20&#1091;&#1090;&#1103;&#1090;%20(&#1089;&#1083;.%20&#1055;&#1080;&#1082;&#1091;&#1083;&#1077;&#1074;&#1086;&#1081;,%20&#1084;&#1091;&#1079;.%20&#1055;&#1086;&#1087;&#1083;&#1103;&#1085;&#1086;&#1074;&#1086;&#1081;)%20&#1055;&#1077;&#1089;&#1077;&#1085;&#1082;&#1072;%20&#1087;&#1088;&#1086;%20&#1076;&#1074;&#1091;&#1093;%20&#1091;&#1090;&#1103;&#1090;%20(&#1089;&#1083;.%20&#1055;&#1080;&#1082;&#1091;&#1083;&#1077;&#1074;&#1086;&#1081;,%20&#1084;&#1091;&#1079;.%20&#1055;&#1086;&#1087;&#1083;&#1103;&#1085;&#1086;&#1074;&#1086;&#1081;)%20(www.hotplayer.ru).mp3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G:\4%20&#1095;&#1077;&#1090;&#1074;&#1077;&#1088;&#1090;&#1100;\2%20&#1082;&#1083;&#1072;&#1089;&#1089;\&#1043;.%20&#1057;&#1074;&#1080;&#1088;&#1080;&#1076;&#1086;&#1074;%20-%20&#1058;&#1088;&#1086;&#1081;&#1082;&#1072;%20(&#1040;.&#1057;.&#1055;&#1091;&#1096;&#1082;&#1080;&#1085;%20-%20&#1055;&#1086;&#1074;&#1077;&#1089;&#1090;&#1080;%20&#1041;&#1077;&#1083;&#1082;&#1080;&#1085;&#1072;%20_&#1052;&#1077;&#1090;&#1077;&#1083;&#1100;_)%20(www.hotplayer.ru).mp3" TargetMode="Externa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4%20&#1095;&#1077;&#1090;&#1074;&#1077;&#1088;&#1090;&#1100;\2%20&#1082;&#1083;&#1072;&#1089;&#1089;\19.04\08%20-%20&#1043;.%20&#1057;&#1074;&#1080;&#1088;&#1080;&#1076;&#1086;&#1074;.%20&#1042;&#1077;&#1089;&#1085;&#1072;..mp3" TargetMode="Externa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4%20&#1095;&#1077;&#1090;&#1074;&#1077;&#1088;&#1090;&#1100;\2%20&#1082;&#1083;&#1072;&#1089;&#1089;\19.04\09%20-%20&#1043;.%20&#1057;&#1074;&#1080;&#1088;&#1080;&#1076;&#1086;&#1074;.%20&#1054;&#1089;&#1077;&#1085;&#1100;..mp3" TargetMode="Externa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ustomShape 1"/>
          <p:cNvSpPr/>
          <p:nvPr/>
        </p:nvSpPr>
        <p:spPr>
          <a:xfrm>
            <a:off x="571464" y="2536682"/>
            <a:ext cx="8572536" cy="11780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7000" b="1" strike="noStrike" spc="-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7000" b="1" i="1" strike="noStrike" spc="-1" dirty="0" smtClean="0">
                <a:latin typeface="Times New Roman" pitchFamily="18" charset="0"/>
                <a:cs typeface="Times New Roman" pitchFamily="18" charset="0"/>
              </a:rPr>
              <a:t>«Два лада»</a:t>
            </a:r>
            <a:endParaRPr lang="en-US" sz="7000" b="0" i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571464" y="857232"/>
            <a:ext cx="8572536" cy="11780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2700" strike="noStrike" spc="-1" dirty="0" smtClean="0">
                <a:latin typeface="Times New Roman" pitchFamily="18" charset="0"/>
                <a:cs typeface="Times New Roman" pitchFamily="18" charset="0"/>
              </a:rPr>
              <a:t>Урок музыки во 2-м классе</a:t>
            </a:r>
            <a:endParaRPr lang="en-US" sz="270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ustomShape 1"/>
          <p:cNvSpPr/>
          <p:nvPr/>
        </p:nvSpPr>
        <p:spPr>
          <a:xfrm>
            <a:off x="1428728" y="4429132"/>
            <a:ext cx="3929090" cy="157163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2300" strike="noStrike" spc="-1" dirty="0" smtClean="0"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sz="2300" strike="noStrike" spc="-1" dirty="0" err="1" smtClean="0">
                <a:latin typeface="Times New Roman" pitchFamily="18" charset="0"/>
                <a:cs typeface="Times New Roman" pitchFamily="18" charset="0"/>
              </a:rPr>
              <a:t>Сурнина</a:t>
            </a:r>
            <a:r>
              <a:rPr lang="ru-RU" sz="2300" strike="noStrike" spc="-1" dirty="0" smtClean="0">
                <a:latin typeface="Times New Roman" pitchFamily="18" charset="0"/>
                <a:cs typeface="Times New Roman" pitchFamily="18" charset="0"/>
              </a:rPr>
              <a:t> Елена Сергеевна</a:t>
            </a:r>
            <a:r>
              <a:rPr lang="ru-RU" sz="2300" spc="-1" dirty="0" smtClean="0">
                <a:latin typeface="Times New Roman" pitchFamily="18" charset="0"/>
                <a:cs typeface="Times New Roman" pitchFamily="18" charset="0"/>
              </a:rPr>
              <a:t>, учитель музыки МБОУ СОШ № 55 г. Нижний Тагил</a:t>
            </a:r>
            <a:endParaRPr lang="ru-RU" sz="2300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ustomShape 1"/>
          <p:cNvSpPr/>
          <p:nvPr/>
        </p:nvSpPr>
        <p:spPr>
          <a:xfrm>
            <a:off x="4000496" y="5572140"/>
            <a:ext cx="1428760" cy="114300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2300" strike="noStrike" spc="-1" dirty="0" smtClean="0">
                <a:latin typeface="Times New Roman" pitchFamily="18" charset="0"/>
                <a:cs typeface="Times New Roman" pitchFamily="18" charset="0"/>
              </a:rPr>
              <a:t>2021 год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4. Окраска звучания – это 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20531669">
            <a:off x="5581028" y="2831075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Ритм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25053">
            <a:off x="5391186" y="4232244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364201">
            <a:off x="5112429" y="4841099"/>
            <a:ext cx="214720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7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4. Окраска звучания – это 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20531669">
            <a:off x="5581028" y="2831075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Ритм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25053">
            <a:off x="5391186" y="4232244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69919">
            <a:off x="4583665" y="5247117"/>
            <a:ext cx="2147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Тембр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5. Высота звучания – это 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20531669">
            <a:off x="5581028" y="2831075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Ритм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25053">
            <a:off x="5391186" y="4232244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69919">
            <a:off x="4583665" y="5247117"/>
            <a:ext cx="2147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Тембр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1361115">
            <a:off x="3181252" y="4930893"/>
            <a:ext cx="214720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7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5. Высота звучания – это 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63997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20531669">
            <a:off x="5581028" y="2831075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Ритм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25053">
            <a:off x="5391186" y="4232244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69919">
            <a:off x="4583665" y="5247117"/>
            <a:ext cx="2147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Тембр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9840266">
            <a:off x="2500442" y="5237677"/>
            <a:ext cx="2028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Регистр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6. Скорость звучания – это 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63997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20531669">
            <a:off x="5581028" y="2831075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Ритм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25053">
            <a:off x="5391186" y="4232244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69919">
            <a:off x="4583665" y="5247117"/>
            <a:ext cx="2147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Тембр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9840266">
            <a:off x="2500442" y="5237677"/>
            <a:ext cx="2028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Регистр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9840266">
            <a:off x="2299561" y="3493577"/>
            <a:ext cx="20281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7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6. Скорость звучания– это 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63997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20531669">
            <a:off x="5581028" y="2831075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Ритм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25053">
            <a:off x="5391186" y="4232244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69919">
            <a:off x="4583665" y="5247117"/>
            <a:ext cx="2147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Тембр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9840266">
            <a:off x="2500442" y="5237677"/>
            <a:ext cx="2028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Регистр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1011819">
            <a:off x="1764340" y="3967548"/>
            <a:ext cx="202817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Темп</a:t>
            </a:r>
            <a:endParaRPr lang="ru-RU" sz="55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7. Характер звучания – это 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63997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20531669">
            <a:off x="5581028" y="2831075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Ритм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25053">
            <a:off x="5391186" y="4232244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69919">
            <a:off x="4583665" y="5247117"/>
            <a:ext cx="2147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Тембр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9840266">
            <a:off x="2500442" y="5237677"/>
            <a:ext cx="2028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Регистр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1011819">
            <a:off x="1764340" y="3967548"/>
            <a:ext cx="202817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Темп</a:t>
            </a:r>
            <a:endParaRPr lang="ru-RU" sz="5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1011819">
            <a:off x="2978786" y="2523237"/>
            <a:ext cx="202817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55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428596" y="285728"/>
            <a:ext cx="8572536" cy="11780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7000" b="1" spc="-1" dirty="0" smtClean="0">
                <a:latin typeface="Times New Roman" pitchFamily="18" charset="0"/>
                <a:cs typeface="Times New Roman" pitchFamily="18" charset="0"/>
              </a:rPr>
              <a:t>Два лада</a:t>
            </a:r>
            <a:endParaRPr lang="en-US" sz="70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gidrukodeliya.ru/sites/default/files/styles/780w/public/photoart/6kak_narisovat_solnce_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857364"/>
            <a:ext cx="3714776" cy="3481412"/>
          </a:xfrm>
          <a:prstGeom prst="rect">
            <a:avLst/>
          </a:prstGeom>
          <a:noFill/>
        </p:spPr>
      </p:pic>
      <p:pic>
        <p:nvPicPr>
          <p:cNvPr id="17412" name="Picture 4" descr="https://1.bp.blogspot.com/-EV7InW4XjYw/U2FHu4ff1CI/AAAAAAAABCo/18lLpfcgab4/s1600/Rain_Clou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571612"/>
            <a:ext cx="4214842" cy="4214842"/>
          </a:xfrm>
          <a:prstGeom prst="rect">
            <a:avLst/>
          </a:prstGeom>
          <a:noFill/>
        </p:spPr>
      </p:pic>
      <p:pic>
        <p:nvPicPr>
          <p:cNvPr id="5" name="солнышк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500166" y="1571612"/>
            <a:ext cx="304800" cy="304800"/>
          </a:xfrm>
          <a:prstGeom prst="rect">
            <a:avLst/>
          </a:prstGeom>
        </p:spPr>
      </p:pic>
      <p:pic>
        <p:nvPicPr>
          <p:cNvPr id="6" name="туч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7786710" y="1643050"/>
            <a:ext cx="304800" cy="304800"/>
          </a:xfrm>
          <a:prstGeom prst="rect">
            <a:avLst/>
          </a:prstGeom>
        </p:spPr>
      </p:pic>
      <p:sp>
        <p:nvSpPr>
          <p:cNvPr id="7" name="CustomShape 1"/>
          <p:cNvSpPr/>
          <p:nvPr/>
        </p:nvSpPr>
        <p:spPr>
          <a:xfrm>
            <a:off x="5357818" y="5643578"/>
            <a:ext cx="3214710" cy="5000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Минор (</a:t>
            </a:r>
            <a:r>
              <a:rPr lang="ru-RU" sz="2300" b="1" i="1" strike="noStrike" spc="-1" dirty="0" smtClean="0">
                <a:latin typeface="Times New Roman" pitchFamily="18" charset="0"/>
                <a:cs typeface="Times New Roman" pitchFamily="18" charset="0"/>
              </a:rPr>
              <a:t>грустно</a:t>
            </a: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8" name="CustomShape 1"/>
          <p:cNvSpPr/>
          <p:nvPr/>
        </p:nvSpPr>
        <p:spPr>
          <a:xfrm>
            <a:off x="857224" y="5572140"/>
            <a:ext cx="3214710" cy="5000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Мажор (</a:t>
            </a:r>
            <a:r>
              <a:rPr lang="ru-RU" sz="2300" b="1" i="1" strike="noStrike" spc="-1" dirty="0" smtClean="0">
                <a:latin typeface="Times New Roman" pitchFamily="18" charset="0"/>
                <a:cs typeface="Times New Roman" pitchFamily="18" charset="0"/>
              </a:rPr>
              <a:t>весело</a:t>
            </a: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1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1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458" name="Picture 2" descr="https://drasler.ru/wp-content/uploads/2019/05/%D0%93%D0%B0%D0%B4%D0%BA%D0%B8%D0%B9-%D1%83%D1%82%D0%B5%D0%BD%D0%BE%D0%BA-%D0%BD%D0%B0%D1%80%D0%B8%D1%81%D0%BE%D0%B2%D0%B0%D0%BD%D0%BD%D1%8B%D0%B5-%D0%BA%D0%B0%D1%80%D1%82%D0%B8%D0%BD%D0%BA%D0%B8-%D0%BF%D0%BE%D0%B4%D0%B1%D0%BE%D1%80%D0%BA%D0%B0-004.jpg"/>
          <p:cNvPicPr>
            <a:picLocks noChangeAspect="1" noChangeArrowheads="1"/>
          </p:cNvPicPr>
          <p:nvPr/>
        </p:nvPicPr>
        <p:blipFill>
          <a:blip r:embed="rId4"/>
          <a:srcRect t="1" r="1122" b="16546"/>
          <a:stretch>
            <a:fillRect/>
          </a:stretch>
        </p:blipFill>
        <p:spPr bwMode="auto">
          <a:xfrm>
            <a:off x="-285784" y="71414"/>
            <a:ext cx="9644130" cy="5500726"/>
          </a:xfrm>
          <a:prstGeom prst="rect">
            <a:avLst/>
          </a:prstGeom>
          <a:noFill/>
        </p:spPr>
      </p:pic>
      <p:pic>
        <p:nvPicPr>
          <p:cNvPr id="4" name="веселый утен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214414" y="1857364"/>
            <a:ext cx="304800" cy="304800"/>
          </a:xfrm>
          <a:prstGeom prst="rect">
            <a:avLst/>
          </a:prstGeom>
        </p:spPr>
      </p:pic>
      <p:pic>
        <p:nvPicPr>
          <p:cNvPr id="5" name="грустный утено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929586" y="785794"/>
            <a:ext cx="304800" cy="304800"/>
          </a:xfrm>
          <a:prstGeom prst="rect">
            <a:avLst/>
          </a:prstGeom>
        </p:spPr>
      </p:pic>
      <p:sp>
        <p:nvSpPr>
          <p:cNvPr id="6" name="CustomShape 1"/>
          <p:cNvSpPr/>
          <p:nvPr/>
        </p:nvSpPr>
        <p:spPr>
          <a:xfrm>
            <a:off x="857224" y="5857892"/>
            <a:ext cx="3214710" cy="5000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Мажор (</a:t>
            </a:r>
            <a:r>
              <a:rPr lang="ru-RU" sz="2300" b="1" i="1" strike="noStrike" spc="-1" dirty="0" smtClean="0">
                <a:latin typeface="Times New Roman" pitchFamily="18" charset="0"/>
                <a:cs typeface="Times New Roman" pitchFamily="18" charset="0"/>
              </a:rPr>
              <a:t>весело</a:t>
            </a: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7" name="CustomShape 1"/>
          <p:cNvSpPr/>
          <p:nvPr/>
        </p:nvSpPr>
        <p:spPr>
          <a:xfrm>
            <a:off x="5429256" y="5929330"/>
            <a:ext cx="3214710" cy="5000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Минор (</a:t>
            </a:r>
            <a:r>
              <a:rPr lang="ru-RU" sz="2300" b="1" i="1" strike="noStrike" spc="-1" dirty="0" smtClean="0">
                <a:latin typeface="Times New Roman" pitchFamily="18" charset="0"/>
                <a:cs typeface="Times New Roman" pitchFamily="18" charset="0"/>
              </a:rPr>
              <a:t>грустно</a:t>
            </a: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radost-center.ru/images/blog/content/skazki-deti-03@2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1142984"/>
            <a:ext cx="9884663" cy="6123242"/>
          </a:xfrm>
          <a:prstGeom prst="rect">
            <a:avLst/>
          </a:prstGeom>
          <a:noFill/>
        </p:spPr>
      </p:pic>
      <p:sp>
        <p:nvSpPr>
          <p:cNvPr id="6" name="CustomShape 1"/>
          <p:cNvSpPr/>
          <p:nvPr/>
        </p:nvSpPr>
        <p:spPr>
          <a:xfrm>
            <a:off x="428596" y="-214338"/>
            <a:ext cx="8572536" cy="11780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5000" b="1" spc="-1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«Песенка про двух утят»</a:t>
            </a:r>
            <a:endParaRPr lang="en-US" sz="5000" b="0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623880" y="1709640"/>
            <a:ext cx="7886520" cy="28522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TextShape 2"/>
          <p:cNvSpPr txBox="1"/>
          <p:nvPr/>
        </p:nvSpPr>
        <p:spPr>
          <a:xfrm>
            <a:off x="623880" y="4589640"/>
            <a:ext cx="7886520" cy="14997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CustomShape 1"/>
          <p:cNvSpPr/>
          <p:nvPr/>
        </p:nvSpPr>
        <p:spPr>
          <a:xfrm>
            <a:off x="1000100" y="3714752"/>
            <a:ext cx="7429552" cy="271464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marL="457200" indent="-457200" algn="just">
              <a:lnSpc>
                <a:spcPct val="90000"/>
              </a:lnSpc>
              <a:buAutoNum type="arabicPeriod"/>
            </a:pPr>
            <a:r>
              <a:rPr lang="ru-RU" sz="3500" strike="noStrike" spc="-1" dirty="0" smtClean="0">
                <a:latin typeface="Times New Roman" pitchFamily="18" charset="0"/>
                <a:cs typeface="Times New Roman" pitchFamily="18" charset="0"/>
              </a:rPr>
              <a:t>Какие чувства вызывает прослушанное произведение?</a:t>
            </a:r>
          </a:p>
          <a:p>
            <a:pPr marL="457200" indent="-457200" algn="just">
              <a:lnSpc>
                <a:spcPct val="90000"/>
              </a:lnSpc>
              <a:buAutoNum type="arabicPeriod"/>
            </a:pPr>
            <a:r>
              <a:rPr lang="ru-RU" sz="3500" strike="noStrike" spc="-1" dirty="0" smtClean="0">
                <a:latin typeface="Times New Roman" pitchFamily="18" charset="0"/>
                <a:cs typeface="Times New Roman" pitchFamily="18" charset="0"/>
              </a:rPr>
              <a:t>Какие картины природы возникают в вашем воображении при прослушивании этого произведения? </a:t>
            </a:r>
          </a:p>
          <a:p>
            <a:pPr marL="457200" indent="-457200" algn="just">
              <a:lnSpc>
                <a:spcPct val="90000"/>
              </a:lnSpc>
              <a:buAutoNum type="arabicPeriod"/>
            </a:pPr>
            <a:r>
              <a:rPr lang="ru-RU" sz="3500" spc="-1" dirty="0" smtClean="0">
                <a:latin typeface="Times New Roman" pitchFamily="18" charset="0"/>
                <a:cs typeface="Times New Roman" pitchFamily="18" charset="0"/>
              </a:rPr>
              <a:t> Каким образом мы отличаем одно музыкальное произведения от другого и с помощью чего характеризуем его? </a:t>
            </a:r>
          </a:p>
        </p:txBody>
      </p:sp>
      <p:sp>
        <p:nvSpPr>
          <p:cNvPr id="5" name="CustomShape 1"/>
          <p:cNvSpPr/>
          <p:nvPr/>
        </p:nvSpPr>
        <p:spPr>
          <a:xfrm>
            <a:off x="571464" y="0"/>
            <a:ext cx="8572536" cy="11780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5000" b="1" strike="noStrike" spc="-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Г.Свиридов «Тройка»</a:t>
            </a:r>
            <a:endParaRPr lang="en-US" sz="5000" b="0" i="1" strike="noStrike" spc="-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357166"/>
            <a:ext cx="371477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/>
              <a:t>Весёлый Утёнок</a:t>
            </a:r>
            <a:br>
              <a:rPr lang="ru-RU" sz="3000" dirty="0"/>
            </a:br>
            <a:r>
              <a:rPr lang="ru-RU" sz="3000" dirty="0"/>
              <a:t>По лужам шагал,</a:t>
            </a:r>
            <a:br>
              <a:rPr lang="ru-RU" sz="3000" dirty="0"/>
            </a:br>
            <a:r>
              <a:rPr lang="ru-RU" sz="3000" dirty="0"/>
              <a:t>Весёлую песенку</a:t>
            </a:r>
            <a:br>
              <a:rPr lang="ru-RU" sz="3000" dirty="0"/>
            </a:br>
            <a:r>
              <a:rPr lang="ru-RU" sz="3000" dirty="0"/>
              <a:t>Так напевал:</a:t>
            </a:r>
            <a:br>
              <a:rPr lang="ru-RU" sz="3000" dirty="0"/>
            </a:br>
            <a:r>
              <a:rPr lang="ru-RU" sz="3000" dirty="0"/>
              <a:t>«</a:t>
            </a:r>
            <a:r>
              <a:rPr lang="ru-RU" sz="3000" dirty="0" err="1"/>
              <a:t>Кря</a:t>
            </a:r>
            <a:r>
              <a:rPr lang="ru-RU" sz="3000" dirty="0"/>
              <a:t>, </a:t>
            </a:r>
            <a:r>
              <a:rPr lang="ru-RU" sz="3000" dirty="0" err="1"/>
              <a:t>кря</a:t>
            </a:r>
            <a:r>
              <a:rPr lang="ru-RU" sz="3000" dirty="0"/>
              <a:t>, </a:t>
            </a:r>
            <a:r>
              <a:rPr lang="ru-RU" sz="3000" dirty="0" err="1"/>
              <a:t>кря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ru-RU" sz="3000" dirty="0" err="1"/>
              <a:t>Кря</a:t>
            </a:r>
            <a:r>
              <a:rPr lang="ru-RU" sz="3000" dirty="0"/>
              <a:t>! </a:t>
            </a:r>
            <a:r>
              <a:rPr lang="ru-RU" sz="3000" dirty="0" err="1"/>
              <a:t>Кря</a:t>
            </a:r>
            <a:r>
              <a:rPr lang="ru-RU" sz="3000" dirty="0"/>
              <a:t>! </a:t>
            </a:r>
            <a:r>
              <a:rPr lang="ru-RU" sz="3000" dirty="0" err="1"/>
              <a:t>Кря</a:t>
            </a:r>
            <a:r>
              <a:rPr lang="ru-RU" sz="3000" dirty="0" smtClean="0"/>
              <a:t>!»</a:t>
            </a:r>
          </a:p>
          <a:p>
            <a:endParaRPr lang="ru-RU" sz="3000" dirty="0"/>
          </a:p>
          <a:p>
            <a:r>
              <a:rPr lang="ru-RU" sz="3000" dirty="0"/>
              <a:t>А Грустный Утёнок</a:t>
            </a:r>
            <a:br>
              <a:rPr lang="ru-RU" sz="3000" dirty="0"/>
            </a:br>
            <a:r>
              <a:rPr lang="ru-RU" sz="3000" dirty="0"/>
              <a:t>По лужам шагал</a:t>
            </a:r>
            <a:br>
              <a:rPr lang="ru-RU" sz="3000" dirty="0"/>
            </a:br>
            <a:r>
              <a:rPr lang="ru-RU" sz="3000" dirty="0"/>
              <a:t>И грустную песенку</a:t>
            </a:r>
            <a:br>
              <a:rPr lang="ru-RU" sz="3000" dirty="0"/>
            </a:br>
            <a:r>
              <a:rPr lang="ru-RU" sz="3000" dirty="0"/>
              <a:t>Так напевал:</a:t>
            </a:r>
            <a:br>
              <a:rPr lang="ru-RU" sz="3000" dirty="0"/>
            </a:br>
            <a:r>
              <a:rPr lang="ru-RU" sz="3000" dirty="0"/>
              <a:t>«</a:t>
            </a:r>
            <a:r>
              <a:rPr lang="ru-RU" sz="3000" dirty="0" err="1"/>
              <a:t>Кря</a:t>
            </a:r>
            <a:r>
              <a:rPr lang="ru-RU" sz="3000" dirty="0"/>
              <a:t>, </a:t>
            </a:r>
            <a:r>
              <a:rPr lang="ru-RU" sz="3000" dirty="0" err="1"/>
              <a:t>кря</a:t>
            </a:r>
            <a:r>
              <a:rPr lang="ru-RU" sz="3000" dirty="0"/>
              <a:t>, </a:t>
            </a:r>
            <a:r>
              <a:rPr lang="ru-RU" sz="3000" dirty="0" err="1"/>
              <a:t>кря</a:t>
            </a:r>
            <a:r>
              <a:rPr lang="ru-RU" sz="3000" dirty="0"/>
              <a:t>, кря-кря</a:t>
            </a:r>
            <a:r>
              <a:rPr lang="ru-RU" sz="3000" dirty="0" smtClean="0"/>
              <a:t>…»</a:t>
            </a:r>
            <a:endParaRPr lang="ru-RU" sz="3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285728"/>
            <a:ext cx="457200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dirty="0" smtClean="0"/>
              <a:t>Весёлый Утёнок</a:t>
            </a:r>
            <a:br>
              <a:rPr lang="ru-RU" sz="3000" dirty="0" smtClean="0"/>
            </a:br>
            <a:r>
              <a:rPr lang="ru-RU" sz="3000" dirty="0" smtClean="0"/>
              <a:t>К нему подошёл:</a:t>
            </a:r>
            <a:br>
              <a:rPr lang="ru-RU" sz="3000" dirty="0" smtClean="0"/>
            </a:br>
            <a:r>
              <a:rPr lang="ru-RU" sz="3000" dirty="0" smtClean="0"/>
              <a:t>«Смотри, червячка я</a:t>
            </a:r>
            <a:br>
              <a:rPr lang="ru-RU" sz="3000" dirty="0" smtClean="0"/>
            </a:br>
            <a:r>
              <a:rPr lang="ru-RU" sz="3000" dirty="0" smtClean="0"/>
              <a:t>Какого нашёл!»</a:t>
            </a:r>
            <a:br>
              <a:rPr lang="ru-RU" sz="3000" dirty="0" smtClean="0"/>
            </a:br>
            <a:r>
              <a:rPr lang="ru-RU" sz="3000" dirty="0" smtClean="0"/>
              <a:t>«</a:t>
            </a:r>
            <a:r>
              <a:rPr lang="ru-RU" sz="3000" dirty="0" err="1" smtClean="0"/>
              <a:t>Кря</a:t>
            </a:r>
            <a:r>
              <a:rPr lang="ru-RU" sz="3000" dirty="0" smtClean="0"/>
              <a:t>, </a:t>
            </a:r>
            <a:r>
              <a:rPr lang="ru-RU" sz="3000" dirty="0" err="1" smtClean="0"/>
              <a:t>кря</a:t>
            </a:r>
            <a:r>
              <a:rPr lang="ru-RU" sz="3000" dirty="0" smtClean="0"/>
              <a:t>, </a:t>
            </a:r>
            <a:r>
              <a:rPr lang="ru-RU" sz="3000" dirty="0" err="1" smtClean="0"/>
              <a:t>кря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err="1" smtClean="0"/>
              <a:t>Кря</a:t>
            </a:r>
            <a:r>
              <a:rPr lang="ru-RU" sz="3000" dirty="0" smtClean="0"/>
              <a:t>! </a:t>
            </a:r>
            <a:r>
              <a:rPr lang="ru-RU" sz="3000" dirty="0" err="1" smtClean="0"/>
              <a:t>Кря</a:t>
            </a:r>
            <a:r>
              <a:rPr lang="ru-RU" sz="3000" dirty="0" smtClean="0"/>
              <a:t>! </a:t>
            </a:r>
            <a:r>
              <a:rPr lang="ru-RU" sz="3000" dirty="0" err="1" smtClean="0"/>
              <a:t>Кря</a:t>
            </a:r>
            <a:r>
              <a:rPr lang="ru-RU" sz="3000" dirty="0" smtClean="0"/>
              <a:t>!»</a:t>
            </a:r>
          </a:p>
          <a:p>
            <a:endParaRPr lang="ru-RU" sz="3000" dirty="0" smtClean="0"/>
          </a:p>
          <a:p>
            <a:r>
              <a:rPr lang="ru-RU" sz="3000" dirty="0" smtClean="0"/>
              <a:t>А грустный Утёнок</a:t>
            </a:r>
            <a:br>
              <a:rPr lang="ru-RU" sz="3000" dirty="0" smtClean="0"/>
            </a:br>
            <a:r>
              <a:rPr lang="ru-RU" sz="3000" dirty="0" smtClean="0"/>
              <a:t>Ответил ему:</a:t>
            </a:r>
            <a:br>
              <a:rPr lang="ru-RU" sz="3000" dirty="0" smtClean="0"/>
            </a:br>
            <a:r>
              <a:rPr lang="ru-RU" sz="3000" dirty="0" smtClean="0"/>
              <a:t>«А мне никогда</a:t>
            </a:r>
            <a:br>
              <a:rPr lang="ru-RU" sz="3000" dirty="0" smtClean="0"/>
            </a:br>
            <a:r>
              <a:rPr lang="ru-RU" sz="3000" dirty="0" smtClean="0"/>
              <a:t>Не найти самому…»</a:t>
            </a:r>
            <a:br>
              <a:rPr lang="ru-RU" sz="3000" dirty="0" smtClean="0"/>
            </a:br>
            <a:r>
              <a:rPr lang="ru-RU" sz="3000" dirty="0" smtClean="0"/>
              <a:t>«</a:t>
            </a:r>
            <a:r>
              <a:rPr lang="ru-RU" sz="3000" dirty="0" err="1" smtClean="0"/>
              <a:t>Кря</a:t>
            </a:r>
            <a:r>
              <a:rPr lang="ru-RU" sz="3000" dirty="0" smtClean="0"/>
              <a:t>, </a:t>
            </a:r>
            <a:r>
              <a:rPr lang="ru-RU" sz="3000" dirty="0" err="1" smtClean="0"/>
              <a:t>кря</a:t>
            </a:r>
            <a:r>
              <a:rPr lang="ru-RU" sz="3000" dirty="0" smtClean="0"/>
              <a:t>, </a:t>
            </a:r>
            <a:r>
              <a:rPr lang="ru-RU" sz="3000" dirty="0" err="1" smtClean="0"/>
              <a:t>кря</a:t>
            </a:r>
            <a:r>
              <a:rPr lang="ru-RU" sz="3000" dirty="0" smtClean="0"/>
              <a:t>, кря-кря…»</a:t>
            </a:r>
          </a:p>
          <a:p>
            <a:endParaRPr lang="ru-RU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crosti.ru/patterns/00/20/e0/f01475a70d/pictu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642918"/>
            <a:ext cx="7645197" cy="5294299"/>
          </a:xfrm>
          <a:prstGeom prst="rect">
            <a:avLst/>
          </a:prstGeom>
          <a:noFill/>
        </p:spPr>
      </p:pic>
      <p:pic>
        <p:nvPicPr>
          <p:cNvPr id="3" name="08 - Г. Свиридов. Весна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357290" y="6215082"/>
            <a:ext cx="304800" cy="304800"/>
          </a:xfrm>
          <a:prstGeom prst="rect">
            <a:avLst/>
          </a:prstGeom>
        </p:spPr>
      </p:pic>
      <p:sp>
        <p:nvSpPr>
          <p:cNvPr id="4" name="CustomShape 1"/>
          <p:cNvSpPr/>
          <p:nvPr/>
        </p:nvSpPr>
        <p:spPr>
          <a:xfrm>
            <a:off x="2928926" y="6072230"/>
            <a:ext cx="3929090" cy="7143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В. Э. </a:t>
            </a:r>
            <a:r>
              <a:rPr lang="ru-RU" sz="2300" b="1" strike="noStrike" spc="-1" dirty="0" err="1" smtClean="0">
                <a:latin typeface="Times New Roman" pitchFamily="18" charset="0"/>
                <a:cs typeface="Times New Roman" pitchFamily="18" charset="0"/>
              </a:rPr>
              <a:t>Борисов-Мусатов</a:t>
            </a: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 «Весна»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96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5778" name="Picture 2" descr="https://ic.pics.livejournal.com/marina_klimkova/50395609/1277601/1277601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571480"/>
            <a:ext cx="7929558" cy="5383290"/>
          </a:xfrm>
          <a:prstGeom prst="rect">
            <a:avLst/>
          </a:prstGeom>
          <a:noFill/>
        </p:spPr>
      </p:pic>
      <p:sp>
        <p:nvSpPr>
          <p:cNvPr id="5" name="CustomShape 1"/>
          <p:cNvSpPr/>
          <p:nvPr/>
        </p:nvSpPr>
        <p:spPr>
          <a:xfrm>
            <a:off x="2928926" y="6072230"/>
            <a:ext cx="3929090" cy="7143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В. Э. </a:t>
            </a:r>
            <a:r>
              <a:rPr lang="ru-RU" sz="2300" b="1" strike="noStrike" spc="-1" dirty="0" err="1" smtClean="0">
                <a:latin typeface="Times New Roman" pitchFamily="18" charset="0"/>
                <a:cs typeface="Times New Roman" pitchFamily="18" charset="0"/>
              </a:rPr>
              <a:t>Борисов-Мусатов</a:t>
            </a:r>
            <a:r>
              <a:rPr lang="ru-RU" sz="2300" b="1" strike="noStrike" spc="-1" dirty="0" smtClean="0">
                <a:latin typeface="Times New Roman" pitchFamily="18" charset="0"/>
                <a:cs typeface="Times New Roman" pitchFamily="18" charset="0"/>
              </a:rPr>
              <a:t> «Осенняя песнь»</a:t>
            </a:r>
          </a:p>
        </p:txBody>
      </p:sp>
      <p:pic>
        <p:nvPicPr>
          <p:cNvPr id="6" name="09 - Г. Свиридов. Осень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5001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6804" name="Picture 4" descr="https://ds05.infourok.ru/uploads/ex/074d/0010f73c-e93d599d/img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5183"/>
            <a:ext cx="9358378" cy="7023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1432" y="642918"/>
            <a:ext cx="5262568" cy="548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ustomShape 1"/>
          <p:cNvSpPr/>
          <p:nvPr/>
        </p:nvSpPr>
        <p:spPr>
          <a:xfrm>
            <a:off x="285720" y="2571744"/>
            <a:ext cx="3929090" cy="157163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Интонация</a:t>
            </a:r>
            <a:r>
              <a:rPr lang="ru-RU" sz="4000" b="1" strike="noStrike" spc="-1" dirty="0" smtClean="0">
                <a:latin typeface="Times New Roman" pitchFamily="18" charset="0"/>
                <a:cs typeface="Times New Roman" pitchFamily="18" charset="0"/>
              </a:rPr>
              <a:t> – основа музыки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928670"/>
            <a:ext cx="8286808" cy="7143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1. Душа музыки – это…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63997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20531669">
            <a:off x="4559037" y="2116695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ustomShape 1"/>
          <p:cNvSpPr/>
          <p:nvPr/>
        </p:nvSpPr>
        <p:spPr>
          <a:xfrm>
            <a:off x="1357290" y="-1071594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u="sng" strike="noStrike" spc="-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«Цветик </a:t>
            </a:r>
            <a:r>
              <a:rPr lang="ru-RU" sz="4000" b="1" u="sng" strike="noStrike" spc="-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семицветик</a:t>
            </a:r>
            <a:r>
              <a:rPr lang="ru-RU" sz="4000" b="1" u="sng" strike="noStrike" spc="-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1. Душа музыки – это 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64021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2. Чередование сильных и слабых долей – это…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64021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0531669">
            <a:off x="6152532" y="2616761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2. Чередование сильных и слабых долей – это …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20531669">
            <a:off x="5581028" y="2831075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Ритм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3. Сила звучания – это…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20531669">
            <a:off x="5581028" y="2831075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Ритм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98" y="4071942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857192" y="-428652"/>
            <a:ext cx="8286808" cy="207170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90000"/>
              </a:lnSpc>
            </a:pPr>
            <a:r>
              <a:rPr lang="ru-RU" sz="4000" b="1" i="1" strike="noStrike" spc="-1" dirty="0" smtClean="0">
                <a:latin typeface="Times New Roman" pitchFamily="18" charset="0"/>
                <a:cs typeface="Times New Roman" pitchFamily="18" charset="0"/>
              </a:rPr>
              <a:t>3. Сила звучания – это … </a:t>
            </a:r>
            <a:endParaRPr lang="ru-RU" sz="4000" b="1" strike="noStrike" spc="-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5929354" cy="519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 rot="20531669">
            <a:off x="5581028" y="2831075"/>
            <a:ext cx="2147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Ритм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660173">
            <a:off x="4054640" y="2358013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Мелодия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25053">
            <a:off x="5391186" y="4232244"/>
            <a:ext cx="2147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Динамика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</TotalTime>
  <Words>268</Words>
  <Application>LibreOffice/5.4.3.2$Windows_x86 LibreOffice_project/92a7159f7e4af62137622921e809f8546db437e5</Application>
  <PresentationFormat>Экран (4:3)</PresentationFormat>
  <Paragraphs>86</Paragraphs>
  <Slides>23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Office Theme</vt:lpstr>
      <vt:lpstr>Office Theme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11</cp:revision>
  <dcterms:created xsi:type="dcterms:W3CDTF">2018-02-08T18:27:24Z</dcterms:created>
  <dcterms:modified xsi:type="dcterms:W3CDTF">2021-04-19T12:19:55Z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</vt:i4>
  </property>
</Properties>
</file>