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5" r:id="rId3"/>
    <p:sldId id="258" r:id="rId4"/>
    <p:sldId id="273" r:id="rId5"/>
    <p:sldId id="274" r:id="rId6"/>
    <p:sldId id="259" r:id="rId7"/>
    <p:sldId id="264" r:id="rId8"/>
    <p:sldId id="260" r:id="rId9"/>
    <p:sldId id="268" r:id="rId10"/>
    <p:sldId id="270" r:id="rId11"/>
    <p:sldId id="266" r:id="rId12"/>
    <p:sldId id="267" r:id="rId13"/>
    <p:sldId id="263" r:id="rId14"/>
    <p:sldId id="262" r:id="rId15"/>
    <p:sldId id="272" r:id="rId16"/>
    <p:sldId id="271" r:id="rId17"/>
    <p:sldId id="269" r:id="rId18"/>
    <p:sldId id="257" r:id="rId19"/>
    <p:sldId id="261" r:id="rId20"/>
    <p:sldId id="275" r:id="rId21"/>
    <p:sldId id="276" r:id="rId22"/>
    <p:sldId id="278" r:id="rId23"/>
    <p:sldId id="277" r:id="rId24"/>
    <p:sldId id="279" r:id="rId25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96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6F2EE-B983-424F-AE6B-9207F69477C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60AD9-9A3D-4D20-98CB-E83B4A02B1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6486" y="1142984"/>
            <a:ext cx="8203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уроку по учебному предмету 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«Физическая культура» в 3-м классе на тему: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«Движение – это жизнь»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1009" y="5085184"/>
            <a:ext cx="46434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Разработчик презентации: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Мурзина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Вера Александровна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физической культуры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г.Урай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ХМАО-Югра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СОШ №5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с рабочего стола файлы\Презентации\движение - жизнь\женский-бегун-33096809.jpg"/>
          <p:cNvPicPr>
            <a:picLocks noChangeAspect="1" noChangeArrowheads="1"/>
          </p:cNvPicPr>
          <p:nvPr/>
        </p:nvPicPr>
        <p:blipFill>
          <a:blip r:embed="rId3" cstate="print"/>
          <a:srcRect l="933" t="13309" r="31828" b="11016"/>
          <a:stretch>
            <a:fillRect/>
          </a:stretch>
        </p:blipFill>
        <p:spPr bwMode="auto">
          <a:xfrm>
            <a:off x="5109018" y="3212976"/>
            <a:ext cx="4796983" cy="3645024"/>
          </a:xfrm>
          <a:prstGeom prst="rect">
            <a:avLst/>
          </a:prstGeom>
          <a:noFill/>
        </p:spPr>
      </p:pic>
      <p:pic>
        <p:nvPicPr>
          <p:cNvPr id="3075" name="Picture 3" descr="C:\с рабочего стола файлы\Презентации\движение - жизнь\ð³ñ€ñƒð¿ð¿ð°-ð²-coñ_ñ‚ð°ð²ðµ-ð-ðµð²ñƒñˆðºð°-ranning-ð¿ð°ñ€ðºðµ-ð¸ð»ð»ñžñ_ñ‚ñ€ð°ñ†ð¸ð¸-ð¿ð°ñ€ðºð°-1390707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5109017" cy="3229979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0" y="3212976"/>
            <a:ext cx="5109017" cy="3645024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Практика показывает, что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оздоровительный бег – 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бег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«трусцой» 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оказывает длительное положительное воздействие на организм. Поэтому бег нужно отнести к разряду надежных средств оздоровления.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9017" y="908721"/>
            <a:ext cx="4796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Оздоровительный бег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вижение\img6 (2).jpg"/>
          <p:cNvPicPr>
            <a:picLocks noChangeAspect="1" noChangeArrowheads="1"/>
          </p:cNvPicPr>
          <p:nvPr/>
        </p:nvPicPr>
        <p:blipFill>
          <a:blip r:embed="rId3" cstate="print"/>
          <a:srcRect l="20075" r="20863"/>
          <a:stretch>
            <a:fillRect/>
          </a:stretch>
        </p:blipFill>
        <p:spPr bwMode="auto">
          <a:xfrm>
            <a:off x="6435165" y="548681"/>
            <a:ext cx="3470835" cy="406843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1340769"/>
            <a:ext cx="64351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Энергичные и сильные движения, которые делает лыжник, способствуют усиленной работе всех органов и систем организма.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Пребывание на свежем воздухе закаляет человека, повышает его устойчивость к заболеваниям, не говоря уже о том, что бежать по зимнему лесу, мимом мохнатых елей и сосен – одно удовольствие.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5035" y="4653136"/>
            <a:ext cx="37048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Занимаясь регулярно лыжным спортом, дети развивают силу и выносливость, спускаясь с гор, приобретают ловкость и умение быстро принимать решения.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USER\Desktop\движение\img3 (1).jpg"/>
          <p:cNvPicPr>
            <a:picLocks noChangeAspect="1" noChangeArrowheads="1"/>
          </p:cNvPicPr>
          <p:nvPr/>
        </p:nvPicPr>
        <p:blipFill>
          <a:blip r:embed="rId4" cstate="print"/>
          <a:srcRect l="50000" t="17450" r="5113" b="43700"/>
          <a:stretch>
            <a:fillRect/>
          </a:stretch>
        </p:blipFill>
        <p:spPr bwMode="auto">
          <a:xfrm>
            <a:off x="-1" y="3501008"/>
            <a:ext cx="5040329" cy="335699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84515" y="260648"/>
            <a:ext cx="5070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Катание на лыжах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с рабочего стола файлы\Презентации\движение - жизнь\img3.jpg"/>
          <p:cNvPicPr>
            <a:picLocks noChangeAspect="1" noChangeArrowheads="1"/>
          </p:cNvPicPr>
          <p:nvPr/>
        </p:nvPicPr>
        <p:blipFill>
          <a:blip r:embed="rId3" cstate="print"/>
          <a:srcRect l="4516" t="6700" r="58295" b="59796"/>
          <a:stretch>
            <a:fillRect/>
          </a:stretch>
        </p:blipFill>
        <p:spPr bwMode="auto">
          <a:xfrm>
            <a:off x="6513173" y="4741892"/>
            <a:ext cx="3392827" cy="2116108"/>
          </a:xfrm>
          <a:prstGeom prst="rect">
            <a:avLst/>
          </a:prstGeom>
          <a:noFill/>
        </p:spPr>
      </p:pic>
      <p:pic>
        <p:nvPicPr>
          <p:cNvPr id="1027" name="Picture 3" descr="C:\с рабочего стола файлы\Презентации\движение - жизнь\img3.jpg"/>
          <p:cNvPicPr>
            <a:picLocks noChangeAspect="1" noChangeArrowheads="1"/>
          </p:cNvPicPr>
          <p:nvPr/>
        </p:nvPicPr>
        <p:blipFill>
          <a:blip r:embed="rId3" cstate="print"/>
          <a:srcRect l="49213" t="5901" r="29525" b="60500"/>
          <a:stretch>
            <a:fillRect/>
          </a:stretch>
        </p:blipFill>
        <p:spPr bwMode="auto">
          <a:xfrm>
            <a:off x="3392827" y="1988841"/>
            <a:ext cx="3236809" cy="3455783"/>
          </a:xfrm>
          <a:prstGeom prst="rect">
            <a:avLst/>
          </a:prstGeom>
          <a:noFill/>
        </p:spPr>
      </p:pic>
      <p:pic>
        <p:nvPicPr>
          <p:cNvPr id="1028" name="Picture 4" descr="C:\с рабочего стола файлы\Презентации\движение - жизнь\img3.jpg"/>
          <p:cNvPicPr>
            <a:picLocks noChangeAspect="1" noChangeArrowheads="1"/>
          </p:cNvPicPr>
          <p:nvPr/>
        </p:nvPicPr>
        <p:blipFill>
          <a:blip r:embed="rId3" cstate="print"/>
          <a:srcRect l="59849" t="59450" r="5113" b="4851"/>
          <a:stretch>
            <a:fillRect/>
          </a:stretch>
        </p:blipFill>
        <p:spPr bwMode="auto">
          <a:xfrm>
            <a:off x="6591182" y="0"/>
            <a:ext cx="3314818" cy="3202878"/>
          </a:xfrm>
          <a:prstGeom prst="rect">
            <a:avLst/>
          </a:prstGeom>
          <a:noFill/>
        </p:spPr>
      </p:pic>
      <p:pic>
        <p:nvPicPr>
          <p:cNvPr id="1032" name="Picture 8" descr="C:\с рабочего стола файлы\Презентации\движение - жизнь\img3.jpg"/>
          <p:cNvPicPr>
            <a:picLocks noChangeAspect="1" noChangeArrowheads="1"/>
          </p:cNvPicPr>
          <p:nvPr/>
        </p:nvPicPr>
        <p:blipFill>
          <a:blip r:embed="rId3" cstate="print"/>
          <a:srcRect l="4326" t="62600" r="67324" b="5901"/>
          <a:stretch>
            <a:fillRect/>
          </a:stretch>
        </p:blipFill>
        <p:spPr bwMode="auto">
          <a:xfrm>
            <a:off x="0" y="4221088"/>
            <a:ext cx="3427986" cy="2636912"/>
          </a:xfrm>
          <a:prstGeom prst="rect">
            <a:avLst/>
          </a:prstGeom>
          <a:noFill/>
        </p:spPr>
      </p:pic>
      <p:pic>
        <p:nvPicPr>
          <p:cNvPr id="9" name="Picture 2" descr="C:\с рабочего стола файлы\Презентации\движение - жизнь\img12 (1).jpg"/>
          <p:cNvPicPr>
            <a:picLocks noChangeAspect="1" noChangeArrowheads="1"/>
          </p:cNvPicPr>
          <p:nvPr/>
        </p:nvPicPr>
        <p:blipFill>
          <a:blip r:embed="rId4" cstate="print"/>
          <a:srcRect l="34251" t="34250" r="29525" b="12201"/>
          <a:stretch>
            <a:fillRect/>
          </a:stretch>
        </p:blipFill>
        <p:spPr bwMode="auto">
          <a:xfrm>
            <a:off x="0" y="0"/>
            <a:ext cx="3392827" cy="347225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38888" y="620688"/>
            <a:ext cx="1917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Зимние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2524" y="3501008"/>
            <a:ext cx="1903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Забавы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93260" y="3717032"/>
            <a:ext cx="1502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40532" y="2"/>
            <a:ext cx="8420100" cy="98072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img15 (2).jpg"/>
          <p:cNvPicPr>
            <a:picLocks noChangeAspect="1" noChangeArrowheads="1"/>
          </p:cNvPicPr>
          <p:nvPr/>
        </p:nvPicPr>
        <p:blipFill>
          <a:blip r:embed="rId3" cstate="print"/>
          <a:srcRect l="20863" t="21650" r="18500" b="6951"/>
          <a:stretch>
            <a:fillRect/>
          </a:stretch>
        </p:blipFill>
        <p:spPr bwMode="auto">
          <a:xfrm>
            <a:off x="0" y="2883982"/>
            <a:ext cx="4874991" cy="3974019"/>
          </a:xfrm>
          <a:prstGeom prst="rect">
            <a:avLst/>
          </a:prstGeom>
          <a:noFill/>
        </p:spPr>
      </p:pic>
      <p:pic>
        <p:nvPicPr>
          <p:cNvPr id="6" name="Picture 2" descr="C:\Users\USER\Desktop\img26.jpg"/>
          <p:cNvPicPr>
            <a:picLocks noChangeAspect="1" noChangeArrowheads="1"/>
          </p:cNvPicPr>
          <p:nvPr/>
        </p:nvPicPr>
        <p:blipFill>
          <a:blip r:embed="rId4" cstate="print"/>
          <a:srcRect l="51146" t="48178" r="3926" b="4451"/>
          <a:stretch>
            <a:fillRect/>
          </a:stretch>
        </p:blipFill>
        <p:spPr bwMode="auto">
          <a:xfrm>
            <a:off x="4874991" y="980728"/>
            <a:ext cx="5031009" cy="36724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498" y="980728"/>
            <a:ext cx="375186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– помощник нам, бесспорно,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Игре все возрасты покорны.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Взаимодействие в игре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Поможет понимать друг друга,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Нам стать внимательней, добрей,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разрешить вопрос досуга.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23131" y="5157193"/>
            <a:ext cx="2863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Играйте с нами!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Придумывайте сами!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Играйте с друзьями!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Удача за вами!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img1 (2).jpg"/>
          <p:cNvPicPr>
            <a:picLocks noChangeAspect="1" noChangeArrowheads="1"/>
          </p:cNvPicPr>
          <p:nvPr/>
        </p:nvPicPr>
        <p:blipFill>
          <a:blip r:embed="rId3" cstate="print"/>
          <a:srcRect l="4132" t="26204" r="4132" b="7147"/>
          <a:stretch>
            <a:fillRect/>
          </a:stretch>
        </p:blipFill>
        <p:spPr bwMode="auto">
          <a:xfrm>
            <a:off x="0" y="1772816"/>
            <a:ext cx="9906000" cy="50851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86195" y="332657"/>
            <a:ext cx="99921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Основа подвижных игр – это разные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виды движения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с рабочего стола файлы\Презентации\движение - жизнь\p05sx02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7069" y="0"/>
            <a:ext cx="4328931" cy="2492896"/>
          </a:xfrm>
          <a:prstGeom prst="rect">
            <a:avLst/>
          </a:prstGeom>
          <a:noFill/>
        </p:spPr>
      </p:pic>
      <p:pic>
        <p:nvPicPr>
          <p:cNvPr id="4099" name="Picture 3" descr="C:\с рабочего стола файлы\Презентации\движение - жизнь\img2_111.jpg"/>
          <p:cNvPicPr>
            <a:picLocks noChangeAspect="1" noChangeArrowheads="1"/>
          </p:cNvPicPr>
          <p:nvPr/>
        </p:nvPicPr>
        <p:blipFill>
          <a:blip r:embed="rId4" cstate="print"/>
          <a:srcRect l="7743" t="17206" r="45801" b="15691"/>
          <a:stretch>
            <a:fillRect/>
          </a:stretch>
        </p:blipFill>
        <p:spPr bwMode="auto">
          <a:xfrm>
            <a:off x="5577069" y="2492896"/>
            <a:ext cx="4328931" cy="4365104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0" y="260648"/>
            <a:ext cx="5577069" cy="4824536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Велосипед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Польза, которую приносит езда на велосипеде нашему здоровью, заключается в том, что при ритмичном нажатии на педали резко увеличивается приток крови от нижних конечностей к сердцу, тренирует легкие, укрепляет мышцы и сосуды.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12663.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8974" y="3750762"/>
            <a:ext cx="5187026" cy="3107239"/>
          </a:xfrm>
          <a:prstGeom prst="rect">
            <a:avLst/>
          </a:prstGeom>
          <a:noFill/>
        </p:spPr>
      </p:pic>
      <p:pic>
        <p:nvPicPr>
          <p:cNvPr id="5124" name="Picture 4" descr="C:\Users\USER\Desktop\мо-о-ой-п-овец-в-бассейне-35489454.jpg"/>
          <p:cNvPicPr>
            <a:picLocks noChangeAspect="1" noChangeArrowheads="1"/>
          </p:cNvPicPr>
          <p:nvPr/>
        </p:nvPicPr>
        <p:blipFill>
          <a:blip r:embed="rId4" cstate="print"/>
          <a:srcRect t="5066" r="2750" b="14526"/>
          <a:stretch>
            <a:fillRect/>
          </a:stretch>
        </p:blipFill>
        <p:spPr bwMode="auto">
          <a:xfrm>
            <a:off x="0" y="3746648"/>
            <a:ext cx="4874991" cy="3111353"/>
          </a:xfrm>
          <a:prstGeom prst="rect">
            <a:avLst/>
          </a:prstGeom>
          <a:noFill/>
        </p:spPr>
      </p:pic>
      <p:sp>
        <p:nvSpPr>
          <p:cNvPr id="11" name="Облако 10"/>
          <p:cNvSpPr/>
          <p:nvPr/>
        </p:nvSpPr>
        <p:spPr>
          <a:xfrm>
            <a:off x="1832654" y="0"/>
            <a:ext cx="6708745" cy="3501008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Плавание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Закаливает и укрепляет все системы организма:</a:t>
            </a: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нервной до сердечно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сосудистой.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0" y="0"/>
            <a:ext cx="7566841" cy="1584176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Стишок мы хотим посвятить для людей,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тех, кто не знает как плавать в воде.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плаванье в жизни всегда избегал,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радость воды никогда не познал.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818541" y="1268760"/>
            <a:ext cx="7566841" cy="1584176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Ведь плаванье – навык необходим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маленьким детям, и даже большим,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Ведь это залог безопасности всех,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Ведь это здоровье, радость, успех.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1598627" y="2492896"/>
            <a:ext cx="7566841" cy="1584176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воде человек организм закалит,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Сосуды и сердце свое укрепит.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будет и сильным, и стройным всегда,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 этом поможет вам только вода.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2339159" y="3789040"/>
            <a:ext cx="7566841" cy="1512168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Давайте же плавать учиться,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Нырять и в воде веселиться.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Пусть в жизни везде и всегда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 радость приносит вода!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963837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img5 (2).jpg"/>
          <p:cNvPicPr>
            <a:picLocks noChangeAspect="1" noChangeArrowheads="1"/>
          </p:cNvPicPr>
          <p:nvPr/>
        </p:nvPicPr>
        <p:blipFill>
          <a:blip r:embed="rId3" cstate="print"/>
          <a:srcRect l="6323" t="12167" r="68064" b="43249"/>
          <a:stretch>
            <a:fillRect/>
          </a:stretch>
        </p:blipFill>
        <p:spPr bwMode="auto">
          <a:xfrm>
            <a:off x="6669191" y="1124744"/>
            <a:ext cx="3236809" cy="3168352"/>
          </a:xfrm>
          <a:prstGeom prst="rect">
            <a:avLst/>
          </a:prstGeom>
          <a:noFill/>
        </p:spPr>
      </p:pic>
      <p:pic>
        <p:nvPicPr>
          <p:cNvPr id="5" name="Picture 2" descr="C:\Users\USER\Desktop\img5 (2).jpg"/>
          <p:cNvPicPr>
            <a:picLocks noChangeAspect="1" noChangeArrowheads="1"/>
          </p:cNvPicPr>
          <p:nvPr/>
        </p:nvPicPr>
        <p:blipFill>
          <a:blip r:embed="rId3" cstate="print"/>
          <a:srcRect l="44887" t="13251" r="35623" b="43700"/>
          <a:stretch>
            <a:fillRect/>
          </a:stretch>
        </p:blipFill>
        <p:spPr bwMode="auto">
          <a:xfrm>
            <a:off x="4328930" y="1124744"/>
            <a:ext cx="2496278" cy="2952328"/>
          </a:xfrm>
          <a:prstGeom prst="rect">
            <a:avLst/>
          </a:prstGeom>
          <a:noFill/>
        </p:spPr>
      </p:pic>
      <p:pic>
        <p:nvPicPr>
          <p:cNvPr id="6" name="Picture 2" descr="C:\Users\USER\Desktop\img5 (2).jpg"/>
          <p:cNvPicPr>
            <a:picLocks noChangeAspect="1" noChangeArrowheads="1"/>
          </p:cNvPicPr>
          <p:nvPr/>
        </p:nvPicPr>
        <p:blipFill>
          <a:blip r:embed="rId3" cstate="print"/>
          <a:srcRect l="35825" t="57350" r="31691" b="4851"/>
          <a:stretch>
            <a:fillRect/>
          </a:stretch>
        </p:blipFill>
        <p:spPr bwMode="auto">
          <a:xfrm>
            <a:off x="0" y="4265712"/>
            <a:ext cx="4290477" cy="2592288"/>
          </a:xfrm>
          <a:prstGeom prst="rect">
            <a:avLst/>
          </a:prstGeom>
          <a:noFill/>
        </p:spPr>
      </p:pic>
      <p:pic>
        <p:nvPicPr>
          <p:cNvPr id="7" name="Picture 2" descr="C:\Users\USER\Desktop\img5 (2).jpg"/>
          <p:cNvPicPr>
            <a:picLocks noChangeAspect="1" noChangeArrowheads="1"/>
          </p:cNvPicPr>
          <p:nvPr/>
        </p:nvPicPr>
        <p:blipFill>
          <a:blip r:embed="rId3" cstate="print"/>
          <a:srcRect l="5113" t="58400" r="67128" b="2751"/>
          <a:stretch>
            <a:fillRect/>
          </a:stretch>
        </p:blipFill>
        <p:spPr bwMode="auto">
          <a:xfrm>
            <a:off x="0" y="1124745"/>
            <a:ext cx="4328931" cy="3145737"/>
          </a:xfrm>
          <a:prstGeom prst="rect">
            <a:avLst/>
          </a:prstGeom>
          <a:noFill/>
        </p:spPr>
      </p:pic>
      <p:pic>
        <p:nvPicPr>
          <p:cNvPr id="8" name="Picture 2" descr="C:\Users\USER\Desktop\img5 (2).jpg"/>
          <p:cNvPicPr>
            <a:picLocks noChangeAspect="1" noChangeArrowheads="1"/>
          </p:cNvPicPr>
          <p:nvPr/>
        </p:nvPicPr>
        <p:blipFill>
          <a:blip r:embed="rId3" cstate="print"/>
          <a:srcRect l="70672" t="12201" r="8657" b="42650"/>
          <a:stretch>
            <a:fillRect/>
          </a:stretch>
        </p:blipFill>
        <p:spPr bwMode="auto">
          <a:xfrm>
            <a:off x="4328931" y="4027057"/>
            <a:ext cx="2496277" cy="2830943"/>
          </a:xfrm>
          <a:prstGeom prst="rect">
            <a:avLst/>
          </a:prstGeom>
          <a:noFill/>
        </p:spPr>
      </p:pic>
      <p:pic>
        <p:nvPicPr>
          <p:cNvPr id="9" name="Picture 2" descr="C:\Users\USER\Desktop\img5 (2).jpg"/>
          <p:cNvPicPr>
            <a:picLocks noChangeAspect="1" noChangeArrowheads="1"/>
          </p:cNvPicPr>
          <p:nvPr/>
        </p:nvPicPr>
        <p:blipFill>
          <a:blip r:embed="rId3" cstate="print"/>
          <a:srcRect l="73034" t="57350" r="5114" b="6951"/>
          <a:stretch>
            <a:fillRect/>
          </a:stretch>
        </p:blipFill>
        <p:spPr bwMode="auto">
          <a:xfrm>
            <a:off x="6797288" y="4221088"/>
            <a:ext cx="3108713" cy="263691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97059" y="332656"/>
            <a:ext cx="53816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Мы сильные и ловкие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524" y="2276873"/>
            <a:ext cx="8814979" cy="211566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формирование представления о роли двигательной активности в сохранении и укреплении здоровья человека.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10.jpg"/>
          <p:cNvPicPr>
            <a:picLocks noChangeAspect="1" noChangeArrowheads="1"/>
          </p:cNvPicPr>
          <p:nvPr/>
        </p:nvPicPr>
        <p:blipFill>
          <a:blip r:embed="rId3" cstate="print"/>
          <a:srcRect l="-399" t="10101" r="61812" b="51050"/>
          <a:stretch>
            <a:fillRect/>
          </a:stretch>
        </p:blipFill>
        <p:spPr bwMode="auto">
          <a:xfrm>
            <a:off x="7473280" y="1196752"/>
            <a:ext cx="2432720" cy="1836952"/>
          </a:xfrm>
          <a:prstGeom prst="rect">
            <a:avLst/>
          </a:prstGeom>
          <a:noFill/>
        </p:spPr>
      </p:pic>
      <p:pic>
        <p:nvPicPr>
          <p:cNvPr id="3" name="Picture 2" descr="C:\Users\USER\Desktop\img10.jpg"/>
          <p:cNvPicPr>
            <a:picLocks noChangeAspect="1" noChangeArrowheads="1"/>
          </p:cNvPicPr>
          <p:nvPr/>
        </p:nvPicPr>
        <p:blipFill>
          <a:blip r:embed="rId3" cstate="print"/>
          <a:srcRect l="-399" t="52100" r="61813" b="8001"/>
          <a:stretch>
            <a:fillRect/>
          </a:stretch>
        </p:blipFill>
        <p:spPr bwMode="auto">
          <a:xfrm>
            <a:off x="7457729" y="4959341"/>
            <a:ext cx="2448271" cy="1898659"/>
          </a:xfrm>
          <a:prstGeom prst="rect">
            <a:avLst/>
          </a:prstGeom>
          <a:noFill/>
        </p:spPr>
      </p:pic>
      <p:pic>
        <p:nvPicPr>
          <p:cNvPr id="4" name="Picture 2" descr="C:\Users\USER\Desktop\img10.jpg"/>
          <p:cNvPicPr>
            <a:picLocks noChangeAspect="1" noChangeArrowheads="1"/>
          </p:cNvPicPr>
          <p:nvPr/>
        </p:nvPicPr>
        <p:blipFill>
          <a:blip r:embed="rId3" cstate="print"/>
          <a:srcRect l="50695" t="9979" r="6781" b="49072"/>
          <a:stretch>
            <a:fillRect/>
          </a:stretch>
        </p:blipFill>
        <p:spPr bwMode="auto">
          <a:xfrm>
            <a:off x="7513120" y="2996952"/>
            <a:ext cx="2392880" cy="1728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4648" y="188640"/>
            <a:ext cx="64129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Спорт! Сделай свой выбор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0" y="1196752"/>
            <a:ext cx="3672408" cy="5040560"/>
          </a:xfrm>
          <a:prstGeom prst="flowChartConnector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дает нам спорт?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давних времен люди ищут пути продления жизни, укрепления здоровья и повышения активности. И так же давно людям известен универсальный и надежный способ укрепления здоровья и увеличения долголетия – физическая культура и спорт.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656856" y="908720"/>
            <a:ext cx="3888432" cy="5949280"/>
          </a:xfrm>
          <a:prstGeom prst="flowChartConnector">
            <a:avLst/>
          </a:prstGeom>
          <a:blipFill>
            <a:blip r:embed="rId5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Зачем еще заниматься спортом?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Благодаря спорту, слабый человек всегда может стать сильным. Также, занимаясь спортом мы приобретаем ценные человеческие качества: собранность и дисциплинированность. У занимающихся спортом меньше  трудностей в учебе. А главное, спорт учит нас дружить, мы умеем радоваться успехам радоваться успехам других, сопереживать неудачи.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520" y="1124744"/>
            <a:ext cx="862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необходимо составить пословицы о здоровье и спорте.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Соедини начало и конец пословицы.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8704" y="260648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«Собери пословицу»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60512" y="2348880"/>
          <a:ext cx="8769425" cy="3657342"/>
        </p:xfrm>
        <a:graphic>
          <a:graphicData uri="http://schemas.openxmlformats.org/drawingml/2006/table">
            <a:tbl>
              <a:tblPr/>
              <a:tblGrid>
                <a:gridCol w="336161"/>
                <a:gridCol w="4272351"/>
                <a:gridCol w="4160913"/>
              </a:tblGrid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Начинай новую жизнь не с понедельника, 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тот силы набирается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Двигайся больше -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тот живет дольше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Кто спортом занимается,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взамен получишь здоровье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Здоров будешь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 с утренней зарядки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Кто ходит больше,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проживешь дольше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Кто ловко бьет по мячу, 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его разум дарит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Отдашь спорту время - 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добудешь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Здоровье не купишь,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тому все по плечу</a:t>
                      </a:r>
                    </a:p>
                  </a:txBody>
                  <a:tcPr marL="8255" marR="8255" marT="8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USER\Desktop\ramka-photoshop-45.jpg"/>
          <p:cNvPicPr>
            <a:picLocks noChangeAspect="1" noChangeArrowheads="1"/>
          </p:cNvPicPr>
          <p:nvPr/>
        </p:nvPicPr>
        <p:blipFill>
          <a:blip r:embed="rId3" cstate="print"/>
          <a:srcRect l="4406" t="6564" r="6462" b="14004"/>
          <a:stretch>
            <a:fillRect/>
          </a:stretch>
        </p:blipFill>
        <p:spPr bwMode="auto">
          <a:xfrm>
            <a:off x="-82469" y="0"/>
            <a:ext cx="998846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472" y="260648"/>
            <a:ext cx="9505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Рефлексия содержания учебного материала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«Рефлексивный экран»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0472" y="2132856"/>
          <a:ext cx="6603999" cy="3106600"/>
        </p:xfrm>
        <a:graphic>
          <a:graphicData uri="http://schemas.openxmlformats.org/drawingml/2006/table">
            <a:tbl>
              <a:tblPr/>
              <a:tblGrid>
                <a:gridCol w="2850647"/>
                <a:gridCol w="154410"/>
                <a:gridCol w="3598942"/>
              </a:tblGrid>
              <a:tr h="276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Деятельность учителя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Деятельность обучающихся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Посмотрите на экран и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Сегодня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уроке я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ответьте на вопрос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было интересно…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я выполнял задания…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я понял, что…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теперь я могу…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я попробую…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больше всего понравилось задание…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156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я сделал свой выбор…</a:t>
                      </a:r>
                    </a:p>
                  </a:txBody>
                  <a:tcPr marL="8908" marR="8908" marT="8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1" name="Picture 3" descr="https://ds02.infourok.ru/uploads/ex/02da/00042189-48946be2/img17.jpg"/>
          <p:cNvPicPr>
            <a:picLocks noChangeAspect="1" noChangeArrowheads="1"/>
          </p:cNvPicPr>
          <p:nvPr/>
        </p:nvPicPr>
        <p:blipFill>
          <a:blip r:embed="rId4" cstate="print"/>
          <a:srcRect l="56699" t="23100" r="1564" b="37001"/>
          <a:stretch>
            <a:fillRect/>
          </a:stretch>
        </p:blipFill>
        <p:spPr bwMode="auto">
          <a:xfrm>
            <a:off x="6681192" y="3933056"/>
            <a:ext cx="2952328" cy="21167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4515" y="980728"/>
            <a:ext cx="8892988" cy="2952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Используя интернет-источник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выбрать один из видов спорта. Выполнить коллаж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(включая историю вида спорта) о российских чемпионах Олимпийских игр, чемпионов мира.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32720" y="2492896"/>
            <a:ext cx="51421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вижение\img3 (2).jpg"/>
          <p:cNvPicPr>
            <a:picLocks noChangeAspect="1" noChangeArrowheads="1"/>
          </p:cNvPicPr>
          <p:nvPr/>
        </p:nvPicPr>
        <p:blipFill>
          <a:blip r:embed="rId3" cstate="print"/>
          <a:srcRect l="13910" t="25245" r="57508" b="29415"/>
          <a:stretch>
            <a:fillRect/>
          </a:stretch>
        </p:blipFill>
        <p:spPr bwMode="auto">
          <a:xfrm>
            <a:off x="194471" y="188640"/>
            <a:ext cx="3120347" cy="3429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70835" y="260649"/>
            <a:ext cx="32763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Аристотель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(384-322 г.г. до н.э.) –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великий греческий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философ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0835" y="2996953"/>
            <a:ext cx="61626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«Ничто так сильно не разрушает здоровье, как продолжительное бездействие» – заметил Аристотель. 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«Хочешь быть сильным – бегай, хочешь быть красивым – бегай, хочешь быть умным – бегай»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16897" y="378904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www.interesnie-fakty.ru/wp-content/uploads/2019/12/Informats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9"/>
            <a:ext cx="2808312" cy="2110389"/>
          </a:xfrm>
          <a:prstGeom prst="rect">
            <a:avLst/>
          </a:prstGeom>
          <a:noFill/>
          <a:ln>
            <a:noFill/>
          </a:ln>
          <a:scene3d>
            <a:camera prst="perspectiveContrastingRightFacing"/>
            <a:lightRig rig="threePt" dir="t"/>
          </a:scene3d>
        </p:spPr>
      </p:pic>
      <p:sp>
        <p:nvSpPr>
          <p:cNvPr id="12" name="Облако 11"/>
          <p:cNvSpPr/>
          <p:nvPr/>
        </p:nvSpPr>
        <p:spPr>
          <a:xfrm>
            <a:off x="5069463" y="3645024"/>
            <a:ext cx="4836537" cy="2930624"/>
          </a:xfrm>
          <a:prstGeom prst="cloud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Смотри и слушай внимательно, думай и запоминай, отвечай на вопросы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1520619" y="1196752"/>
            <a:ext cx="5304589" cy="3312368"/>
          </a:xfrm>
          <a:prstGeom prst="cloud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девиз каждого человека должен быть таким: 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– это жизнь!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16897" y="378904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2523" y="0"/>
            <a:ext cx="8970997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обучающихся </a:t>
            </a:r>
          </a:p>
          <a:p>
            <a:pPr algn="ctr"/>
            <a:r>
              <a:rPr lang="ru-RU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«Движения для здоровья»</a:t>
            </a:r>
            <a:endParaRPr lang="ru-RU" b="1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с рабочего стола файлы\Презентации\движение - жизнь\1.jpg"/>
          <p:cNvPicPr>
            <a:picLocks noChangeAspect="1" noChangeArrowheads="1"/>
          </p:cNvPicPr>
          <p:nvPr/>
        </p:nvPicPr>
        <p:blipFill>
          <a:blip r:embed="rId3" cstate="print"/>
          <a:srcRect l="8263" t="14300" r="8263" b="26900"/>
          <a:stretch>
            <a:fillRect/>
          </a:stretch>
        </p:blipFill>
        <p:spPr bwMode="auto">
          <a:xfrm>
            <a:off x="0" y="5445224"/>
            <a:ext cx="6201139" cy="1412776"/>
          </a:xfrm>
          <a:prstGeom prst="rect">
            <a:avLst/>
          </a:prstGeom>
          <a:noFill/>
        </p:spPr>
      </p:pic>
      <p:pic>
        <p:nvPicPr>
          <p:cNvPr id="31747" name="Picture 3" descr="C:\с рабочего стола файлы\Презентации\движение - жизнь\5.jpg"/>
          <p:cNvPicPr>
            <a:picLocks noChangeAspect="1" noChangeArrowheads="1"/>
          </p:cNvPicPr>
          <p:nvPr/>
        </p:nvPicPr>
        <p:blipFill>
          <a:blip r:embed="rId4" cstate="print"/>
          <a:srcRect l="28738" t="33463" r="25194" b="15744"/>
          <a:stretch>
            <a:fillRect/>
          </a:stretch>
        </p:blipFill>
        <p:spPr bwMode="auto">
          <a:xfrm>
            <a:off x="6863662" y="764704"/>
            <a:ext cx="3042338" cy="2088232"/>
          </a:xfrm>
          <a:prstGeom prst="rect">
            <a:avLst/>
          </a:prstGeom>
          <a:noFill/>
        </p:spPr>
      </p:pic>
      <p:pic>
        <p:nvPicPr>
          <p:cNvPr id="31748" name="Picture 4" descr="C:\с рабочего стола файлы\Презентации\движение - жизнь\hello_html_m39dae50c.jpg"/>
          <p:cNvPicPr>
            <a:picLocks noChangeAspect="1" noChangeArrowheads="1"/>
          </p:cNvPicPr>
          <p:nvPr/>
        </p:nvPicPr>
        <p:blipFill>
          <a:blip r:embed="rId5" cstate="print"/>
          <a:srcRect l="7573" t="19200" r="5631" b="31800"/>
          <a:stretch>
            <a:fillRect/>
          </a:stretch>
        </p:blipFill>
        <p:spPr bwMode="auto">
          <a:xfrm>
            <a:off x="6123130" y="5445224"/>
            <a:ext cx="3782870" cy="1412776"/>
          </a:xfrm>
          <a:prstGeom prst="rect">
            <a:avLst/>
          </a:prstGeom>
          <a:noFill/>
        </p:spPr>
      </p:pic>
      <p:sp>
        <p:nvSpPr>
          <p:cNvPr id="16" name="Выноска-облако 15"/>
          <p:cNvSpPr/>
          <p:nvPr/>
        </p:nvSpPr>
        <p:spPr>
          <a:xfrm>
            <a:off x="0" y="0"/>
            <a:ext cx="2300705" cy="2664296"/>
          </a:xfrm>
          <a:prstGeom prst="cloudCallou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Разгадайте ребус и вы узнаете о движениях для здорового образа жизни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9" name="Picture 5" descr="C:\с рабочего стола файлы\Презентации\движение - жизнь\rebus_4.jpg"/>
          <p:cNvPicPr>
            <a:picLocks noChangeAspect="1" noChangeArrowheads="1"/>
          </p:cNvPicPr>
          <p:nvPr/>
        </p:nvPicPr>
        <p:blipFill>
          <a:blip r:embed="rId6" cstate="print"/>
          <a:srcRect l="5901" t="18080" r="7161" b="29840"/>
          <a:stretch>
            <a:fillRect/>
          </a:stretch>
        </p:blipFill>
        <p:spPr bwMode="auto">
          <a:xfrm>
            <a:off x="2456723" y="764704"/>
            <a:ext cx="4602511" cy="2088232"/>
          </a:xfrm>
          <a:prstGeom prst="rect">
            <a:avLst/>
          </a:prstGeom>
          <a:noFill/>
        </p:spPr>
      </p:pic>
      <p:pic>
        <p:nvPicPr>
          <p:cNvPr id="31750" name="Picture 6" descr="C:\с рабочего стола файлы\Презентации\движение - жизнь\img28.jpg"/>
          <p:cNvPicPr>
            <a:picLocks noChangeAspect="1" noChangeArrowheads="1"/>
          </p:cNvPicPr>
          <p:nvPr/>
        </p:nvPicPr>
        <p:blipFill>
          <a:blip r:embed="rId7" cstate="print"/>
          <a:srcRect l="5724" t="14024" r="11466" b="27950"/>
          <a:stretch>
            <a:fillRect/>
          </a:stretch>
        </p:blipFill>
        <p:spPr bwMode="auto">
          <a:xfrm>
            <a:off x="0" y="2852936"/>
            <a:ext cx="5070563" cy="2592288"/>
          </a:xfrm>
          <a:prstGeom prst="rect">
            <a:avLst/>
          </a:prstGeom>
          <a:noFill/>
        </p:spPr>
      </p:pic>
      <p:pic>
        <p:nvPicPr>
          <p:cNvPr id="31751" name="Picture 7" descr="C:\с рабочего стола файлы\Презентации\движение - жизнь\img35.jpg"/>
          <p:cNvPicPr>
            <a:picLocks noChangeAspect="1" noChangeArrowheads="1"/>
          </p:cNvPicPr>
          <p:nvPr/>
        </p:nvPicPr>
        <p:blipFill>
          <a:blip r:embed="rId8" cstate="print"/>
          <a:srcRect l="13775" t="10101" r="10626" b="39500"/>
          <a:stretch>
            <a:fillRect/>
          </a:stretch>
        </p:blipFill>
        <p:spPr bwMode="auto">
          <a:xfrm>
            <a:off x="4953000" y="2852936"/>
            <a:ext cx="4953000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8541" y="1"/>
            <a:ext cx="8346927" cy="79208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Движения для здоровья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480" y="980728"/>
            <a:ext cx="850294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Зарядка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Оздоровительная ходьба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Оздоровительный бег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Катание на лыжах и коньках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Плавание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Езда на велосипеде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Подвижные игры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другие спортивные увлечения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507" y="260648"/>
            <a:ext cx="908689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Польза утренней зарядки: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Помогает быстрее проснуться;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Улучшает общее самочувствие;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Дает заряд бодрости, помогает наполнить свой день энергией;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Повышает настроение и работоспособность;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Укрепляет здоровье;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Улучшает подвижность суставов;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Активизирует все процессы в организме;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Помогает поддерживать хорошую форму;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Продлевает жизнь.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i.jpg"/>
          <p:cNvPicPr>
            <a:picLocks noChangeAspect="1" noChangeArrowheads="1"/>
          </p:cNvPicPr>
          <p:nvPr/>
        </p:nvPicPr>
        <p:blipFill>
          <a:blip r:embed="rId3" cstate="print"/>
          <a:srcRect l="12500" r="12500"/>
          <a:stretch>
            <a:fillRect/>
          </a:stretch>
        </p:blipFill>
        <p:spPr bwMode="auto">
          <a:xfrm>
            <a:off x="5655078" y="3915054"/>
            <a:ext cx="4250922" cy="2942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вижение\nwRk83ioND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643315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35165" y="0"/>
            <a:ext cx="34708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хочу,  друзья,  признаться,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люблю я по утрам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Физкультурой  заниматься,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советую и вам.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Вам зарядку делать надо,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Много пользы от нее,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здоровье – вот награда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усердие твое…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с рабочего стола файлы\Презентации\движение - жизнь\dnhfqyxkuo77ab8uydmx.jpeg"/>
          <p:cNvPicPr>
            <a:picLocks noChangeAspect="1" noChangeArrowheads="1"/>
          </p:cNvPicPr>
          <p:nvPr/>
        </p:nvPicPr>
        <p:blipFill>
          <a:blip r:embed="rId3" cstate="print"/>
          <a:srcRect l="22763" r="26790"/>
          <a:stretch>
            <a:fillRect/>
          </a:stretch>
        </p:blipFill>
        <p:spPr bwMode="auto">
          <a:xfrm>
            <a:off x="4953001" y="1"/>
            <a:ext cx="4953001" cy="4149079"/>
          </a:xfrm>
          <a:prstGeom prst="rect">
            <a:avLst/>
          </a:prstGeom>
          <a:noFill/>
        </p:spPr>
      </p:pic>
      <p:pic>
        <p:nvPicPr>
          <p:cNvPr id="2053" name="Picture 5" descr="C:\с рабочего стола файлы\Презентации\движение - жизнь\9968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4953000" cy="4149079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0" y="4149080"/>
            <a:ext cx="9906000" cy="2708920"/>
          </a:xfrm>
          <a:prstGeom prst="cloud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Оздоровительная ходьба – </a:t>
            </a:r>
            <a:r>
              <a:rPr lang="ru-RU" sz="2000" b="1" dirty="0" smtClean="0">
                <a:solidFill>
                  <a:schemeClr val="tx1"/>
                </a:solidFill>
              </a:rPr>
              <a:t>оптимальное начало здорового образа жизни.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Оздоровительная ходьба </a:t>
            </a:r>
            <a:r>
              <a:rPr lang="ru-RU" sz="2000" b="1" dirty="0" smtClean="0">
                <a:solidFill>
                  <a:schemeClr val="tx1"/>
                </a:solidFill>
              </a:rPr>
              <a:t>– самый простой, доступный и бесплатный способ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укрепить</a:t>
            </a:r>
            <a:r>
              <a:rPr lang="ru-RU" sz="2000" b="1" dirty="0" smtClean="0">
                <a:solidFill>
                  <a:schemeClr val="tx1"/>
                </a:solidFill>
              </a:rPr>
              <a:t> своё здоровье. Она идеально подходит для всех возрастов и не имеет противопоказаний.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910</Words>
  <Application>Microsoft Office PowerPoint</Application>
  <PresentationFormat>Лист A4 (210x297 мм)</PresentationFormat>
  <Paragraphs>155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Цель: формирование представления о роли двигательной активности в сохранении и укреплении здоровья человека. </vt:lpstr>
      <vt:lpstr>Слайд 3</vt:lpstr>
      <vt:lpstr>Слайд 4</vt:lpstr>
      <vt:lpstr>Слайд 5</vt:lpstr>
      <vt:lpstr>Движения для здоровья</vt:lpstr>
      <vt:lpstr>Слайд 7</vt:lpstr>
      <vt:lpstr>Слайд 8</vt:lpstr>
      <vt:lpstr>Слайд 9</vt:lpstr>
      <vt:lpstr>Слайд 10</vt:lpstr>
      <vt:lpstr>Слайд 11</vt:lpstr>
      <vt:lpstr>Слайд 12</vt:lpstr>
      <vt:lpstr>Подвижные игры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51</cp:revision>
  <dcterms:created xsi:type="dcterms:W3CDTF">2021-02-19T16:14:03Z</dcterms:created>
  <dcterms:modified xsi:type="dcterms:W3CDTF">2021-02-22T14:28:47Z</dcterms:modified>
</cp:coreProperties>
</file>