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88" r:id="rId2"/>
    <p:sldId id="257" r:id="rId3"/>
    <p:sldId id="270" r:id="rId4"/>
    <p:sldId id="285" r:id="rId5"/>
    <p:sldId id="276" r:id="rId6"/>
    <p:sldId id="269" r:id="rId7"/>
    <p:sldId id="273" r:id="rId8"/>
    <p:sldId id="274" r:id="rId9"/>
    <p:sldId id="275" r:id="rId10"/>
    <p:sldId id="271" r:id="rId11"/>
    <p:sldId id="258" r:id="rId12"/>
    <p:sldId id="277" r:id="rId13"/>
    <p:sldId id="259" r:id="rId14"/>
    <p:sldId id="280" r:id="rId15"/>
    <p:sldId id="279" r:id="rId16"/>
    <p:sldId id="261" r:id="rId17"/>
    <p:sldId id="286" r:id="rId18"/>
    <p:sldId id="281" r:id="rId19"/>
    <p:sldId id="263" r:id="rId20"/>
    <p:sldId id="282" r:id="rId21"/>
    <p:sldId id="283" r:id="rId22"/>
    <p:sldId id="264" r:id="rId23"/>
    <p:sldId id="284" r:id="rId24"/>
    <p:sldId id="266" r:id="rId25"/>
    <p:sldId id="287" r:id="rId2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0000"/>
    <a:srgbClr val="EFB3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5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934E40C-8563-4FB3-9628-83D65E974AA4}" type="datetimeFigureOut">
              <a:rPr lang="ru-RU" smtClean="0"/>
              <a:t>12.06.2017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4ABF3F1-108A-4694-B2EA-0CB30238D26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slide" Target="slide3.x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slide" Target="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slide" Target="slide3.xml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slide" Target="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grandfootball.ru/wp-content/uploads/2013/04/444.gif" TargetMode="External"/><Relationship Id="rId7" Type="http://schemas.openxmlformats.org/officeDocument/2006/relationships/hyperlink" Target="http://2.bp.blogspot.com/-vuL7tLMfovM/VVt4YBoboFI/AAAAAAAAAU8/1KdOjs2M4jc/s1600/tdd_result.png" TargetMode="External"/><Relationship Id="rId2" Type="http://schemas.openxmlformats.org/officeDocument/2006/relationships/hyperlink" Target="http://lusana.ru/files/19604/653/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bchr.ru/virt_sport/img/logo_k.png" TargetMode="External"/><Relationship Id="rId5" Type="http://schemas.openxmlformats.org/officeDocument/2006/relationships/hyperlink" Target="https://vk.vkfaces.com/417621/v417621052/d1a8/JO_m17aqhkI.jpg" TargetMode="External"/><Relationship Id="rId4" Type="http://schemas.openxmlformats.org/officeDocument/2006/relationships/hyperlink" Target="http://www.eduportal44.ru/Kostroma_EDU/Kos-Sch-37/DocLib10.gi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7" Type="http://schemas.openxmlformats.org/officeDocument/2006/relationships/slide" Target="slide20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10.xml"/><Relationship Id="rId4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4438" y="3543300"/>
            <a:ext cx="6400800" cy="1314450"/>
          </a:xfrm>
        </p:spPr>
        <p:txBody>
          <a:bodyPr/>
          <a:lstStyle/>
          <a:p>
            <a:pPr eaLnBrk="1" hangingPunct="1"/>
            <a:r>
              <a:rPr lang="ru-RU" altLang="ru-RU" dirty="0" smtClean="0">
                <a:solidFill>
                  <a:schemeClr val="accent2"/>
                </a:solidFill>
              </a:rPr>
              <a:t>                             </a:t>
            </a: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2843808" y="3075806"/>
            <a:ext cx="604867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Автор – разработчик: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Захарова Т.Н., учитель математики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МБОУ СШ №16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г.Павлово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Нижегородской области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483518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7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к уроку по учебному предмету «Математика» в 6-м классе на тему «Действия с рациональными числами»</a:t>
            </a:r>
          </a:p>
          <a:p>
            <a:pPr algn="ctr"/>
            <a:r>
              <a:rPr lang="ru-RU" sz="3200" b="1" dirty="0" smtClean="0">
                <a:solidFill>
                  <a:srgbClr val="7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7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65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700181" y="267494"/>
            <a:ext cx="7920880" cy="3384376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станция №2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5000" dirty="0" smtClean="0">
                <a:solidFill>
                  <a:srgbClr val="7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«ОШИБОЧНАЯ»</a:t>
            </a:r>
            <a:endParaRPr lang="ru-RU" sz="5000" dirty="0">
              <a:solidFill>
                <a:srgbClr val="7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06" y="921617"/>
            <a:ext cx="3151350" cy="3666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47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559" y="-92546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ошибки: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627534"/>
            <a:ext cx="8928992" cy="388843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32 + (-48) = -80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-2,7 + (-3,6) = 6,3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26 – 74 = 48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54 : (-3) = 18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-12   (-7) = -84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-6,7 – (-10,8) = -6,7 + (-10,8) = -17,5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565989"/>
              </p:ext>
            </p:extLst>
          </p:nvPr>
        </p:nvGraphicFramePr>
        <p:xfrm>
          <a:off x="1331640" y="3363838"/>
          <a:ext cx="114300" cy="11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Формула" r:id="rId3" imgW="114120" imgH="114120" progId="Equation.3">
                  <p:embed/>
                </p:oleObj>
              </mc:Choice>
              <mc:Fallback>
                <p:oleObj name="Формула" r:id="rId3" imgW="114120" imgH="114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1640" y="3363838"/>
                        <a:ext cx="114300" cy="11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Управляющая кнопка: домой 4">
            <a:hlinkClick r:id="rId5" action="ppaction://hlinksldjump" highlightClick="1"/>
          </p:cNvPr>
          <p:cNvSpPr/>
          <p:nvPr/>
        </p:nvSpPr>
        <p:spPr>
          <a:xfrm>
            <a:off x="8748463" y="4731990"/>
            <a:ext cx="392591" cy="411510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13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51520" y="-164554"/>
            <a:ext cx="8712968" cy="3024336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станция №3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5000" dirty="0" smtClean="0">
                <a:solidFill>
                  <a:srgbClr val="7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«ИССЛЕДОВАТЕЛЬСКАЯ»</a:t>
            </a:r>
            <a:endParaRPr lang="ru-RU" sz="5000" dirty="0">
              <a:solidFill>
                <a:srgbClr val="7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476500"/>
            <a:ext cx="237172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54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1470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Замените звездочки числами так, чтобы равенство стало верным 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01782665"/>
              </p:ext>
            </p:extLst>
          </p:nvPr>
        </p:nvGraphicFramePr>
        <p:xfrm>
          <a:off x="107504" y="1131590"/>
          <a:ext cx="89281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050"/>
                <a:gridCol w="44640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вариант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вариант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-2 + * = -6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* + (-10) = -16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* + 8 = -6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-14 + * = -8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16,8 + * = 7,3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* + (-9,4) = 8,4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*    (-4) = -136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48    * = -288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-18 : * = 3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-28 : * = 7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6) * - 8,9 = -4,1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6) 7,2 - * = -1,7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420616"/>
              </p:ext>
            </p:extLst>
          </p:nvPr>
        </p:nvGraphicFramePr>
        <p:xfrm>
          <a:off x="971600" y="3507854"/>
          <a:ext cx="114300" cy="11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Формула" r:id="rId3" imgW="114120" imgH="114120" progId="Equation.3">
                  <p:embed/>
                </p:oleObj>
              </mc:Choice>
              <mc:Fallback>
                <p:oleObj name="Формула" r:id="rId3" imgW="114120" imgH="114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0" y="3507854"/>
                        <a:ext cx="114300" cy="11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806894"/>
              </p:ext>
            </p:extLst>
          </p:nvPr>
        </p:nvGraphicFramePr>
        <p:xfrm>
          <a:off x="5652120" y="3507854"/>
          <a:ext cx="114300" cy="11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Формула" r:id="rId5" imgW="114120" imgH="114120" progId="Equation.3">
                  <p:embed/>
                </p:oleObj>
              </mc:Choice>
              <mc:Fallback>
                <p:oleObj name="Формула" r:id="rId5" imgW="114120" imgH="11412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507854"/>
                        <a:ext cx="114300" cy="11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856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1470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0492131"/>
              </p:ext>
            </p:extLst>
          </p:nvPr>
        </p:nvGraphicFramePr>
        <p:xfrm>
          <a:off x="107504" y="699542"/>
          <a:ext cx="89281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050"/>
                <a:gridCol w="44640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вариант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вариант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-2 +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(-4)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-6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(-10) = -16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-14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+ 8 = -6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-14 +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-8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16,8 +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(-9,5)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7,3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17,8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(-9,4) = 8,4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(-4) = -136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48   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(-6)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-288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-18 :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(-6)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3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-28 :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(-4)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7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6)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- 8,9 = -4,1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6) 7,2 – </a:t>
                      </a:r>
                      <a:r>
                        <a:rPr lang="ru-RU" sz="3200" dirty="0" smtClean="0">
                          <a:solidFill>
                            <a:srgbClr val="76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-1,7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821122"/>
              </p:ext>
            </p:extLst>
          </p:nvPr>
        </p:nvGraphicFramePr>
        <p:xfrm>
          <a:off x="1187624" y="3075806"/>
          <a:ext cx="114300" cy="11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Формула" r:id="rId3" imgW="114120" imgH="114120" progId="Equation.3">
                  <p:embed/>
                </p:oleObj>
              </mc:Choice>
              <mc:Fallback>
                <p:oleObj name="Формула" r:id="rId3" imgW="114120" imgH="114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624" y="3075806"/>
                        <a:ext cx="114300" cy="11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343741"/>
              </p:ext>
            </p:extLst>
          </p:nvPr>
        </p:nvGraphicFramePr>
        <p:xfrm>
          <a:off x="5652120" y="3003798"/>
          <a:ext cx="114300" cy="11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Формула" r:id="rId5" imgW="114120" imgH="114120" progId="Equation.3">
                  <p:embed/>
                </p:oleObj>
              </mc:Choice>
              <mc:Fallback>
                <p:oleObj name="Формула" r:id="rId5" imgW="114120" imgH="114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003798"/>
                        <a:ext cx="114300" cy="11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Управляющая кнопка: домой 5">
            <a:hlinkClick r:id="rId7" action="ppaction://hlinksldjump" highlightClick="1"/>
          </p:cNvPr>
          <p:cNvSpPr/>
          <p:nvPr/>
        </p:nvSpPr>
        <p:spPr>
          <a:xfrm>
            <a:off x="8748463" y="4731990"/>
            <a:ext cx="392591" cy="411510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429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700181" y="267494"/>
            <a:ext cx="7920880" cy="3384376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станция №4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5000" dirty="0" smtClean="0">
                <a:solidFill>
                  <a:srgbClr val="7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«НЕИЗВЕСТНАЯ»</a:t>
            </a:r>
            <a:endParaRPr lang="ru-RU" sz="5000" dirty="0">
              <a:solidFill>
                <a:srgbClr val="7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03598"/>
            <a:ext cx="2664296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83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1470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уравнения: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42923204"/>
              </p:ext>
            </p:extLst>
          </p:nvPr>
        </p:nvGraphicFramePr>
        <p:xfrm>
          <a:off x="35497" y="843558"/>
          <a:ext cx="9073008" cy="3264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5"/>
                <a:gridCol w="4104456"/>
                <a:gridCol w="4104457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вариант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вариант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024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б.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– 2(х – 1) = 4 – 5х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– 6(х + 2) = 3 + 5х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64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б.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0,4(у-3)+2,5=0,5(4+у)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0,6(у–2)+4,6=0,4(7+у)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6973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б.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716027"/>
              </p:ext>
            </p:extLst>
          </p:nvPr>
        </p:nvGraphicFramePr>
        <p:xfrm>
          <a:off x="1187624" y="3003798"/>
          <a:ext cx="3431075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6" name="Формула" r:id="rId3" imgW="1371600" imgH="431640" progId="Equation.3">
                  <p:embed/>
                </p:oleObj>
              </mc:Choice>
              <mc:Fallback>
                <p:oleObj name="Формула" r:id="rId3" imgW="137160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624" y="3003798"/>
                        <a:ext cx="3431075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89278"/>
              </p:ext>
            </p:extLst>
          </p:nvPr>
        </p:nvGraphicFramePr>
        <p:xfrm>
          <a:off x="5436096" y="3003798"/>
          <a:ext cx="3338385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7" name="Формула" r:id="rId5" imgW="1333440" imgH="431640" progId="Equation.3">
                  <p:embed/>
                </p:oleObj>
              </mc:Choice>
              <mc:Fallback>
                <p:oleObj name="Формула" r:id="rId5" imgW="1333440" imgH="43164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3003798"/>
                        <a:ext cx="3338385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07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1470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Проверка: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66557294"/>
              </p:ext>
            </p:extLst>
          </p:nvPr>
        </p:nvGraphicFramePr>
        <p:xfrm>
          <a:off x="35497" y="843558"/>
          <a:ext cx="9073008" cy="3264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5"/>
                <a:gridCol w="4104456"/>
                <a:gridCol w="4104457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вариант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вариант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024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б.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= -1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= -1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64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б.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= -7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= -3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6973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б.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465145"/>
              </p:ext>
            </p:extLst>
          </p:nvPr>
        </p:nvGraphicFramePr>
        <p:xfrm>
          <a:off x="2298700" y="3051175"/>
          <a:ext cx="120808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Формула" r:id="rId3" imgW="482400" imgH="393480" progId="Equation.3">
                  <p:embed/>
                </p:oleObj>
              </mc:Choice>
              <mc:Fallback>
                <p:oleObj name="Формула" r:id="rId3" imgW="482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98700" y="3051175"/>
                        <a:ext cx="1208088" cy="985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Управляющая кнопка: домой 5">
            <a:hlinkClick r:id="rId5" action="ppaction://hlinksldjump" highlightClick="1"/>
          </p:cNvPr>
          <p:cNvSpPr/>
          <p:nvPr/>
        </p:nvSpPr>
        <p:spPr>
          <a:xfrm>
            <a:off x="8748463" y="4731990"/>
            <a:ext cx="392591" cy="411510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780800"/>
              </p:ext>
            </p:extLst>
          </p:nvPr>
        </p:nvGraphicFramePr>
        <p:xfrm>
          <a:off x="6292850" y="3076575"/>
          <a:ext cx="136683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Формула" r:id="rId6" imgW="545760" imgH="393480" progId="Equation.3">
                  <p:embed/>
                </p:oleObj>
              </mc:Choice>
              <mc:Fallback>
                <p:oleObj name="Формула" r:id="rId6" imgW="545760" imgH="39348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2850" y="3076575"/>
                        <a:ext cx="1366838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289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51520" y="-164554"/>
            <a:ext cx="8712968" cy="3024336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станция №5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5000" dirty="0" smtClean="0">
                <a:solidFill>
                  <a:srgbClr val="7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«СПОРТИВНАЯ»</a:t>
            </a:r>
            <a:endParaRPr lang="ru-RU" sz="5000" dirty="0">
              <a:solidFill>
                <a:srgbClr val="7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3" y="2393577"/>
            <a:ext cx="5152849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9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1470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Восстановите цепочки вычислений: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3" y="83918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897851" y="1162348"/>
            <a:ext cx="721821" cy="45719"/>
          </a:xfrm>
          <a:prstGeom prst="rightArrow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76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987574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7236296" y="1185206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5652120" y="1193314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4067944" y="1185207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2483768" y="1208067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100392" y="979467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516216" y="987574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932040" y="987574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347864" y="987574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926779" y="617764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-36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2986" y="661986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(-5)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23928" y="625404"/>
            <a:ext cx="1106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+(-25)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52120" y="625404"/>
            <a:ext cx="824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:(-5)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12400" y="617764"/>
            <a:ext cx="745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+19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802814"/>
              </p:ext>
            </p:extLst>
          </p:nvPr>
        </p:nvGraphicFramePr>
        <p:xfrm>
          <a:off x="2508686" y="894154"/>
          <a:ext cx="114300" cy="11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" name="Формула" r:id="rId3" imgW="114120" imgH="114120" progId="Equation.3">
                  <p:embed/>
                </p:oleObj>
              </mc:Choice>
              <mc:Fallback>
                <p:oleObj name="Формула" r:id="rId3" imgW="114120" imgH="11412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686" y="894154"/>
                        <a:ext cx="114300" cy="11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141024" y="3507854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-25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1024" y="213970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7236296" y="2344983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5703341" y="2390702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4067944" y="2422291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2505574" y="2436421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886991" y="2440007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7294153" y="3659876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5711830" y="3705595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4116213" y="3739619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2505573" y="3785300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897851" y="3831019"/>
            <a:ext cx="721821" cy="45719"/>
          </a:xfrm>
          <a:prstGeom prst="rightArrow">
            <a:avLst/>
          </a:prstGeom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763688" y="3579559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763688" y="2216550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347864" y="3533878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3347864" y="2184961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599822" y="3468065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4953991" y="3468065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4941668" y="2157858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6516216" y="2157880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8172400" y="3431276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8172400" y="2143334"/>
            <a:ext cx="576064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7277045" y="1773342"/>
            <a:ext cx="745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+11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740758" y="1802731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923928" y="1821763"/>
            <a:ext cx="1106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+(-82)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541625" y="1821763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(-4)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66940" y="1821763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-38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66940" y="3205234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818827" y="320523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003591" y="3135380"/>
            <a:ext cx="925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+160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612233" y="3065782"/>
            <a:ext cx="824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:(-2)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268178" y="3075952"/>
            <a:ext cx="745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+13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656783"/>
              </p:ext>
            </p:extLst>
          </p:nvPr>
        </p:nvGraphicFramePr>
        <p:xfrm>
          <a:off x="2696630" y="3431276"/>
          <a:ext cx="114300" cy="11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" name="Формула" r:id="rId5" imgW="114102" imgH="114102" progId="Equation.3">
                  <p:embed/>
                </p:oleObj>
              </mc:Choice>
              <mc:Fallback>
                <p:oleObj name="Формула" r:id="rId5" imgW="114102" imgH="114102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6630" y="3431276"/>
                        <a:ext cx="114300" cy="11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Объект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46575"/>
              </p:ext>
            </p:extLst>
          </p:nvPr>
        </p:nvGraphicFramePr>
        <p:xfrm>
          <a:off x="2491911" y="2043580"/>
          <a:ext cx="114300" cy="11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" name="Формула" r:id="rId6" imgW="114102" imgH="114102" progId="Equation.3">
                  <p:embed/>
                </p:oleObj>
              </mc:Choice>
              <mc:Fallback>
                <p:oleObj name="Формула" r:id="rId6" imgW="114102" imgH="114102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1911" y="2043580"/>
                        <a:ext cx="114300" cy="11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Управляющая кнопка: домой 55">
            <a:hlinkClick r:id="rId7" action="ppaction://hlinksldjump" highlightClick="1"/>
          </p:cNvPr>
          <p:cNvSpPr/>
          <p:nvPr/>
        </p:nvSpPr>
        <p:spPr>
          <a:xfrm>
            <a:off x="8748463" y="4731990"/>
            <a:ext cx="392591" cy="411510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307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683568" y="411510"/>
            <a:ext cx="7920880" cy="3384376"/>
          </a:xfrm>
        </p:spPr>
        <p:txBody>
          <a:bodyPr/>
          <a:lstStyle/>
          <a:p>
            <a:pPr marL="0" indent="0" algn="ctr">
              <a:buNone/>
            </a:pPr>
            <a:r>
              <a:rPr lang="ru-RU" sz="5000" dirty="0" smtClean="0">
                <a:solidFill>
                  <a:srgbClr val="7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ПУТЕШЕСТВИЕ В СТРАНУ РАЦИОНАЛЬНЫХ ЧИСЕЛ</a:t>
            </a:r>
            <a:endParaRPr lang="ru-RU" sz="5000" dirty="0">
              <a:solidFill>
                <a:srgbClr val="7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28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51520" y="-164554"/>
            <a:ext cx="8712968" cy="3024336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станция №6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5000" dirty="0" smtClean="0">
                <a:solidFill>
                  <a:srgbClr val="7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«ИТОГОВАЯ»</a:t>
            </a:r>
            <a:br>
              <a:rPr lang="ru-RU" sz="5000" dirty="0" smtClean="0">
                <a:solidFill>
                  <a:srgbClr val="7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000" dirty="0">
              <a:solidFill>
                <a:srgbClr val="7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715766"/>
            <a:ext cx="4104456" cy="233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77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Ответьте на вопросы: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5524" y="1491630"/>
            <a:ext cx="8928992" cy="75608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Какая цель была поставлена нами в начале урока?</a:t>
            </a:r>
            <a:endParaRPr lang="ru-RU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5524" y="2973651"/>
            <a:ext cx="8928992" cy="756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ru-RU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Достигли ли мы цели?</a:t>
            </a:r>
            <a:endParaRPr lang="ru-RU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4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1470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Подсчитайте общее количество баллов за урок и определите полученную оценку: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347614"/>
            <a:ext cx="8928992" cy="388843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«5» – 14 баллов и выше</a:t>
            </a:r>
          </a:p>
          <a:p>
            <a:pPr marL="45720" indent="0">
              <a:buNone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«4» – 11 – 13 баллов</a:t>
            </a:r>
          </a:p>
          <a:p>
            <a:pPr marL="45720" indent="0">
              <a:buNone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«3» – 7 – 10 баллов</a:t>
            </a:r>
          </a:p>
          <a:p>
            <a:pPr marL="45720" indent="0">
              <a:buNone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«2» – 0 – 6 баллов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59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 предложения: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31590"/>
            <a:ext cx="8928992" cy="75608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уроке для меня самым интересным было …</a:t>
            </a:r>
            <a:endParaRPr lang="ru-RU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7504" y="2571750"/>
            <a:ext cx="8928992" cy="756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уроке для меня самым трудным было …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07504" y="3723878"/>
            <a:ext cx="8928992" cy="756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Своей работой на уроке я …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79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84818" y="1795136"/>
            <a:ext cx="8928992" cy="756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Font typeface="Georgia" pitchFamily="18" charset="0"/>
              <a:buNone/>
            </a:pPr>
            <a:r>
              <a:rPr lang="ru-RU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№1215 (2)</a:t>
            </a:r>
            <a:endParaRPr lang="ru-RU" sz="6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85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84818" y="1039052"/>
            <a:ext cx="8928992" cy="4104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 Мерзляк А.Г., Полонский В.Б., Якир М.С., Буцко Е.В.  Математика. Программы с приложением на CD. 5-11 классы. - М.: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Вентана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-Граф, 2016</a:t>
            </a:r>
          </a:p>
          <a:p>
            <a:pPr marL="45720" indent="0">
              <a:buNone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 Мерзляк А.Г., Полонский В.Б., Якир М.С.  Математика 6 класс: учебник для учащихся общеобразовательных организаций- М.: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Вентана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-Граф, 2016</a:t>
            </a:r>
          </a:p>
          <a:p>
            <a:pPr marL="45720" indent="0">
              <a:buNone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 Мерзляк А.Г., Полонский В.Б., Рабинович Е.М., Якир М.С.  Математика: дидактические материалы 6 класс: пособие для учащихся общеобразовательных организаций. - М.: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Вентана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-Граф,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pPr marL="45720" indent="0"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Картинки (слайды 4, 9, 11, 14, 17, 19):</a:t>
            </a:r>
          </a:p>
          <a:p>
            <a:pPr marL="4572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lusana.ru/files/19604/653/1.jpg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grandfootball.ru/wp-content/uploads/2013/04/444.gif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www.eduportal44.ru/Kostroma_EDU/Kos-Sch-37/DocLib10.gif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vk.vkfaces.com/417621/v417621052/d1a8/JO_m17aqhkI.jpg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www.nbchr.ru/virt_sport/img/logo_k.png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http://2.bp.blogspot.com/-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vuL7tLMfovM/VVt4YBoboFI/AAAAAAAAAU8/1KdOjs2M4jc/s1600/tdd_result.png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/>
          </a:p>
          <a:p>
            <a:pPr marL="45720" indent="0">
              <a:buNone/>
            </a:pPr>
            <a:endParaRPr lang="ru-RU" sz="2000" dirty="0"/>
          </a:p>
          <a:p>
            <a:pPr marL="45720" indent="0">
              <a:buNone/>
            </a:pPr>
            <a:endParaRPr lang="ru-RU" sz="2000" dirty="0"/>
          </a:p>
          <a:p>
            <a:pPr marL="45720" indent="0">
              <a:buNone/>
            </a:pPr>
            <a:endParaRPr lang="ru-RU" sz="2000" dirty="0" smtClean="0"/>
          </a:p>
          <a:p>
            <a:pPr marL="45720" indent="0">
              <a:buNone/>
            </a:pPr>
            <a:endParaRPr lang="ru-RU" sz="2000" dirty="0"/>
          </a:p>
          <a:p>
            <a:pPr marL="4572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45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омб 4">
            <a:hlinkClick r:id="rId2" action="ppaction://hlinksldjump"/>
          </p:cNvPr>
          <p:cNvSpPr/>
          <p:nvPr/>
        </p:nvSpPr>
        <p:spPr>
          <a:xfrm>
            <a:off x="3563888" y="3291830"/>
            <a:ext cx="2210544" cy="1728192"/>
          </a:xfrm>
          <a:prstGeom prst="diamond">
            <a:avLst/>
          </a:prstGeom>
          <a:solidFill>
            <a:srgbClr val="EFB3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омб 6">
            <a:hlinkClick r:id="rId3" action="ppaction://hlinksldjump"/>
          </p:cNvPr>
          <p:cNvSpPr/>
          <p:nvPr/>
        </p:nvSpPr>
        <p:spPr>
          <a:xfrm>
            <a:off x="6811163" y="3291830"/>
            <a:ext cx="2210544" cy="1728192"/>
          </a:xfrm>
          <a:prstGeom prst="diamond">
            <a:avLst/>
          </a:prstGeom>
          <a:solidFill>
            <a:srgbClr val="EFB3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Ромб 7">
            <a:hlinkClick r:id="rId4" action="ppaction://hlinksldjump"/>
          </p:cNvPr>
          <p:cNvSpPr/>
          <p:nvPr/>
        </p:nvSpPr>
        <p:spPr>
          <a:xfrm>
            <a:off x="6811163" y="211450"/>
            <a:ext cx="2210544" cy="1728192"/>
          </a:xfrm>
          <a:prstGeom prst="diamond">
            <a:avLst/>
          </a:prstGeom>
          <a:solidFill>
            <a:srgbClr val="EFB3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Ромб 8">
            <a:hlinkClick r:id="rId5" action="ppaction://hlinksldjump"/>
          </p:cNvPr>
          <p:cNvSpPr/>
          <p:nvPr/>
        </p:nvSpPr>
        <p:spPr>
          <a:xfrm>
            <a:off x="3563888" y="195486"/>
            <a:ext cx="2210544" cy="1728192"/>
          </a:xfrm>
          <a:prstGeom prst="diamond">
            <a:avLst/>
          </a:prstGeom>
          <a:solidFill>
            <a:srgbClr val="EFB3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Ромб 9">
            <a:hlinkClick r:id="rId6" action="ppaction://hlinksldjump"/>
          </p:cNvPr>
          <p:cNvSpPr/>
          <p:nvPr/>
        </p:nvSpPr>
        <p:spPr>
          <a:xfrm>
            <a:off x="395536" y="195486"/>
            <a:ext cx="2210544" cy="1728192"/>
          </a:xfrm>
          <a:prstGeom prst="diamond">
            <a:avLst/>
          </a:prstGeom>
          <a:solidFill>
            <a:srgbClr val="EFB3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1" name="Ромб 10">
            <a:hlinkClick r:id="rId7" action="ppaction://hlinksldjump"/>
          </p:cNvPr>
          <p:cNvSpPr/>
          <p:nvPr/>
        </p:nvSpPr>
        <p:spPr>
          <a:xfrm>
            <a:off x="395536" y="3291830"/>
            <a:ext cx="2210544" cy="1728192"/>
          </a:xfrm>
          <a:prstGeom prst="diamond">
            <a:avLst/>
          </a:prstGeom>
          <a:solidFill>
            <a:srgbClr val="EFB3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4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735796" y="1075546"/>
            <a:ext cx="72008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940152" y="1075546"/>
            <a:ext cx="72008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909520" y="2067694"/>
            <a:ext cx="6915" cy="115212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6012160" y="4155926"/>
            <a:ext cx="648072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2771800" y="4155926"/>
            <a:ext cx="648072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27584" y="2211710"/>
            <a:ext cx="6543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 ПУТЕШЕСТВИЯ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71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7345" y="123478"/>
            <a:ext cx="8640960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 путешественника</a:t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632294"/>
              </p:ext>
            </p:extLst>
          </p:nvPr>
        </p:nvGraphicFramePr>
        <p:xfrm>
          <a:off x="251520" y="1751277"/>
          <a:ext cx="8712968" cy="335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504"/>
                <a:gridCol w="41764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станция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баллов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№1</a:t>
                      </a:r>
                      <a:endParaRPr lang="ru-RU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</a:t>
                      </a:r>
                      <a:endParaRPr lang="ru-RU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№3</a:t>
                      </a:r>
                      <a:endParaRPr lang="ru-RU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№4</a:t>
                      </a:r>
                      <a:endParaRPr lang="ru-RU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№5</a:t>
                      </a:r>
                      <a:endParaRPr lang="ru-RU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№6</a:t>
                      </a:r>
                      <a:endParaRPr lang="ru-RU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за урок</a:t>
                      </a:r>
                      <a:endParaRPr lang="ru-RU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748463" y="4731990"/>
            <a:ext cx="392591" cy="411510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 descr="C:\Users\Lisa\Desktop\56073314-Плоский-Молодой-путешественник-мечтает-о-солнечном-пляже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4241"/>
            <a:ext cx="1771650" cy="1644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483768" y="1131590"/>
            <a:ext cx="619268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70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662190" y="198477"/>
            <a:ext cx="7920880" cy="3384376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станция №1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000" dirty="0" smtClean="0">
                <a:solidFill>
                  <a:srgbClr val="7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«ПОВТОРИТЕЛЬНАЯ»</a:t>
            </a:r>
            <a:endParaRPr lang="ru-RU" sz="5000" dirty="0">
              <a:solidFill>
                <a:srgbClr val="7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949" y="866429"/>
            <a:ext cx="3600399" cy="2701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55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 предложения: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31590"/>
            <a:ext cx="8928992" cy="75608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Чтобы сложить два отрицательных числа …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7504" y="1779662"/>
            <a:ext cx="8928992" cy="756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Чтобы сложить два числа с разными знаками…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07504" y="2528718"/>
            <a:ext cx="8928992" cy="756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Чтобы найти разность двух чисел …</a:t>
            </a: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96643" y="3363838"/>
            <a:ext cx="8928992" cy="756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Чтобы умножить два отрицательных числа …</a:t>
            </a: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40038" y="4245936"/>
            <a:ext cx="8928992" cy="7560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Чтобы умножить два числа с разными знаками…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72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 предложения: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31590"/>
            <a:ext cx="8928992" cy="75608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Чтобы разделить два отрицательных числа …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7504" y="1779662"/>
            <a:ext cx="8928992" cy="756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Чтобы разделить два числа с разными знаками…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07504" y="3003798"/>
            <a:ext cx="8928992" cy="756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Чтобы решить уравнение…</a:t>
            </a: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79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примеры: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31590"/>
            <a:ext cx="8928992" cy="100811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двух отрицательных чисел, сумма которых равна -21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7504" y="1995686"/>
            <a:ext cx="8928992" cy="11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двух чисел с разными знаками, сумма которых равна -21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07504" y="3003798"/>
            <a:ext cx="8928992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вух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чисел с разными знаками, сумма которых равна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07504" y="3980635"/>
            <a:ext cx="8928992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двух чисел, разность которых равна -21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353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712968" cy="85725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примеры: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31590"/>
            <a:ext cx="8928992" cy="100811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двух отрицательных чисел, произведение  которых равно 21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7504" y="1995686"/>
            <a:ext cx="8928992" cy="11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двух чисел с разными знаками, частное которых равно -21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07504" y="3003798"/>
            <a:ext cx="8928992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двух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чисел с разными знаками,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 21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748463" y="4731990"/>
            <a:ext cx="392591" cy="411510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87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Другая 6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000000"/>
      </a:hlink>
      <a:folHlink>
        <a:srgbClr val="00000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550</TotalTime>
  <Words>747</Words>
  <Application>Microsoft Office PowerPoint</Application>
  <PresentationFormat>Экран (16:9)</PresentationFormat>
  <Paragraphs>155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Воздушный поток</vt:lpstr>
      <vt:lpstr>Формула</vt:lpstr>
      <vt:lpstr>Презентация PowerPoint</vt:lpstr>
      <vt:lpstr>ПУТЕШЕСТВИЕ В СТРАНУ РАЦИОНАЛЬНЫХ ЧИСЕЛ</vt:lpstr>
      <vt:lpstr>Презентация PowerPoint</vt:lpstr>
      <vt:lpstr>Карта путешественника </vt:lpstr>
      <vt:lpstr>станция №1      «ПОВТОРИТЕЛЬНАЯ»</vt:lpstr>
      <vt:lpstr>Продолжите предложения:</vt:lpstr>
      <vt:lpstr>Продолжите предложения:</vt:lpstr>
      <vt:lpstr>Приведите примеры:</vt:lpstr>
      <vt:lpstr>Приведите примеры:</vt:lpstr>
      <vt:lpstr>                станция №2             «ОШИБОЧНАЯ»</vt:lpstr>
      <vt:lpstr>Найдите ошибки:</vt:lpstr>
      <vt:lpstr>       станция №3      «ИССЛЕДОВАТЕЛЬСКАЯ»</vt:lpstr>
      <vt:lpstr>Замените звездочки числами так, чтобы равенство стало верным :</vt:lpstr>
      <vt:lpstr>Проверка :</vt:lpstr>
      <vt:lpstr>                станция №4             «НЕИЗВЕСТНАЯ»</vt:lpstr>
      <vt:lpstr>Решите уравнения:</vt:lpstr>
      <vt:lpstr>Проверка:</vt:lpstr>
      <vt:lpstr>       станция №5       «СПОРТИВНАЯ»</vt:lpstr>
      <vt:lpstr>Восстановите цепочки вычислений:</vt:lpstr>
      <vt:lpstr>       станция №6       «ИТОГОВАЯ» </vt:lpstr>
      <vt:lpstr>Ответьте на вопросы:</vt:lpstr>
      <vt:lpstr>Подсчитайте общее количество баллов за урок и определите полученную оценку:</vt:lpstr>
      <vt:lpstr>Продолжите предложения:</vt:lpstr>
      <vt:lpstr>Домашнее задание:</vt:lpstr>
      <vt:lpstr>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Продолжите предложения:</dc:title>
  <dc:creator>Lisa</dc:creator>
  <cp:lastModifiedBy>Lisa</cp:lastModifiedBy>
  <cp:revision>47</cp:revision>
  <dcterms:created xsi:type="dcterms:W3CDTF">2017-04-14T13:25:48Z</dcterms:created>
  <dcterms:modified xsi:type="dcterms:W3CDTF">2017-06-12T13:42:29Z</dcterms:modified>
</cp:coreProperties>
</file>