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5" r:id="rId11"/>
    <p:sldId id="267" r:id="rId12"/>
    <p:sldId id="268" r:id="rId13"/>
    <p:sldId id="269" r:id="rId14"/>
    <p:sldId id="270" r:id="rId15"/>
    <p:sldId id="275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7FA38CC-8A70-4733-961F-58F91B6DEEFF}">
          <p14:sldIdLst>
            <p14:sldId id="256"/>
            <p14:sldId id="257"/>
          </p14:sldIdLst>
        </p14:section>
        <p14:section name="Раздел без заголовка" id="{7DECDCB0-4A44-4558-836E-09E70064AA67}">
          <p14:sldIdLst>
            <p14:sldId id="258"/>
            <p14:sldId id="259"/>
            <p14:sldId id="260"/>
            <p14:sldId id="261"/>
            <p14:sldId id="262"/>
            <p14:sldId id="263"/>
            <p14:sldId id="266"/>
            <p14:sldId id="265"/>
            <p14:sldId id="267"/>
            <p14:sldId id="268"/>
            <p14:sldId id="269"/>
            <p14:sldId id="270"/>
            <p14:sldId id="275"/>
            <p14:sldId id="271"/>
            <p14:sldId id="272"/>
            <p14:sldId id="273"/>
            <p14:sldId id="274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D3E0B-42AB-436E-8998-1A36EF085415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959E5-ADB0-4897-9B23-8D88FFDA54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D3E0B-42AB-436E-8998-1A36EF085415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959E5-ADB0-4897-9B23-8D88FFDA54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D3E0B-42AB-436E-8998-1A36EF085415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959E5-ADB0-4897-9B23-8D88FFDA54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D3E0B-42AB-436E-8998-1A36EF085415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959E5-ADB0-4897-9B23-8D88FFDA54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D3E0B-42AB-436E-8998-1A36EF085415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959E5-ADB0-4897-9B23-8D88FFDA54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D3E0B-42AB-436E-8998-1A36EF085415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959E5-ADB0-4897-9B23-8D88FFDA54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D3E0B-42AB-436E-8998-1A36EF085415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959E5-ADB0-4897-9B23-8D88FFDA54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D3E0B-42AB-436E-8998-1A36EF085415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959E5-ADB0-4897-9B23-8D88FFDA54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D3E0B-42AB-436E-8998-1A36EF085415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959E5-ADB0-4897-9B23-8D88FFDA54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D3E0B-42AB-436E-8998-1A36EF085415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959E5-ADB0-4897-9B23-8D88FFDA54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D3E0B-42AB-436E-8998-1A36EF085415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959E5-ADB0-4897-9B23-8D88FFDA54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D3E0B-42AB-436E-8998-1A36EF085415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959E5-ADB0-4897-9B23-8D88FFDA543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268760"/>
            <a:ext cx="8064896" cy="147002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prstClr val="black"/>
                </a:solidFill>
              </a:rPr>
              <a:t>Презентация к уроку по МХК в 8 классе </a:t>
            </a:r>
            <a:r>
              <a:rPr lang="ru-RU" b="1" dirty="0" smtClean="0">
                <a:solidFill>
                  <a:prstClr val="black"/>
                </a:solidFill>
              </a:rPr>
              <a:t>«</a:t>
            </a:r>
            <a:r>
              <a:rPr lang="ru-RU" b="1" dirty="0" smtClean="0"/>
              <a:t>Декоративно-прикладное искусство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3886200"/>
            <a:ext cx="7632848" cy="1752600"/>
          </a:xfrm>
        </p:spPr>
        <p:txBody>
          <a:bodyPr/>
          <a:lstStyle/>
          <a:p>
            <a:pPr lvl="0"/>
            <a:r>
              <a:rPr lang="ru-RU" dirty="0">
                <a:solidFill>
                  <a:prstClr val="black"/>
                </a:solidFill>
              </a:rPr>
              <a:t>Автор: Зайцева Ирина Ивановна, 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учитель МХК МБОУ СОШ №24 г. Сургута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643182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/>
              <a:t>Отличительные черты: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коллективное творческое начало;</a:t>
            </a:r>
            <a:br>
              <a:rPr lang="ru-RU" dirty="0" smtClean="0"/>
            </a:br>
            <a:r>
              <a:rPr lang="ru-RU" dirty="0" smtClean="0"/>
              <a:t>- следование традициям народного творчества;</a:t>
            </a:r>
            <a:br>
              <a:rPr lang="ru-RU" dirty="0" smtClean="0"/>
            </a:br>
            <a:r>
              <a:rPr lang="ru-RU" dirty="0" smtClean="0"/>
              <a:t>- устойчивость тем и образов (повтор, вариации, импровизации);</a:t>
            </a:r>
            <a:br>
              <a:rPr lang="ru-RU" dirty="0" smtClean="0"/>
            </a:br>
            <a:r>
              <a:rPr lang="ru-RU" dirty="0" smtClean="0"/>
              <a:t>- универсальность художественного языка, понятного всем народам мира.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21455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Виды ДПИ</a:t>
            </a:r>
            <a:r>
              <a:rPr lang="ru-RU" dirty="0" smtClean="0"/>
              <a:t>:</a:t>
            </a:r>
            <a:br>
              <a:rPr lang="ru-RU" dirty="0" smtClean="0"/>
            </a:br>
            <a:r>
              <a:rPr lang="ru-RU" dirty="0" smtClean="0"/>
              <a:t>- монументально-декоративное искусство;</a:t>
            </a:r>
            <a:br>
              <a:rPr lang="ru-RU" dirty="0" smtClean="0"/>
            </a:br>
            <a:r>
              <a:rPr lang="ru-RU" dirty="0" smtClean="0"/>
              <a:t>- декорационно-оформительское искусство;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</p:spPr>
        <p:txBody>
          <a:bodyPr>
            <a:normAutofit fontScale="90000"/>
          </a:bodyPr>
          <a:lstStyle/>
          <a:p>
            <a:r>
              <a:rPr lang="ru-RU" dirty="0"/>
              <a:t>М</a:t>
            </a:r>
            <a:r>
              <a:rPr lang="ru-RU" dirty="0" smtClean="0"/>
              <a:t>онументально-декоративное искусство</a:t>
            </a:r>
            <a:endParaRPr lang="ru-RU" dirty="0"/>
          </a:p>
        </p:txBody>
      </p:sp>
      <p:pic>
        <p:nvPicPr>
          <p:cNvPr id="22530" name="Picture 2" descr="C:\Users\Олег\Desktop\w102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857232"/>
            <a:ext cx="6143668" cy="503780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034" y="6072206"/>
            <a:ext cx="8325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М.А.Врубель. Принцесса Грёза. Панно на главном фасаде гостиницы «Метрополь»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Д</a:t>
            </a:r>
            <a:r>
              <a:rPr lang="ru-RU" dirty="0" smtClean="0"/>
              <a:t>екорационно-оформительское искусство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42910" y="6286520"/>
            <a:ext cx="8072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</a:t>
            </a:r>
            <a:r>
              <a:rPr lang="ru-RU" dirty="0" smtClean="0"/>
              <a:t>ортрет </a:t>
            </a:r>
            <a:r>
              <a:rPr lang="ru-RU" dirty="0" err="1"/>
              <a:t>Ч</a:t>
            </a:r>
            <a:r>
              <a:rPr lang="ru-RU" dirty="0" err="1" smtClean="0"/>
              <a:t>е</a:t>
            </a:r>
            <a:r>
              <a:rPr lang="ru-RU" dirty="0" smtClean="0"/>
              <a:t> </a:t>
            </a:r>
            <a:r>
              <a:rPr lang="ru-RU" dirty="0" err="1"/>
              <a:t>Г</a:t>
            </a:r>
            <a:r>
              <a:rPr lang="ru-RU" dirty="0" err="1" smtClean="0"/>
              <a:t>евары</a:t>
            </a:r>
            <a:r>
              <a:rPr lang="ru-RU" dirty="0" smtClean="0"/>
              <a:t> на здании Министерства внутренних дел Кубы в </a:t>
            </a:r>
            <a:r>
              <a:rPr lang="ru-RU" dirty="0"/>
              <a:t>Г</a:t>
            </a:r>
            <a:r>
              <a:rPr lang="ru-RU" dirty="0" smtClean="0"/>
              <a:t>аване</a:t>
            </a:r>
            <a:endParaRPr lang="ru-RU" dirty="0"/>
          </a:p>
        </p:txBody>
      </p:sp>
      <p:pic>
        <p:nvPicPr>
          <p:cNvPr id="25602" name="Picture 2" descr="https://sobesednik.ru/storage/posts/February2020/2jnLgTXX87jVnIfZwsw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3" y="1214422"/>
            <a:ext cx="4304729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496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/>
              <a:t>ДПИ различают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</a:t>
            </a:r>
            <a:r>
              <a:rPr lang="ru-RU" sz="3600" dirty="0" smtClean="0"/>
              <a:t>по функциональному признаку (практическому назначению) – мебель, посуда, ювелирные изделия, кухонная утварь, игрушки;</a:t>
            </a:r>
            <a:br>
              <a:rPr lang="ru-RU" sz="3600" dirty="0" smtClean="0"/>
            </a:br>
            <a:r>
              <a:rPr lang="ru-RU" sz="3600" dirty="0" smtClean="0"/>
              <a:t>- виду используемого материала – металл, дерево, керамика, стекло, эмаль, лаки;</a:t>
            </a:r>
            <a:br>
              <a:rPr lang="ru-RU" sz="3600" dirty="0" smtClean="0"/>
            </a:br>
            <a:r>
              <a:rPr lang="ru-RU" sz="3600" dirty="0" smtClean="0"/>
              <a:t>- технике, способу изготовления – резьба, роспись, ковка, чеканка, литьё, лепка, кружевоплетение, вышивка, ткачество, тиснение и др.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8573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Основные способы производства предметов ДПИ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0042"/>
            <a:ext cx="9144000" cy="71438"/>
          </a:xfrm>
        </p:spPr>
        <p:txBody>
          <a:bodyPr>
            <a:noAutofit/>
          </a:bodyPr>
          <a:lstStyle/>
          <a:p>
            <a:r>
              <a:rPr lang="ru-RU" sz="3600" dirty="0" smtClean="0"/>
              <a:t>Художественная резьба по дереву, камню, кости</a:t>
            </a:r>
            <a:endParaRPr lang="ru-RU" sz="3600" dirty="0"/>
          </a:p>
        </p:txBody>
      </p:sp>
      <p:pic>
        <p:nvPicPr>
          <p:cNvPr id="23554" name="Picture 2" descr="https://avatars.mds.yandex.net/get-pdb/33827/2129ec28-10a2-4e1a-8425-07655292e955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14422"/>
            <a:ext cx="4448985" cy="2500330"/>
          </a:xfrm>
          <a:prstGeom prst="rect">
            <a:avLst/>
          </a:prstGeom>
          <a:noFill/>
        </p:spPr>
      </p:pic>
      <p:pic>
        <p:nvPicPr>
          <p:cNvPr id="23555" name="Picture 3" descr="C:\Users\Олег\Desktop\044ae038eb7df1104da367772cs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143116"/>
            <a:ext cx="4074403" cy="3591908"/>
          </a:xfrm>
          <a:prstGeom prst="rect">
            <a:avLst/>
          </a:prstGeom>
          <a:noFill/>
        </p:spPr>
      </p:pic>
      <p:pic>
        <p:nvPicPr>
          <p:cNvPr id="23556" name="Picture 4" descr="C:\Users\Олег\Desktop\Casket_TR02_0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3858768"/>
            <a:ext cx="3599688" cy="2999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Художественная роспись </a:t>
            </a:r>
            <a:endParaRPr lang="ru-RU" dirty="0"/>
          </a:p>
        </p:txBody>
      </p:sp>
      <p:pic>
        <p:nvPicPr>
          <p:cNvPr id="32769" name="Picture 1" descr="C:\Users\Олег\Desktop\09817608146e54e95baf8671a19b277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285860"/>
            <a:ext cx="5316770" cy="5286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Художественная обработка металла (литьё, ковка, чеканка)</a:t>
            </a:r>
            <a:endParaRPr lang="ru-RU" dirty="0"/>
          </a:p>
        </p:txBody>
      </p:sp>
      <p:pic>
        <p:nvPicPr>
          <p:cNvPr id="31745" name="Picture 1" descr="C:\Users\Олег\Desktop\9zj5jegzq6u_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90490" y="1600200"/>
            <a:ext cx="6963020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Кружевоплетение, вышивка, ткачество</a:t>
            </a:r>
            <a:endParaRPr lang="ru-RU" dirty="0"/>
          </a:p>
        </p:txBody>
      </p:sp>
      <p:pic>
        <p:nvPicPr>
          <p:cNvPr id="30721" name="Picture 1" descr="C:\Users\Олег\Desktop\к 8 кл\dscn745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571744"/>
            <a:ext cx="871543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b="1" dirty="0" smtClean="0"/>
              <a:t>К </a:t>
            </a:r>
            <a:r>
              <a:rPr lang="ru-RU" sz="3600" b="1" dirty="0" smtClean="0"/>
              <a:t>декоративно-прикладному искусству относят: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- уникальное творчество художников, работающих с различными материалами и в различных техниках;</a:t>
            </a:r>
            <a:br>
              <a:rPr lang="ru-RU" sz="3600" dirty="0" smtClean="0"/>
            </a:br>
            <a:r>
              <a:rPr lang="ru-RU" sz="3600" dirty="0" smtClean="0"/>
              <a:t>- специально выполненные для выставки или музея произведения;</a:t>
            </a:r>
            <a:br>
              <a:rPr lang="ru-RU" sz="3600" dirty="0" smtClean="0"/>
            </a:br>
            <a:r>
              <a:rPr lang="ru-RU" sz="3600" dirty="0" smtClean="0"/>
              <a:t>- произведения народных художественных промыслов;</a:t>
            </a:r>
            <a:br>
              <a:rPr lang="ru-RU" sz="3600" dirty="0" smtClean="0"/>
            </a:br>
            <a:r>
              <a:rPr lang="ru-RU" sz="3600" dirty="0" smtClean="0"/>
              <a:t>- промышленное производство художественных изделий, образно отражающих духовный мир человека.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500306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Изобразительные средства ДПИ</a:t>
            </a:r>
            <a:br>
              <a:rPr lang="ru-RU" dirty="0" smtClean="0"/>
            </a:br>
            <a:r>
              <a:rPr lang="ru-RU" dirty="0" smtClean="0"/>
              <a:t>- </a:t>
            </a:r>
            <a:r>
              <a:rPr lang="ru-RU" dirty="0" smtClean="0"/>
              <a:t>орнамент;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форма;</a:t>
            </a:r>
            <a:br>
              <a:rPr lang="ru-RU" dirty="0" smtClean="0"/>
            </a:br>
            <a:r>
              <a:rPr lang="ru-RU" dirty="0" smtClean="0"/>
              <a:t>- материал;</a:t>
            </a:r>
            <a:br>
              <a:rPr lang="ru-RU" dirty="0" smtClean="0"/>
            </a:br>
            <a:r>
              <a:rPr lang="ru-RU" dirty="0" smtClean="0"/>
              <a:t>- цвет;</a:t>
            </a:r>
            <a:br>
              <a:rPr lang="ru-RU" dirty="0" smtClean="0"/>
            </a:br>
            <a:r>
              <a:rPr lang="ru-RU" dirty="0" smtClean="0"/>
              <a:t>- ритм;</a:t>
            </a:r>
            <a:br>
              <a:rPr lang="ru-RU" dirty="0" smtClean="0"/>
            </a:br>
            <a:r>
              <a:rPr lang="ru-RU" dirty="0" smtClean="0"/>
              <a:t>- симметрия.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dirty="0"/>
              <a:t>Ф</a:t>
            </a:r>
            <a:r>
              <a:rPr lang="ru-RU" dirty="0" smtClean="0"/>
              <a:t>орма </a:t>
            </a:r>
            <a:endParaRPr lang="ru-RU" dirty="0"/>
          </a:p>
        </p:txBody>
      </p:sp>
      <p:pic>
        <p:nvPicPr>
          <p:cNvPr id="6146" name="Picture 2" descr="https://i.mycdn.me/image?id=869448238237&amp;t=3&amp;plc=WEB&amp;tkn=*mUuONS7j8gERjh-akravQWrHE9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785794"/>
            <a:ext cx="5976926" cy="529705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28794" y="6143644"/>
            <a:ext cx="5143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Древнегреческая вазопись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Материал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357554" y="6143644"/>
            <a:ext cx="3071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Вологодское кружево </a:t>
            </a:r>
            <a:endParaRPr lang="ru-RU" sz="2400" dirty="0"/>
          </a:p>
        </p:txBody>
      </p:sp>
      <p:pic>
        <p:nvPicPr>
          <p:cNvPr id="5121" name="Picture 1" descr="C:\Users\Олег\Desktop\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285860"/>
            <a:ext cx="6797441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Цветовое решение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29058" y="6286520"/>
            <a:ext cx="1022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/>
              <a:t>Гжель </a:t>
            </a:r>
            <a:endParaRPr lang="ru-RU" sz="24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1357298"/>
            <a:ext cx="3653466" cy="485934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/>
          <a:lstStyle/>
          <a:p>
            <a:r>
              <a:rPr lang="ru-RU" dirty="0" smtClean="0"/>
              <a:t>Ритм и симметрия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000364" y="6072206"/>
            <a:ext cx="2760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 smtClean="0"/>
              <a:t>Жостовский</a:t>
            </a:r>
            <a:r>
              <a:rPr lang="ru-RU" sz="2400" dirty="0" smtClean="0"/>
              <a:t> поднос</a:t>
            </a:r>
            <a:endParaRPr lang="ru-RU" sz="2400" dirty="0"/>
          </a:p>
        </p:txBody>
      </p:sp>
      <p:pic>
        <p:nvPicPr>
          <p:cNvPr id="3073" name="Picture 1" descr="C:\Users\Олег\Desktop\s12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071546"/>
            <a:ext cx="6477045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07167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Традиция</a:t>
            </a:r>
            <a:r>
              <a:rPr lang="ru-RU" dirty="0" smtClean="0"/>
              <a:t> – повторяемость основных художественных элементов (сюжета, образов, композиции, особенностей колорита и рисунка, орнамента) на протяжении длительного времени.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/>
          <p:cNvSpPr txBox="1">
            <a:spLocks noChangeArrowheads="1"/>
          </p:cNvSpPr>
          <p:nvPr/>
        </p:nvSpPr>
        <p:spPr bwMode="auto">
          <a:xfrm>
            <a:off x="0" y="1"/>
            <a:ext cx="9144000" cy="107721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Художественные промыслы </a:t>
            </a:r>
            <a:r>
              <a:rPr lang="ru-RU" sz="3200" b="1" dirty="0" smtClean="0"/>
              <a:t>России</a:t>
            </a:r>
            <a:r>
              <a:rPr lang="ru-RU" sz="3200" b="1" dirty="0" smtClean="0">
                <a:solidFill>
                  <a:srgbClr val="FF0000"/>
                </a:solidFill>
              </a:rPr>
              <a:t> (напиши названия и дополни не менее 3 названий)</a:t>
            </a:r>
            <a:endParaRPr lang="ru-RU" sz="3200" b="1" dirty="0">
              <a:solidFill>
                <a:srgbClr val="FF0000"/>
              </a:solidFill>
            </a:endParaRPr>
          </a:p>
        </p:txBody>
      </p:sp>
      <p:cxnSp>
        <p:nvCxnSpPr>
          <p:cNvPr id="3075" name="Прямая со стрелкой 3"/>
          <p:cNvCxnSpPr>
            <a:cxnSpLocks noChangeShapeType="1"/>
          </p:cNvCxnSpPr>
          <p:nvPr/>
        </p:nvCxnSpPr>
        <p:spPr bwMode="auto">
          <a:xfrm rot="5400000">
            <a:off x="1244580" y="1112818"/>
            <a:ext cx="1654179" cy="1428759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076" name="Прямая со стрелкой 5"/>
          <p:cNvCxnSpPr>
            <a:cxnSpLocks noChangeShapeType="1"/>
          </p:cNvCxnSpPr>
          <p:nvPr/>
        </p:nvCxnSpPr>
        <p:spPr bwMode="auto">
          <a:xfrm>
            <a:off x="3714744" y="1071546"/>
            <a:ext cx="0" cy="12271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078" name="Прямая со стрелкой 9"/>
          <p:cNvCxnSpPr>
            <a:cxnSpLocks noChangeShapeType="1"/>
          </p:cNvCxnSpPr>
          <p:nvPr/>
        </p:nvCxnSpPr>
        <p:spPr bwMode="auto">
          <a:xfrm>
            <a:off x="5572132" y="1000108"/>
            <a:ext cx="935037" cy="10112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080" name="Прямая со стрелкой 13"/>
          <p:cNvCxnSpPr>
            <a:cxnSpLocks noChangeShapeType="1"/>
          </p:cNvCxnSpPr>
          <p:nvPr/>
        </p:nvCxnSpPr>
        <p:spPr bwMode="auto">
          <a:xfrm flipH="1">
            <a:off x="2071670" y="1000108"/>
            <a:ext cx="936625" cy="324326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081" name="Прямая со стрелкой 15"/>
          <p:cNvCxnSpPr>
            <a:cxnSpLocks noChangeShapeType="1"/>
          </p:cNvCxnSpPr>
          <p:nvPr/>
        </p:nvCxnSpPr>
        <p:spPr bwMode="auto">
          <a:xfrm>
            <a:off x="4429124" y="1071546"/>
            <a:ext cx="215900" cy="33845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082" name="Прямая со стрелкой 17"/>
          <p:cNvCxnSpPr>
            <a:cxnSpLocks noChangeShapeType="1"/>
          </p:cNvCxnSpPr>
          <p:nvPr/>
        </p:nvCxnSpPr>
        <p:spPr bwMode="auto">
          <a:xfrm rot="16200000" flipH="1">
            <a:off x="4429124" y="2000240"/>
            <a:ext cx="3357586" cy="135732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grpSp>
        <p:nvGrpSpPr>
          <p:cNvPr id="12" name="Group 2"/>
          <p:cNvGrpSpPr>
            <a:grpSpLocks/>
          </p:cNvGrpSpPr>
          <p:nvPr/>
        </p:nvGrpSpPr>
        <p:grpSpPr bwMode="auto">
          <a:xfrm>
            <a:off x="2786050" y="2214554"/>
            <a:ext cx="1714483" cy="1816090"/>
            <a:chOff x="270" y="135"/>
            <a:chExt cx="3059" cy="4069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70" y="135"/>
              <a:ext cx="3060" cy="407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4" name="Text Box 4"/>
            <p:cNvSpPr txBox="1">
              <a:spLocks noChangeArrowheads="1"/>
            </p:cNvSpPr>
            <p:nvPr/>
          </p:nvSpPr>
          <p:spPr bwMode="auto">
            <a:xfrm>
              <a:off x="270" y="135"/>
              <a:ext cx="3060" cy="407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5" name="Group 2"/>
          <p:cNvGrpSpPr>
            <a:grpSpLocks/>
          </p:cNvGrpSpPr>
          <p:nvPr/>
        </p:nvGrpSpPr>
        <p:grpSpPr bwMode="auto">
          <a:xfrm>
            <a:off x="142844" y="1142984"/>
            <a:ext cx="2141533" cy="2339968"/>
            <a:chOff x="585" y="41"/>
            <a:chExt cx="4094" cy="4268"/>
          </a:xfrm>
        </p:grpSpPr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85" y="41"/>
              <a:ext cx="4095" cy="426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7" name="Text Box 4"/>
            <p:cNvSpPr txBox="1">
              <a:spLocks noChangeArrowheads="1"/>
            </p:cNvSpPr>
            <p:nvPr/>
          </p:nvSpPr>
          <p:spPr bwMode="auto">
            <a:xfrm>
              <a:off x="585" y="41"/>
              <a:ext cx="4095" cy="426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2071678"/>
            <a:ext cx="1357313" cy="26599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20" name="Group 2"/>
          <p:cNvGrpSpPr>
            <a:grpSpLocks/>
          </p:cNvGrpSpPr>
          <p:nvPr/>
        </p:nvGrpSpPr>
        <p:grpSpPr bwMode="auto">
          <a:xfrm>
            <a:off x="3500430" y="4643446"/>
            <a:ext cx="2284430" cy="2046285"/>
            <a:chOff x="174" y="1035"/>
            <a:chExt cx="2615" cy="2639"/>
          </a:xfrm>
        </p:grpSpPr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74" y="1035"/>
              <a:ext cx="2616" cy="264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2" name="Text Box 4"/>
            <p:cNvSpPr txBox="1">
              <a:spLocks noChangeArrowheads="1"/>
            </p:cNvSpPr>
            <p:nvPr/>
          </p:nvSpPr>
          <p:spPr bwMode="auto">
            <a:xfrm>
              <a:off x="174" y="1035"/>
              <a:ext cx="2616" cy="264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3" name="Group 5"/>
          <p:cNvGrpSpPr>
            <a:grpSpLocks/>
          </p:cNvGrpSpPr>
          <p:nvPr/>
        </p:nvGrpSpPr>
        <p:grpSpPr bwMode="auto">
          <a:xfrm>
            <a:off x="6715140" y="4286256"/>
            <a:ext cx="2212959" cy="2212969"/>
            <a:chOff x="4050" y="2430"/>
            <a:chExt cx="1709" cy="1709"/>
          </a:xfrm>
        </p:grpSpPr>
        <p:pic>
          <p:nvPicPr>
            <p:cNvPr id="24" name="Picture 6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050" y="2430"/>
              <a:ext cx="1710" cy="171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5" name="Text Box 7"/>
            <p:cNvSpPr txBox="1">
              <a:spLocks noChangeArrowheads="1"/>
            </p:cNvSpPr>
            <p:nvPr/>
          </p:nvSpPr>
          <p:spPr bwMode="auto">
            <a:xfrm>
              <a:off x="4050" y="2430"/>
              <a:ext cx="1710" cy="171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6" name="Group 2"/>
          <p:cNvGrpSpPr>
            <a:grpSpLocks/>
          </p:cNvGrpSpPr>
          <p:nvPr/>
        </p:nvGrpSpPr>
        <p:grpSpPr bwMode="auto">
          <a:xfrm>
            <a:off x="6234117" y="1142984"/>
            <a:ext cx="2909883" cy="2239956"/>
            <a:chOff x="675" y="855"/>
            <a:chExt cx="4488" cy="3301"/>
          </a:xfrm>
        </p:grpSpPr>
        <p:pic>
          <p:nvPicPr>
            <p:cNvPr id="27" name="Picture 3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75" y="855"/>
              <a:ext cx="4489" cy="330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8" name="Text Box 4"/>
            <p:cNvSpPr txBox="1">
              <a:spLocks noChangeArrowheads="1"/>
            </p:cNvSpPr>
            <p:nvPr/>
          </p:nvSpPr>
          <p:spPr bwMode="auto">
            <a:xfrm>
              <a:off x="675" y="855"/>
              <a:ext cx="4489" cy="330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9" name="Group 2"/>
          <p:cNvGrpSpPr>
            <a:grpSpLocks/>
          </p:cNvGrpSpPr>
          <p:nvPr/>
        </p:nvGrpSpPr>
        <p:grpSpPr bwMode="auto">
          <a:xfrm>
            <a:off x="-3643370" y="4071937"/>
            <a:ext cx="6359526" cy="5572125"/>
            <a:chOff x="431" y="572"/>
            <a:chExt cx="4006" cy="3510"/>
          </a:xfrm>
        </p:grpSpPr>
        <p:pic>
          <p:nvPicPr>
            <p:cNvPr id="30" name="Picture 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015" y="630"/>
              <a:ext cx="1422" cy="152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1" name="Text Box 4"/>
            <p:cNvSpPr txBox="1">
              <a:spLocks noChangeArrowheads="1"/>
            </p:cNvSpPr>
            <p:nvPr/>
          </p:nvSpPr>
          <p:spPr bwMode="auto">
            <a:xfrm>
              <a:off x="431" y="572"/>
              <a:ext cx="3267" cy="351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cxnSp>
        <p:nvCxnSpPr>
          <p:cNvPr id="37" name="Прямая со стрелкой 36"/>
          <p:cNvCxnSpPr>
            <a:stCxn id="3074" idx="2"/>
          </p:cNvCxnSpPr>
          <p:nvPr/>
        </p:nvCxnSpPr>
        <p:spPr>
          <a:xfrm rot="16200000" flipH="1">
            <a:off x="4289084" y="1360135"/>
            <a:ext cx="1137334" cy="5715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153</Words>
  <Application>Microsoft Office PowerPoint</Application>
  <PresentationFormat>Экран (4:3)</PresentationFormat>
  <Paragraphs>27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к уроку по МХК в 8 классе «Декоративно-прикладное искусство»</vt:lpstr>
      <vt:lpstr>К декоративно-прикладному искусству относят: - уникальное творчество художников, работающих с различными материалами и в различных техниках; - специально выполненные для выставки или музея произведения; - произведения народных художественных промыслов; - промышленное производство художественных изделий, образно отражающих духовный мир человека.</vt:lpstr>
      <vt:lpstr>Изобразительные средства ДПИ - орнамент; - форма; - материал; - цвет; - ритм; - симметрия. </vt:lpstr>
      <vt:lpstr>Форма </vt:lpstr>
      <vt:lpstr>Материал </vt:lpstr>
      <vt:lpstr>Цветовое решение</vt:lpstr>
      <vt:lpstr>Ритм и симметрия</vt:lpstr>
      <vt:lpstr>Традиция – повторяемость основных художественных элементов (сюжета, образов, композиции, особенностей колорита и рисунка, орнамента) на протяжении длительного времени.</vt:lpstr>
      <vt:lpstr>Презентация PowerPoint</vt:lpstr>
      <vt:lpstr>Отличительные черты: - коллективное творческое начало; - следование традициям народного творчества; - устойчивость тем и образов (повтор, вариации, импровизации); - универсальность художественного языка, понятного всем народам мира.</vt:lpstr>
      <vt:lpstr>Виды ДПИ: - монументально-декоративное искусство; - декорационно-оформительское искусство; </vt:lpstr>
      <vt:lpstr>Монументально-декоративное искусство</vt:lpstr>
      <vt:lpstr>Декорационно-оформительское искусство</vt:lpstr>
      <vt:lpstr>ДПИ различают - по функциональному признаку (практическому назначению) – мебель, посуда, ювелирные изделия, кухонная утварь, игрушки; - виду используемого материала – металл, дерево, керамика, стекло, эмаль, лаки; - технике, способу изготовления – резьба, роспись, ковка, чеканка, литьё, лепка, кружевоплетение, вышивка, ткачество, тиснение и др. </vt:lpstr>
      <vt:lpstr>Основные способы производства предметов ДПИ</vt:lpstr>
      <vt:lpstr>Художественная резьба по дереву, камню, кости</vt:lpstr>
      <vt:lpstr>Художественная роспись </vt:lpstr>
      <vt:lpstr>Художественная обработка металла (литьё, ковка, чеканка)</vt:lpstr>
      <vt:lpstr>Кружевоплетение, вышивка, ткачество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Декоративно-прикладное искусство</dc:title>
  <dc:creator>Олег</dc:creator>
  <cp:lastModifiedBy>Кабинет №307</cp:lastModifiedBy>
  <cp:revision>14</cp:revision>
  <dcterms:created xsi:type="dcterms:W3CDTF">2020-04-02T07:18:42Z</dcterms:created>
  <dcterms:modified xsi:type="dcterms:W3CDTF">2022-06-08T05:46:59Z</dcterms:modified>
</cp:coreProperties>
</file>