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302" r:id="rId3"/>
    <p:sldId id="292" r:id="rId4"/>
    <p:sldId id="278" r:id="rId5"/>
    <p:sldId id="296" r:id="rId6"/>
    <p:sldId id="276" r:id="rId7"/>
    <p:sldId id="297" r:id="rId8"/>
    <p:sldId id="298" r:id="rId9"/>
    <p:sldId id="293" r:id="rId10"/>
    <p:sldId id="294" r:id="rId11"/>
    <p:sldId id="299" r:id="rId12"/>
    <p:sldId id="300" r:id="rId13"/>
    <p:sldId id="301" r:id="rId14"/>
    <p:sldId id="289" r:id="rId15"/>
    <p:sldId id="295" r:id="rId16"/>
    <p:sldId id="29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>
      <p:ext uri="{19B8F6BF-5375-455C-9EA6-DF929625EA0E}">
        <p15:presenceInfo xmlns:p15="http://schemas.microsoft.com/office/powerpoint/2012/main" xmlns="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view2781976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loud.mail.ru/public/H5hH/whHn2gC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50913" y="10731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" name="TextBox 1"/>
          <p:cNvSpPr txBox="1"/>
          <p:nvPr/>
        </p:nvSpPr>
        <p:spPr>
          <a:xfrm>
            <a:off x="683568" y="332656"/>
            <a:ext cx="797979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к уроку по учебному предмету «Математика» </a:t>
            </a:r>
          </a:p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4 классе на тему </a:t>
            </a:r>
          </a:p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«Деление чисел с нулями».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59832" y="4869160"/>
            <a:ext cx="5976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начальных классов МБОУ «Гимназия 90» Советского района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г.Казани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Воронкова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Ивилина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Ришатовна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Фатхуллина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Луиза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Ринатовна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452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27969"/>
            <a:ext cx="9144000" cy="600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649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544" y="116632"/>
            <a:ext cx="8411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Илья Муромец ехал по полям, по лугам. По полям 118 км, а по лугам на 169 км больше. Был он в пути 9 дней. Сколько километров в день проезжал Илья?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544" y="1514108"/>
            <a:ext cx="5546992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Краткая запись: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полям – 118 км.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лугам - ?, на 169 км ˃ , чем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Путь – 9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д. - ? км.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3552" y="4365104"/>
            <a:ext cx="8267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118 + 169 = 287 (км) – проехал Илья по лугам.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118 + 287 = 405 (км) – весь путь.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405 : 9 = 45 (км)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Илья в день проезжал 45 км.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004048" y="3140968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5364088" y="2621960"/>
            <a:ext cx="0" cy="519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3923928" y="2621960"/>
            <a:ext cx="144016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9408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91880" y="2215316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2"/>
              </a:rPr>
              <a:t>Закрепление материала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338427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 по ссылке: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764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5656" y="1412776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Какие цели мы ставили?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2132856"/>
            <a:ext cx="3636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Мы их достигли?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656" y="2830592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Что нового узнали на уроке?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5656" y="3573015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Как выполнить деление многозначных чисел с нулями в делимом?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69834" y="404664"/>
            <a:ext cx="35158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Итог урока: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40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9459" name="Объект 2"/>
          <p:cNvSpPr>
            <a:spLocks noGrp="1"/>
          </p:cNvSpPr>
          <p:nvPr>
            <p:ph idx="4294967295"/>
          </p:nvPr>
        </p:nvSpPr>
        <p:spPr>
          <a:xfrm>
            <a:off x="457200" y="1935163"/>
            <a:ext cx="8229600" cy="4389437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975" y="-133350"/>
            <a:ext cx="9324975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58888" y="404813"/>
            <a:ext cx="7129462" cy="44132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CC9900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600" kern="0" dirty="0">
                <a:solidFill>
                  <a:schemeClr val="accent1">
                    <a:lumMod val="50000"/>
                  </a:schemeClr>
                </a:solidFill>
                <a:latin typeface="Arial"/>
                <a:cs typeface="+mn-cs"/>
              </a:rPr>
              <a:t>Урок прошел удачно: я участвовал в работе класса, с заданиями справился успешно. Я очень доволен собой.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C9900"/>
              </a:buClr>
              <a:buSzPct val="65000"/>
              <a:buFont typeface="Wingdings" pitchFamily="2" charset="2"/>
              <a:buChar char="n"/>
              <a:defRPr/>
            </a:pPr>
            <a:endParaRPr lang="ru-RU" sz="2600" kern="0" dirty="0">
              <a:solidFill>
                <a:schemeClr val="accent2"/>
              </a:solidFill>
              <a:latin typeface="Arial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C9900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600" kern="0" dirty="0">
                <a:solidFill>
                  <a:schemeClr val="accent1">
                    <a:lumMod val="50000"/>
                  </a:schemeClr>
                </a:solidFill>
                <a:latin typeface="Arial"/>
                <a:cs typeface="+mn-cs"/>
              </a:rPr>
              <a:t>Сегодня на уроке не все задания оказались легкими. Мне было трудно, но я справился. Я доволен собой!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C9900"/>
              </a:buClr>
              <a:buSzPct val="65000"/>
              <a:defRPr/>
            </a:pPr>
            <a:endParaRPr lang="ru-RU" sz="2600" kern="0" dirty="0">
              <a:solidFill>
                <a:schemeClr val="accent2"/>
              </a:solidFill>
              <a:latin typeface="Arial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C9900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600" kern="0" dirty="0">
                <a:solidFill>
                  <a:schemeClr val="accent1">
                    <a:lumMod val="50000"/>
                  </a:schemeClr>
                </a:solidFill>
                <a:latin typeface="Arial"/>
                <a:cs typeface="+mn-cs"/>
              </a:rPr>
              <a:t>Задания на уроке оказались трудными. Мне нужна помощь!</a:t>
            </a:r>
          </a:p>
        </p:txBody>
      </p:sp>
      <p:sp>
        <p:nvSpPr>
          <p:cNvPr id="19462" name="Oval 5"/>
          <p:cNvSpPr>
            <a:spLocks noChangeArrowheads="1"/>
          </p:cNvSpPr>
          <p:nvPr/>
        </p:nvSpPr>
        <p:spPr bwMode="auto">
          <a:xfrm>
            <a:off x="395288" y="620713"/>
            <a:ext cx="647700" cy="720725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omic Sans MS" pitchFamily="66" charset="0"/>
            </a:endParaRPr>
          </a:p>
        </p:txBody>
      </p:sp>
      <p:sp>
        <p:nvSpPr>
          <p:cNvPr id="19463" name="Oval 6"/>
          <p:cNvSpPr>
            <a:spLocks noChangeArrowheads="1"/>
          </p:cNvSpPr>
          <p:nvPr/>
        </p:nvSpPr>
        <p:spPr bwMode="auto">
          <a:xfrm>
            <a:off x="395288" y="2268538"/>
            <a:ext cx="647700" cy="65563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omic Sans MS" pitchFamily="66" charset="0"/>
            </a:endParaRPr>
          </a:p>
        </p:txBody>
      </p:sp>
      <p:sp>
        <p:nvSpPr>
          <p:cNvPr id="19464" name="Oval 7"/>
          <p:cNvSpPr>
            <a:spLocks noChangeArrowheads="1"/>
          </p:cNvSpPr>
          <p:nvPr/>
        </p:nvSpPr>
        <p:spPr bwMode="auto">
          <a:xfrm>
            <a:off x="395288" y="4005263"/>
            <a:ext cx="647700" cy="6477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omic Sans MS" pitchFamily="66" charset="0"/>
            </a:endParaRPr>
          </a:p>
        </p:txBody>
      </p:sp>
      <p:pic>
        <p:nvPicPr>
          <p:cNvPr id="19465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329113"/>
            <a:ext cx="24447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87824" y="-88810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Оцените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себя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1021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7936776" cy="1944216"/>
          </a:xfrm>
        </p:spPr>
        <p:txBody>
          <a:bodyPr/>
          <a:lstStyle/>
          <a:p>
            <a:pPr marL="0" indent="0" algn="l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задание:№5,стр.95, знать алгоритм деления чисел с нулями.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671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ru-RU" altLang="ru-RU" smtClean="0"/>
          </a:p>
        </p:txBody>
      </p:sp>
      <p:pic>
        <p:nvPicPr>
          <p:cNvPr id="20484" name="Picture 4" descr="master03_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50913" y="10731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86" name="WordArt 15"/>
          <p:cNvSpPr>
            <a:spLocks noChangeArrowheads="1" noChangeShapeType="1" noTextEdit="1"/>
          </p:cNvSpPr>
          <p:nvPr/>
        </p:nvSpPr>
        <p:spPr bwMode="auto">
          <a:xfrm>
            <a:off x="6156325" y="2852738"/>
            <a:ext cx="151130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solidFill>
                <a:schemeClr val="accent2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20487" name="WordArt 16"/>
          <p:cNvSpPr>
            <a:spLocks noChangeArrowheads="1" noChangeShapeType="1" noTextEdit="1"/>
          </p:cNvSpPr>
          <p:nvPr/>
        </p:nvSpPr>
        <p:spPr bwMode="auto">
          <a:xfrm>
            <a:off x="539750" y="2852738"/>
            <a:ext cx="1728788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solidFill>
                <a:schemeClr val="accent2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20488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000" y="1439863"/>
            <a:ext cx="8888413" cy="286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Рисунок 9" descr="pouc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076700"/>
            <a:ext cx="2286000" cy="196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45104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786" y="419453"/>
            <a:ext cx="747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Мотоциклист проехал 180 км со скоростью 60 км/ч.</a:t>
            </a:r>
          </a:p>
          <a:p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времени он затратил на дорогу?</a:t>
            </a:r>
            <a:endParaRPr lang="ru-RU" sz="280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39139" y="-35047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Устный счет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42249" y="1425338"/>
            <a:ext cx="2372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3 часа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467" y="1914022"/>
            <a:ext cx="816694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Велосипедисты ехали 2 часа со скоростью 15 км/ч и 3 часа со скоростью 10 км/ч.</a:t>
            </a:r>
          </a:p>
          <a:p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расстояние проехали велосипедисты?</a:t>
            </a:r>
            <a:endParaRPr lang="ru-RU" sz="280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4774" y="3109581"/>
            <a:ext cx="22797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60 км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787" y="3371191"/>
            <a:ext cx="74729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Маша прошла расстояние 450 м за 5 минут.</a:t>
            </a:r>
          </a:p>
          <a:p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какой скоростью шла Маша?</a:t>
            </a:r>
            <a:endParaRPr lang="ru-RU" sz="280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13503" y="4018123"/>
            <a:ext cx="28312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90 м/мин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466" y="4483171"/>
            <a:ext cx="883317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лагерь отдыха, на Черное море, детей везли двумя видами транспорта. Они проехали на поезде 810 км со скоростью 90 км/ч и на автобусе 180 км со скоростью 60 км/ч. Сколько часов дети находились в пути?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82022" y="6195316"/>
            <a:ext cx="2732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12 часов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571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29072" y="764704"/>
            <a:ext cx="223651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1206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1" y="332656"/>
            <a:ext cx="3854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Посмотрите на число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9532" y="1988840"/>
            <a:ext cx="3169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Какое это число?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032" y="198884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четырехзначное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9532" y="2517403"/>
            <a:ext cx="4680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Сколько десятков в числе?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06168" y="2517403"/>
            <a:ext cx="1042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120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9532" y="3040623"/>
            <a:ext cx="4586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Из какого числа вычтем 1206, чтобы получить 4200?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3472" y="325606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5406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4591" y="3990220"/>
            <a:ext cx="4284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Назовите соседей числа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06168" y="3924032"/>
            <a:ext cx="2039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1205, 1207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4591" y="4556253"/>
            <a:ext cx="4214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Увеличьте число в 2 раза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45960" y="4556253"/>
            <a:ext cx="1049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2412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4591" y="5227002"/>
            <a:ext cx="3727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Разделите число на 6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18523" y="5724196"/>
            <a:ext cx="7257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Чтобы разделить данное число, необходимо вспомнить алгоритм деления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858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4339" name="Picture 4" descr="master03_backgroun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-14288"/>
            <a:ext cx="9144000" cy="6858001"/>
          </a:xfrm>
          <a:prstGeom prst="rect">
            <a:avLst/>
          </a:prstGeom>
          <a:noFill/>
        </p:spPr>
      </p:pic>
      <p:sp>
        <p:nvSpPr>
          <p:cNvPr id="14340" name="AutoShape 5"/>
          <p:cNvSpPr>
            <a:spLocks noChangeArrowheads="1"/>
          </p:cNvSpPr>
          <p:nvPr/>
        </p:nvSpPr>
        <p:spPr bwMode="auto">
          <a:xfrm>
            <a:off x="4067175" y="1844675"/>
            <a:ext cx="485775" cy="792163"/>
          </a:xfrm>
          <a:prstGeom prst="downArrow">
            <a:avLst>
              <a:gd name="adj1" fmla="val 50000"/>
              <a:gd name="adj2" fmla="val 40768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1" name="WordArt 6"/>
          <p:cNvSpPr>
            <a:spLocks noChangeArrowheads="1" noChangeShapeType="1" noTextEdit="1"/>
          </p:cNvSpPr>
          <p:nvPr/>
        </p:nvSpPr>
        <p:spPr bwMode="auto">
          <a:xfrm>
            <a:off x="827088" y="981075"/>
            <a:ext cx="7921625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Найти первое неполное делимое</a:t>
            </a:r>
          </a:p>
        </p:txBody>
      </p:sp>
      <p:sp>
        <p:nvSpPr>
          <p:cNvPr id="14342" name="WordArt 7"/>
          <p:cNvSpPr>
            <a:spLocks noChangeArrowheads="1" noChangeShapeType="1" noTextEdit="1"/>
          </p:cNvSpPr>
          <p:nvPr/>
        </p:nvSpPr>
        <p:spPr bwMode="auto">
          <a:xfrm>
            <a:off x="755650" y="2997200"/>
            <a:ext cx="7920038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546422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Определить число цифр в частном</a:t>
            </a:r>
          </a:p>
        </p:txBody>
      </p:sp>
      <p:sp>
        <p:nvSpPr>
          <p:cNvPr id="14343" name="AutoShape 8"/>
          <p:cNvSpPr>
            <a:spLocks noChangeArrowheads="1"/>
          </p:cNvSpPr>
          <p:nvPr/>
        </p:nvSpPr>
        <p:spPr bwMode="auto">
          <a:xfrm>
            <a:off x="4067175" y="3860800"/>
            <a:ext cx="485775" cy="792163"/>
          </a:xfrm>
          <a:prstGeom prst="downArrow">
            <a:avLst>
              <a:gd name="adj1" fmla="val 50000"/>
              <a:gd name="adj2" fmla="val 40768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44" name="WordArt 9"/>
          <p:cNvSpPr>
            <a:spLocks noChangeArrowheads="1" noChangeShapeType="1" noTextEdit="1"/>
          </p:cNvSpPr>
          <p:nvPr/>
        </p:nvSpPr>
        <p:spPr bwMode="auto">
          <a:xfrm>
            <a:off x="179388" y="4941888"/>
            <a:ext cx="8785225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06686D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Найти цифры в каждом разряде частного</a:t>
            </a:r>
          </a:p>
        </p:txBody>
      </p:sp>
    </p:spTree>
    <p:extLst>
      <p:ext uri="{BB962C8B-B14F-4D97-AF65-F5344CB8AC3E}">
        <p14:creationId xmlns:p14="http://schemas.microsoft.com/office/powerpoint/2010/main" xmlns="" val="1406749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263961458"/>
              </p:ext>
            </p:extLst>
          </p:nvPr>
        </p:nvGraphicFramePr>
        <p:xfrm>
          <a:off x="5004048" y="1628800"/>
          <a:ext cx="3961452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2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0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0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495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902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9020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9020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9020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9020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9020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483482"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0792" y="692696"/>
            <a:ext cx="48245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Первое неполное делимое 12. 12:6=2  (ост.0). Записываем в частное 2.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Следующая цифра 0. 0:6=0. Записываем в частное 0, не показав в решении.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Сносим 6. 6:6=1 (ост.0). Записываем в частное 1.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Деление закончено.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1206:6=201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406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ru-RU" altLang="ru-RU" smtClean="0"/>
          </a:p>
        </p:txBody>
      </p:sp>
      <p:pic>
        <p:nvPicPr>
          <p:cNvPr id="12292" name="Picture 4" descr="master03_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50913" y="10731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4" name="WordArt 13"/>
          <p:cNvSpPr>
            <a:spLocks noChangeArrowheads="1" noChangeShapeType="1" noTextEdit="1"/>
          </p:cNvSpPr>
          <p:nvPr/>
        </p:nvSpPr>
        <p:spPr bwMode="auto">
          <a:xfrm>
            <a:off x="320993" y="1700808"/>
            <a:ext cx="8640763" cy="26654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050" b="1" kern="10" dirty="0" smtClean="0">
                <a:solidFill>
                  <a:srgbClr val="004E6D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Monotype Corsiva"/>
              </a:rPr>
              <a:t>Деление чисел с нулями</a:t>
            </a:r>
            <a:endParaRPr lang="ru-RU" sz="1050" b="1" kern="10" dirty="0">
              <a:solidFill>
                <a:srgbClr val="004E6D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Monotype Corsiv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548680"/>
            <a:ext cx="75095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 вы думаете, какая тема сегодняшнего урока?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6142" y="3861048"/>
            <a:ext cx="52630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Какую цель мы можем перед собой поставить?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6142" y="5061377"/>
            <a:ext cx="839046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Научиться делить числа, </a:t>
            </a:r>
          </a:p>
          <a:p>
            <a:pPr algn="ctr"/>
            <a:r>
              <a:rPr lang="ru-RU" sz="3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записи которых есть нули, </a:t>
            </a:r>
          </a:p>
          <a:p>
            <a:pPr algn="ctr"/>
            <a:r>
              <a:rPr lang="ru-RU" sz="3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закрепить знания на практике</a:t>
            </a:r>
            <a:endParaRPr lang="ru-RU" sz="3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7868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708920"/>
            <a:ext cx="74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Решение примеров с комментированием 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220486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Ссылка: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378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760" y="764704"/>
            <a:ext cx="8892480" cy="216024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Самостоятельное выполнение примеров:</a:t>
            </a:r>
          </a:p>
          <a:p>
            <a:pPr marL="45720" indent="0"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1105:5              96052:4</a:t>
            </a:r>
          </a:p>
          <a:p>
            <a:pPr marL="45720" indent="0"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5000:8              65100:3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29048" y="3501008"/>
            <a:ext cx="6624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Взаимопроверка</a:t>
            </a:r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1105:5=221          96052:4=24013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5000:8=625          65100:3=21700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599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мама</a:t>
            </a:r>
            <a:endParaRPr lang="ru-RU" dirty="0"/>
          </a:p>
        </p:txBody>
      </p:sp>
      <p:pic>
        <p:nvPicPr>
          <p:cNvPr id="4" name="Рисунок 3" descr="17797090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5758" y="0"/>
            <a:ext cx="920868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88299" y="1844824"/>
            <a:ext cx="56436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глаз</a:t>
            </a:r>
          </a:p>
        </p:txBody>
      </p:sp>
    </p:spTree>
    <p:extLst>
      <p:ext uri="{BB962C8B-B14F-4D97-AF65-F5344CB8AC3E}">
        <p14:creationId xmlns:p14="http://schemas.microsoft.com/office/powerpoint/2010/main" xmlns="" val="8870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734</TotalTime>
  <Words>527</Words>
  <Application>Microsoft Office PowerPoint</Application>
  <PresentationFormat>Экран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мама</vt:lpstr>
      <vt:lpstr>Слайд 10</vt:lpstr>
      <vt:lpstr>Слайд 11</vt:lpstr>
      <vt:lpstr>Слайд 12</vt:lpstr>
      <vt:lpstr>Слайд 13</vt:lpstr>
      <vt:lpstr>Слайд 14</vt:lpstr>
      <vt:lpstr>Домашнее задание:№5,стр.95, знать алгоритм деления чисел с нулями.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Танзиля</cp:lastModifiedBy>
  <cp:revision>36</cp:revision>
  <dcterms:created xsi:type="dcterms:W3CDTF">2021-03-01T06:50:28Z</dcterms:created>
  <dcterms:modified xsi:type="dcterms:W3CDTF">2022-12-17T11:08:00Z</dcterms:modified>
</cp:coreProperties>
</file>