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A916D-C805-4B29-934B-D369456D2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7880" y="341790"/>
            <a:ext cx="9392575" cy="4967057"/>
          </a:xfrm>
        </p:spPr>
        <p:txBody>
          <a:bodyPr/>
          <a:lstStyle/>
          <a:p>
            <a:pPr algn="ctr"/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Обобщающий урок.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Числовые неравенства 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их свойства.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1A71E94-AA08-43FB-A9E5-C0804D7D78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84233" y="4802819"/>
            <a:ext cx="8123068" cy="1340529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Демидова Татьяна Анатольевна,</a:t>
            </a:r>
            <a:b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математики ГБОУ № 604 Санкт-Петербурга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C4F338-9048-46B0-AE8F-EC004AE2C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546" y="3131201"/>
            <a:ext cx="2349624" cy="338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38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89B808-5F4F-40A4-A053-760C1A78B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650573" cy="1320800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Применение свойств числовых неравенств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443F91-B3BC-4BFE-A63D-D509276B3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38183"/>
            <a:ext cx="10650573" cy="4603179"/>
          </a:xfrm>
        </p:spPr>
        <p:txBody>
          <a:bodyPr>
            <a:normAutofit fontScale="92500" lnSpcReduction="20000"/>
          </a:bodyPr>
          <a:lstStyle/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2. </a:t>
            </a: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sz="36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a &lt; </a:t>
            </a: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b &lt; </a:t>
            </a: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ru-RU" sz="36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altLang="ru-RU" sz="36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значение выражения  2а-3</a:t>
            </a:r>
            <a:r>
              <a:rPr lang="en-US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alt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ru-RU" sz="3600" u="sng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altLang="ru-RU" sz="3200" dirty="0">
                <a:solidFill>
                  <a:prstClr val="black"/>
                </a:solidFill>
                <a:latin typeface="Arial" panose="020B0604020202020204" pitchFamily="34" charset="0"/>
              </a:rPr>
              <a:t>  </a:t>
            </a:r>
            <a:r>
              <a:rPr lang="ru-RU" alt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              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&lt; a 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b 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&lt; 2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&lt; 2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-3&gt; -3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&gt; -12                </a:t>
            </a:r>
            <a:r>
              <a:rPr lang="ru-RU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-12&lt; -3</a:t>
            </a:r>
            <a:r>
              <a:rPr lang="en-US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-3 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-12&lt; -3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-3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&lt; 2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-3b 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    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34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BAE16-4924-43C0-A590-54EA0BFD9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135668" cy="1320800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43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Применение свойств числовых неравенств</a:t>
            </a:r>
            <a:br>
              <a:rPr lang="ru-RU" sz="43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011051-28FA-4480-B64B-8CEBBC87D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606859"/>
            <a:ext cx="10322099" cy="4434504"/>
          </a:xfrm>
        </p:spPr>
        <p:txBody>
          <a:bodyPr>
            <a:normAutofit fontScale="92500"/>
          </a:bodyPr>
          <a:lstStyle/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3. Оцените периметр прямоугольника со сторонами 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известно, что 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3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&lt; d &lt; 11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Р=2(с+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2&lt;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&lt;3         3) 12&lt;c+d&lt;14 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s-ES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10&lt;</a:t>
            </a:r>
            <a:r>
              <a:rPr lang="ru-RU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&lt;11</a:t>
            </a: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24&lt; 2(c+d)&lt; 28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es-E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12&lt;c+d&lt;14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24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714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504B2-FCBE-404D-B30A-256DF154E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020258" cy="1320800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Применение свойств числовых неравенств</a:t>
            </a:r>
            <a:b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91006C-89BA-4F71-A843-495C6B55B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2571"/>
            <a:ext cx="8596668" cy="4953740"/>
          </a:xfrm>
        </p:spPr>
        <p:txBody>
          <a:bodyPr>
            <a:normAutofit fontScale="92500" lnSpcReduction="10000"/>
          </a:bodyPr>
          <a:lstStyle/>
          <a:p>
            <a:pPr marL="0" lvl="0" indent="0" algn="ctr" defTabSz="914400">
              <a:lnSpc>
                <a:spcPct val="90000"/>
              </a:lnSpc>
              <a:buClrTx/>
              <a:buSzTx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№4.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 если (х-5)² &lt; (х-3)(х+3), то 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&gt; 3,4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Доказательство: 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(х-5)² - (х-3)(х+3) = х²-10х+25-х²+9 = -10х+34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-10х+34&lt;0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-10х&lt; -34</a:t>
            </a:r>
          </a:p>
          <a:p>
            <a:pPr marL="0" lvl="0" indent="0" algn="ctr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&gt; 3,4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264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3DDF90-8C17-49B7-BD15-10AE4A69D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088103" cy="84633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самостоятельного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7360FA-95CB-49D4-B93D-5478705B5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242874"/>
            <a:ext cx="9247902" cy="5299969"/>
          </a:xfrm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Известно, что а &gt; b. Сравните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90C226"/>
              </a:buCl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а+5 и в+5                          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в–8  и  а - 8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90C226"/>
              </a:buCl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3,7а и 3,7в                         5)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-99а  и  -99в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90C226"/>
              </a:buCl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– а и – в                            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а\25 и в\25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90C226"/>
              </a:buClr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90C226"/>
              </a:buCl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Докажите, что если 4а -5в &gt;2а - 3в, то а &gt; b.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Известно, что 10 &lt; а &lt; 16. Оцените значения выражений:</a:t>
            </a:r>
            <a:endParaRPr lang="ru-RU" sz="2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3а;  2) -4а;  3) а – 16; 4) ¼ а.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604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70BF2-AFE4-401D-B1ED-4F33F243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292289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самостоятельного решения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BB3136-CA9D-4BFC-960A-DBDE52188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500327"/>
            <a:ext cx="10117913" cy="497149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Зная, что 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7,2 &lt; х &lt; 8,4 и 2 &lt; у &lt; 2,5 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оцените</a:t>
            </a:r>
            <a:endParaRPr lang="ru-RU" sz="3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sz="3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2) -2х + у.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Оцените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периметр и площадь прямоугольника со сторонами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 и в, если известно, что 1,5 &lt; а &lt; 1,6 и 3,2 &lt; в &lt; 3,3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Докажите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если (а+1)² &lt; а(а+3), то а &gt; 1 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07000"/>
              </a:lnSpc>
              <a:buNone/>
            </a:pP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Докажите неравенство 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(2в - 5) (2в + 5) &lt; (2в+5)</a:t>
            </a:r>
            <a:r>
              <a:rPr lang="ru-R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² - 20в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56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52089-E9D3-4F4C-B400-E074365C5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429305"/>
            <a:ext cx="8596668" cy="4021584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 </a:t>
            </a:r>
            <a:b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ОСВОЕНИИ ЧИСЛОВЫХ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1A2F69-4332-4734-B7EF-15F074100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994299" y="3950563"/>
            <a:ext cx="11857404" cy="15003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НЕРАВЕНСТВ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C0975D-6415-499C-B5AF-275297EBD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487" y="3515557"/>
            <a:ext cx="2432482" cy="316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9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8C3F8-71A6-4825-8D24-68BADCB58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defTabSz="914400">
              <a:spcBef>
                <a:spcPts val="0"/>
              </a:spcBef>
              <a:defRPr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Определение: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Число а больше числа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если разность а –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положительное число; число а меньше числа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если разность </a:t>
            </a:r>
            <a:b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 –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отрицательное число. </a:t>
            </a:r>
            <a:b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Если а –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= 0, то а =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b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Если а –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&gt; 0, то а &gt;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Если а –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&lt; 0, то а &lt; </a:t>
            </a:r>
            <a:r>
              <a:rPr lang="en-US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</a:t>
            </a:r>
            <a: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i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3A8061-7630-4A72-9A66-5C8956023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4601497"/>
            <a:ext cx="10366487" cy="1994612"/>
          </a:xfrm>
        </p:spPr>
        <p:txBody>
          <a:bodyPr>
            <a:norm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  <a:defRPr/>
            </a:pPr>
            <a:r>
              <a:rPr lang="ru-RU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Пример 1. 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  <a:defRPr/>
            </a:pPr>
            <a:r>
              <a:rPr lang="ru-RU" sz="30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Сравнить 0,67 и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  <a:defRPr/>
            </a:pPr>
            <a:endParaRPr lang="ru-RU" sz="3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  <a:defRPr/>
            </a:pPr>
            <a:r>
              <a:rPr lang="ru-RU" sz="3000" dirty="0">
                <a:solidFill>
                  <a:prstClr val="black"/>
                </a:solidFill>
                <a:latin typeface="Arial" panose="020B0604020202020204" pitchFamily="34" charset="0"/>
              </a:rPr>
              <a:t>0,67 -     = 0,67 – 0,75 = - 0,08   Т.к. - 0,08 </a:t>
            </a:r>
            <a:r>
              <a:rPr lang="ru-RU" sz="30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&lt; 0, то 0,67 &lt; </a:t>
            </a:r>
            <a:endParaRPr lang="ru-RU" sz="3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DF3369-CDF2-459B-9742-9178C94D5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552" y="4918228"/>
            <a:ext cx="887505" cy="8877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134A7F-10A8-4D5D-9929-1F59FB5CD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055" y="5805996"/>
            <a:ext cx="683580" cy="9854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7B7D96-B2F4-4B03-ABA1-C42058811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342" y="5628443"/>
            <a:ext cx="683580" cy="116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90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8C3F8-71A6-4825-8D24-68BADCB58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025959" cy="1320800"/>
          </a:xfrm>
        </p:spPr>
        <p:txBody>
          <a:bodyPr>
            <a:normAutofit/>
          </a:bodyPr>
          <a:lstStyle/>
          <a:p>
            <a:pPr lvl="0" algn="ctr" defTabSz="914400">
              <a:spcBef>
                <a:spcPts val="0"/>
              </a:spcBef>
              <a:defRPr/>
            </a:pPr>
            <a:r>
              <a:rPr lang="ru-RU" sz="4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Пример 2.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3A8061-7630-4A72-9A66-5C8956023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1" y="1518082"/>
            <a:ext cx="10972799" cy="4998128"/>
          </a:xfrm>
        </p:spPr>
        <p:txBody>
          <a:bodyPr>
            <a:normAutofit fontScale="77500" lnSpcReduction="20000"/>
          </a:bodyPr>
          <a:lstStyle/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Доказать</a:t>
            </a: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что неравенство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 – 3)(а – 5) &lt; (а – 4)² 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верно при любых значениях переменной а.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 – 3)(а – 5) – (а – 4)² = а² - 3а – 5а  +15 – 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-(а² - 8а + 16)= а² - 8а + 15 – а²+ 8а – 16= - 1. 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43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-1 &lt; 0, следовательно неравенство верно.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436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69C1CD-CE45-47FA-B2FC-B08B1310D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318922" cy="1320800"/>
          </a:xfrm>
        </p:spPr>
        <p:txBody>
          <a:bodyPr/>
          <a:lstStyle/>
          <a:p>
            <a:pPr algn="ctr"/>
            <a:r>
              <a:rPr lang="ru-RU" sz="4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Пример 3.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AB4680-CE81-42E7-B927-BB7917481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91449"/>
            <a:ext cx="9434332" cy="4927106"/>
          </a:xfrm>
        </p:spPr>
        <p:txBody>
          <a:bodyPr>
            <a:normAutofit fontScale="85000" lnSpcReduction="20000"/>
          </a:bodyPr>
          <a:lstStyle/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Доказать</a:t>
            </a:r>
            <a:r>
              <a:rPr lang="ru-RU" sz="3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что неравенство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3а² + 1 ≥ а(2а+2)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верно при любых значениях переменной а.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3а² + 1 - а(2а+2)= 3а² + 1 - 2а² -2а = а² - 2а +1</a:t>
            </a:r>
          </a:p>
          <a:p>
            <a:pPr marL="0" lvl="0" indent="0" algn="ctr" defTabSz="9144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а² - 2а +1= (а-1)², (а-1)² ≥ 0, следовательно неравенство верно.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49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69C1CD-CE45-47FA-B2FC-B08B1310D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свойства числовых неравенств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AB4680-CE81-42E7-B927-BB7917481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630198"/>
          </a:xfrm>
        </p:spPr>
        <p:txBody>
          <a:bodyPr>
            <a:normAutofit/>
          </a:bodyPr>
          <a:lstStyle/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1.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a&gt;b и b&gt;c, то a&gt;c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2.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к обеим частям неравенства прибавить одно и то же число, то знак неравенства не изменится: е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a&gt;b, то a+c&gt;b+c.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endParaRPr lang="en-US" sz="3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a&lt;b, то a+5&lt;b+5 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2)е</a:t>
            </a:r>
            <a:r>
              <a:rPr lang="pt-BR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a&gt;b, то a-8&gt;b-8 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728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AE2BB0-9B8B-4BE3-B688-E4068A273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ru-RU" sz="33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Свойство 3.</a:t>
            </a:r>
            <a:r>
              <a:rPr lang="ru-RU" sz="3300" b="1" i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ru-RU" sz="3300" b="1" i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обе части неравенства умножить на одно и то же положительное число, то знак неравенства не изменится:</a:t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а&gt;b и m&gt;0, то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bm</a:t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Например: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если a&gt;b, то 4a&gt;4b</a:t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F63414-F25E-4D51-9119-980393FFD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429000"/>
            <a:ext cx="8596668" cy="2723226"/>
          </a:xfrm>
        </p:spPr>
        <p:txBody>
          <a:bodyPr>
            <a:normAutofit fontScale="92500" lnSpcReduction="10000"/>
          </a:bodyPr>
          <a:lstStyle/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обе части неравенства умножить на одно и то же отрицательное число, то знак неравенства изменится на противоположный: если a&gt;b и m&lt;0, то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pt-BR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a&lt;b, то -9a&gt;-9b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234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435401-42BE-4FBA-B4D9-A1E587321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Свойство 4. 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сложении неравенств одинакового знака получается неравенство того же знака: 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a&gt;b и c&gt;d, то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a+c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b+d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C94994-7529-4ADF-886A-B12D39A18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849732"/>
            <a:ext cx="8596668" cy="3191630"/>
          </a:xfrm>
        </p:spPr>
        <p:txBody>
          <a:bodyPr>
            <a:normAutofit fontScale="92500" lnSpcReduction="10000"/>
          </a:bodyPr>
          <a:lstStyle/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5.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умножении неравенств одинакового знака, у которых левые и правые части положительны, получается неравенство того же знака: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a,b,c,d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положительные числа и a&gt;b, c&gt;d, то ас &gt;</a:t>
            </a:r>
            <a:r>
              <a:rPr lang="ru-RU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473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D0CC6-190E-4E5A-9847-289352C7E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029810"/>
            <a:ext cx="8596668" cy="900590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Свойство 6. 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a&gt;0,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&gt;0 и  a &lt; b, то 1/а &gt; 1/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b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Например: если 7 &lt; 9, то 1/7 &gt; 1/9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7B17CB-7BAB-4960-B935-CB64BE4AC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062796"/>
            <a:ext cx="9878216" cy="2978566"/>
          </a:xfrm>
        </p:spPr>
        <p:txBody>
          <a:bodyPr/>
          <a:lstStyle/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7.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a&gt;0,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 и  a &lt; b, то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ru-RU" sz="36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b</a:t>
            </a:r>
            <a:r>
              <a:rPr lang="en-US" altLang="ru-RU" sz="36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любом натуральном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если 7 &lt; 9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ru-RU" sz="36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ru-RU" alt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36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36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860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EA388-00C1-47F2-9853-6A55D808D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2" y="213064"/>
            <a:ext cx="10446387" cy="1717336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b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Применение свойств числовых неравенств</a:t>
            </a:r>
            <a:b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3BC44A-7F71-410B-B847-706AA98CE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441" y="1642369"/>
            <a:ext cx="9827582" cy="4606031"/>
          </a:xfrm>
        </p:spPr>
        <p:txBody>
          <a:bodyPr>
            <a:normAutofit fontScale="25000" lnSpcReduction="20000"/>
          </a:bodyPr>
          <a:lstStyle/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1.  </a:t>
            </a: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sz="12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a &lt; </a:t>
            </a:r>
            <a:r>
              <a:rPr lang="ru-RU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b &lt; </a:t>
            </a:r>
            <a:r>
              <a:rPr lang="ru-RU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ru-RU" sz="12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altLang="ru-RU" sz="12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значение выражения 3а+2</a:t>
            </a:r>
            <a:r>
              <a:rPr lang="en-US" altLang="ru-RU" sz="1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altLang="ru-RU" sz="128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endParaRPr lang="ru-RU" altLang="ru-RU" sz="1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None/>
              <a:defRPr/>
            </a:pPr>
            <a:r>
              <a:rPr lang="ru-RU" alt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pt-BR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pt-BR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a &lt;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pt-BR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b &lt;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21&lt; 3a &lt; 33 </a:t>
            </a:r>
            <a:endParaRPr lang="ru-RU" sz="1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21&lt; 3</a:t>
            </a:r>
            <a:r>
              <a:rPr lang="pt-BR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&lt;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                 </a:t>
            </a:r>
            <a:r>
              <a:rPr lang="en-US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4&lt; 2</a:t>
            </a:r>
            <a:r>
              <a:rPr lang="en-US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&lt;10</a:t>
            </a:r>
            <a:r>
              <a:rPr lang="en-US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2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4&lt; 2b &lt;10</a:t>
            </a:r>
            <a:endParaRPr lang="ru-RU" sz="12800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90000"/>
              </a:lnSpc>
              <a:buClrTx/>
              <a:buSzTx/>
              <a:buNone/>
            </a:pPr>
            <a:r>
              <a:rPr lang="ru-RU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25&lt; 3а+2</a:t>
            </a:r>
            <a:r>
              <a:rPr lang="en-US" sz="1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b&lt; 43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83998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99</TotalTime>
  <Words>1188</Words>
  <Application>Microsoft Office PowerPoint</Application>
  <PresentationFormat>Широкоэкранный</PresentationFormat>
  <Paragraphs>103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                       Презентация к уроку по учебному предмету АЛГЕБРА 8 класс  Тема урока: Обобщающий урок. Числовые неравенства  и их свойства. </vt:lpstr>
      <vt:lpstr>Определение: Число а больше числа b, если разность а – b положительное число; число а меньше числа b, если разность  а – b отрицательное число.  Если а – b = 0, то а = b.  Если а – b &gt; 0, то а &gt; b. Если а – b &lt; 0, то а &lt; b. </vt:lpstr>
      <vt:lpstr>Пример 2.</vt:lpstr>
      <vt:lpstr>Пример 3.</vt:lpstr>
      <vt:lpstr>Основные свойства числовых неравенств</vt:lpstr>
      <vt:lpstr>Свойство 3.  Если обе части неравенства умножить на одно и то же положительное число, то знак неравенства не изменится: если а&gt;b и m&gt;0, то am&gt;bm Например:  если a&gt;b, то 4a&gt;4b </vt:lpstr>
      <vt:lpstr>Свойство 4.  При сложении неравенств одинакового знака получается неравенство того же знака:  если a&gt;b и c&gt;d, то a+c&gt;b+d</vt:lpstr>
      <vt:lpstr>Свойство 6.  Если a&gt;0, b&gt;0 и  a &lt; b, то 1/а &gt; 1/b  Например: если 7 &lt; 9, то 1/7 &gt; 1/9   </vt:lpstr>
      <vt:lpstr>    Применение свойств числовых неравенств </vt:lpstr>
      <vt:lpstr>   Применение свойств числовых неравенств </vt:lpstr>
      <vt:lpstr>Применение свойств числовых неравенств </vt:lpstr>
      <vt:lpstr>  Применение свойств числовых неравенств </vt:lpstr>
      <vt:lpstr>Задания для самостоятельного решения</vt:lpstr>
      <vt:lpstr>Задания для самостоятельного решения</vt:lpstr>
      <vt:lpstr>ЖЕЛАЮ УСПЕХОВ  В ОСВОЕНИИ ЧИСЛОВЫХ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АЛГЕБРА 8 класс  Тема урока: Повторение. Числовые неравенства  и их свойства. </dc:title>
  <dc:creator>Татьяна Демидова</dc:creator>
  <cp:lastModifiedBy>Татьяна Демидова</cp:lastModifiedBy>
  <cp:revision>12</cp:revision>
  <dcterms:created xsi:type="dcterms:W3CDTF">2021-09-15T17:46:41Z</dcterms:created>
  <dcterms:modified xsi:type="dcterms:W3CDTF">2021-09-19T07:33:40Z</dcterms:modified>
</cp:coreProperties>
</file>