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66" r:id="rId17"/>
    <p:sldId id="281" r:id="rId18"/>
    <p:sldId id="272" r:id="rId19"/>
    <p:sldId id="273" r:id="rId20"/>
    <p:sldId id="274" r:id="rId21"/>
    <p:sldId id="275" r:id="rId22"/>
    <p:sldId id="276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08.01.2018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08.01.2018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1066800"/>
            <a:ext cx="2977976" cy="4450432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FF3300"/>
                </a:solidFill>
                <a:latin typeface="Century Gothic"/>
              </a:rPr>
              <a:t>Презентация к уроку по учебному предмету «Окружающий мир» во 2-ом классе на тему </a:t>
            </a:r>
            <a:r>
              <a:rPr lang="ru-RU" sz="2800" dirty="0" smtClean="0">
                <a:solidFill>
                  <a:srgbClr val="FF3300"/>
                </a:solidFill>
                <a:latin typeface="Century Gothic"/>
              </a:rPr>
              <a:t/>
            </a:r>
            <a:br>
              <a:rPr lang="ru-RU" sz="2800" dirty="0" smtClean="0">
                <a:solidFill>
                  <a:srgbClr val="FF3300"/>
                </a:solidFill>
                <a:latin typeface="Century Gothic"/>
              </a:rPr>
            </a:br>
            <a:r>
              <a:rPr lang="ru-RU" sz="2800" dirty="0" smtClean="0">
                <a:solidFill>
                  <a:srgbClr val="FF3300"/>
                </a:solidFill>
                <a:latin typeface="Century Gothic"/>
              </a:rPr>
              <a:t>«Птичьи секреты»  </a:t>
            </a:r>
            <a:endParaRPr lang="ru-RU" dirty="0">
              <a:solidFill>
                <a:srgbClr val="FF33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725144"/>
            <a:ext cx="4419600" cy="1152128"/>
          </a:xfrm>
        </p:spPr>
        <p:txBody>
          <a:bodyPr>
            <a:normAutofit fontScale="85000" lnSpcReduction="20000"/>
          </a:bodyPr>
          <a:lstStyle/>
          <a:p>
            <a:pPr lvl="0" algn="ctr">
              <a:lnSpc>
                <a:spcPct val="100000"/>
              </a:lnSpc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ru-RU" sz="2400" b="1" dirty="0">
                <a:solidFill>
                  <a:srgbClr val="FF0000"/>
                </a:solidFill>
                <a:latin typeface="Constantia" panose="02030602050306030303" pitchFamily="18" charset="0"/>
              </a:rPr>
              <a:t>Автор</a:t>
            </a:r>
            <a:r>
              <a:rPr lang="ru-RU" sz="2400" dirty="0">
                <a:solidFill>
                  <a:srgbClr val="FF0000"/>
                </a:solidFill>
                <a:latin typeface="Constantia" panose="02030602050306030303" pitchFamily="18" charset="0"/>
              </a:rPr>
              <a:t>: Денисова Алёна Михайловна, учитель начальных классов МБОУСОШ 1 Южи Ивановской области</a:t>
            </a:r>
          </a:p>
          <a:p>
            <a:endParaRPr lang="ru-RU" dirty="0"/>
          </a:p>
        </p:txBody>
      </p:sp>
      <p:pic>
        <p:nvPicPr>
          <p:cNvPr id="1026" name="Picture 2" descr="Похожее изображение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 b="13251"/>
          <a:stretch>
            <a:fillRect/>
          </a:stretch>
        </p:blipFill>
        <p:spPr bwMode="auto">
          <a:xfrm>
            <a:off x="827584" y="1052736"/>
            <a:ext cx="4504621" cy="358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79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8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" y="56339"/>
            <a:ext cx="9032691" cy="677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7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- Все ли перелетные птицы улетают сразу?</a:t>
            </a:r>
            <a:endParaRPr lang="ru-RU" b="1" dirty="0"/>
          </a:p>
        </p:txBody>
      </p:sp>
      <p:pic>
        <p:nvPicPr>
          <p:cNvPr id="8194" name="Picture 2" descr="Картинки по запросу перелетные птиц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36692"/>
            <a:ext cx="5934075" cy="4095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447800"/>
            <a:ext cx="7920880" cy="169316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Сначала улетают насекомоядные, потом зерноядные, последними – водоплавающие.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4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404664"/>
            <a:ext cx="7818072" cy="5843736"/>
          </a:xfrm>
        </p:spPr>
        <p:txBody>
          <a:bodyPr/>
          <a:lstStyle/>
          <a:p>
            <a:r>
              <a:rPr lang="ru-RU" dirty="0" smtClean="0"/>
              <a:t>Как только день стал короче – пора готовиться к отлету. </a:t>
            </a:r>
          </a:p>
          <a:p>
            <a:r>
              <a:rPr lang="ru-RU" dirty="0" smtClean="0"/>
              <a:t>Отлет начинается после того, как молодняк научится летать.</a:t>
            </a:r>
          </a:p>
          <a:p>
            <a:r>
              <a:rPr lang="ru-RU" dirty="0" smtClean="0"/>
              <a:t>Пернатые одних видов летят поодиночке, других – группами или стаями. </a:t>
            </a:r>
            <a:endParaRPr lang="ru-RU" dirty="0"/>
          </a:p>
        </p:txBody>
      </p:sp>
      <p:pic>
        <p:nvPicPr>
          <p:cNvPr id="1026" name="Picture 2" descr="C:\Users\Алёна Михайловна\Desktop\giph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73016"/>
            <a:ext cx="4709655" cy="325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4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34"/>
          <a:stretch/>
        </p:blipFill>
        <p:spPr bwMode="auto">
          <a:xfrm>
            <a:off x="1979712" y="1988840"/>
            <a:ext cx="5114155" cy="194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620688"/>
            <a:ext cx="7498080" cy="5627712"/>
          </a:xfrm>
        </p:spPr>
        <p:txBody>
          <a:bodyPr/>
          <a:lstStyle/>
          <a:p>
            <a:r>
              <a:rPr lang="ru-RU" dirty="0" smtClean="0"/>
              <a:t>Вьюрки, корольки, жаворонки, трясогузки летят беспорядочными группами.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Грачи – редкими цепочками.</a:t>
            </a:r>
          </a:p>
          <a:p>
            <a:endParaRPr lang="ru-RU" dirty="0"/>
          </a:p>
        </p:txBody>
      </p:sp>
      <p:pic>
        <p:nvPicPr>
          <p:cNvPr id="11268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426" y="5229200"/>
            <a:ext cx="351472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44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548680"/>
            <a:ext cx="7786112" cy="4800600"/>
          </a:xfrm>
        </p:spPr>
        <p:txBody>
          <a:bodyPr/>
          <a:lstStyle/>
          <a:p>
            <a:r>
              <a:rPr lang="ru-RU" dirty="0" smtClean="0"/>
              <a:t>Кроншнепы, кулики, утки – «шеренгой»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Гуси и журавли – «углом».</a:t>
            </a:r>
            <a:endParaRPr lang="ru-RU" dirty="0"/>
          </a:p>
        </p:txBody>
      </p:sp>
      <p:pic>
        <p:nvPicPr>
          <p:cNvPr id="10242" name="Picture 2" descr="Картинки по запросу беспорядочными группа пти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27" y="4019245"/>
            <a:ext cx="8683701" cy="280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артинки по запросу перелет птиц шеренгой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15"/>
          <a:stretch/>
        </p:blipFill>
        <p:spPr bwMode="auto">
          <a:xfrm>
            <a:off x="1403648" y="1468279"/>
            <a:ext cx="6647686" cy="142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98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412776"/>
            <a:ext cx="7498080" cy="36724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- Птицы, которые остаются на зиму у нас, называются </a:t>
            </a:r>
            <a:r>
              <a:rPr lang="ru-RU" b="1" dirty="0" smtClean="0">
                <a:solidFill>
                  <a:srgbClr val="FF0000"/>
                </a:solidFill>
              </a:rPr>
              <a:t>зимующими.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- </a:t>
            </a:r>
            <a:r>
              <a:rPr lang="ru-RU" dirty="0" smtClean="0">
                <a:solidFill>
                  <a:schemeClr val="tx1"/>
                </a:solidFill>
              </a:rPr>
              <a:t>Как вы думаете, почему эти птицы не улетают?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4291283"/>
            <a:ext cx="6408712" cy="23544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300" b="1" i="1" dirty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Могут найти себе корм. Всю осень они делают себе запасы на зиму.</a:t>
            </a:r>
            <a:r>
              <a:rPr lang="ru-RU" sz="4300" b="1" dirty="0">
                <a:solidFill>
                  <a:prstClr val="black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/>
            </a:r>
            <a:br>
              <a:rPr lang="ru-RU" sz="4300" b="1" dirty="0">
                <a:solidFill>
                  <a:prstClr val="black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</a:br>
            <a:endParaRPr lang="ru-RU" b="1" dirty="0"/>
          </a:p>
        </p:txBody>
      </p:sp>
      <p:pic>
        <p:nvPicPr>
          <p:cNvPr id="5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00" l="4884" r="986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429000"/>
            <a:ext cx="2873567" cy="300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15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07" y="158552"/>
            <a:ext cx="8891488" cy="666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01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Картинки по запросу Поползень на белом фо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78" y="2204864"/>
            <a:ext cx="5829300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99992" y="836712"/>
            <a:ext cx="4248472" cy="308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Птичьи запасы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447800"/>
            <a:ext cx="4752528" cy="514955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Сойка выбирает самые крупные желуди и прячет их под мох, корни, закапывает в листву.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Поползень подбирает орехи, семена липы и клена, прячет их в щели коры деревьев.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768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Физкультминутка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447800"/>
            <a:ext cx="7818072" cy="50775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82296" indent="0" algn="ctr">
              <a:buNone/>
            </a:pPr>
            <a:r>
              <a:rPr lang="ru-RU" b="1" dirty="0">
                <a:latin typeface="Cambria" panose="02040503050406030204" pitchFamily="18" charset="0"/>
              </a:rPr>
              <a:t>Скачет шустрая синица </a:t>
            </a:r>
          </a:p>
          <a:p>
            <a:pPr marL="82296" indent="0">
              <a:buNone/>
            </a:pPr>
            <a:endParaRPr lang="ru-RU" dirty="0">
              <a:latin typeface="Cambria" panose="02040503050406030204" pitchFamily="18" charset="0"/>
            </a:endParaRPr>
          </a:p>
          <a:p>
            <a:pPr marL="82296" indent="0">
              <a:buNone/>
            </a:pPr>
            <a:r>
              <a:rPr lang="ru-RU" dirty="0">
                <a:latin typeface="Cambria" panose="02040503050406030204" pitchFamily="18" charset="0"/>
              </a:rPr>
              <a:t>Скачет шустрая синица, (Прыжки на месте на двух ногах.) </a:t>
            </a:r>
          </a:p>
          <a:p>
            <a:pPr marL="82296" indent="0">
              <a:buNone/>
            </a:pPr>
            <a:r>
              <a:rPr lang="ru-RU" dirty="0">
                <a:latin typeface="Cambria" panose="02040503050406030204" pitchFamily="18" charset="0"/>
              </a:rPr>
              <a:t>Ей на месте не сидится, (Прыжки на месте на левой ноге.) </a:t>
            </a:r>
          </a:p>
          <a:p>
            <a:pPr marL="82296" indent="0">
              <a:buNone/>
            </a:pPr>
            <a:r>
              <a:rPr lang="ru-RU" dirty="0">
                <a:latin typeface="Cambria" panose="02040503050406030204" pitchFamily="18" charset="0"/>
              </a:rPr>
              <a:t>Прыг-скок, прыг-скок, (Прыжки на месте на правой ноге.) </a:t>
            </a:r>
          </a:p>
          <a:p>
            <a:pPr marL="82296" indent="0">
              <a:buNone/>
            </a:pPr>
            <a:r>
              <a:rPr lang="ru-RU" dirty="0">
                <a:latin typeface="Cambria" panose="02040503050406030204" pitchFamily="18" charset="0"/>
              </a:rPr>
              <a:t>Завертелась, как волчок. (Кружимся на месте.) </a:t>
            </a:r>
          </a:p>
          <a:p>
            <a:pPr marL="82296" indent="0">
              <a:buNone/>
            </a:pPr>
            <a:r>
              <a:rPr lang="ru-RU" dirty="0">
                <a:latin typeface="Cambria" panose="02040503050406030204" pitchFamily="18" charset="0"/>
              </a:rPr>
              <a:t>Вот присела на минутку, (Присели.) </a:t>
            </a:r>
          </a:p>
          <a:p>
            <a:pPr marL="82296" indent="0">
              <a:buNone/>
            </a:pPr>
            <a:r>
              <a:rPr lang="ru-RU" dirty="0">
                <a:latin typeface="Cambria" panose="02040503050406030204" pitchFamily="18" charset="0"/>
              </a:rPr>
              <a:t>Почесала клювом грудку, (Встали, наклоны головы влево-вправо.) </a:t>
            </a:r>
          </a:p>
          <a:p>
            <a:pPr marL="82296" indent="0">
              <a:buNone/>
            </a:pPr>
            <a:r>
              <a:rPr lang="ru-RU" dirty="0">
                <a:latin typeface="Cambria" panose="02040503050406030204" pitchFamily="18" charset="0"/>
              </a:rPr>
              <a:t>И с дорожки — на плетень, (Прыжки на месте на левой ноге.) </a:t>
            </a:r>
          </a:p>
          <a:p>
            <a:pPr marL="82296" indent="0">
              <a:buNone/>
            </a:pPr>
            <a:r>
              <a:rPr lang="ru-RU" dirty="0" err="1">
                <a:latin typeface="Cambria" panose="02040503050406030204" pitchFamily="18" charset="0"/>
              </a:rPr>
              <a:t>Тири-тири</a:t>
            </a:r>
            <a:r>
              <a:rPr lang="ru-RU" dirty="0">
                <a:latin typeface="Cambria" panose="02040503050406030204" pitchFamily="18" charset="0"/>
              </a:rPr>
              <a:t>, (Прыжки на месте на правой ноге.) </a:t>
            </a:r>
          </a:p>
          <a:p>
            <a:pPr marL="82296" indent="0">
              <a:buNone/>
            </a:pPr>
            <a:r>
              <a:rPr lang="ru-RU" dirty="0">
                <a:latin typeface="Cambria" panose="02040503050406030204" pitchFamily="18" charset="0"/>
              </a:rPr>
              <a:t>Тень-тень-тень! (Прыжки на месте на двух ногах.) </a:t>
            </a:r>
          </a:p>
          <a:p>
            <a:pPr marL="82296" indent="0" algn="r">
              <a:buNone/>
            </a:pPr>
            <a:r>
              <a:rPr lang="ru-RU" dirty="0"/>
              <a:t>(А. </a:t>
            </a:r>
            <a:r>
              <a:rPr lang="ru-RU" dirty="0" err="1"/>
              <a:t>Барто</a:t>
            </a:r>
            <a:r>
              <a:rPr lang="ru-RU" dirty="0"/>
              <a:t>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775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Игра «Зимующие и перелетные»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1447799"/>
            <a:ext cx="7025984" cy="5202361"/>
          </a:xfrm>
        </p:spPr>
        <p:txBody>
          <a:bodyPr/>
          <a:lstStyle/>
          <a:p>
            <a:r>
              <a:rPr lang="ru-RU" dirty="0" smtClean="0"/>
              <a:t>Каждый ученик получает карточку с изображением птицы.</a:t>
            </a:r>
          </a:p>
          <a:p>
            <a:r>
              <a:rPr lang="ru-RU" dirty="0" smtClean="0"/>
              <a:t>Задание: определить какая это птица, перелетная или зимующая.</a:t>
            </a:r>
          </a:p>
          <a:p>
            <a:r>
              <a:rPr lang="ru-RU" dirty="0" smtClean="0"/>
              <a:t>По команде учителя класс делится на две части на зимующих птиц и перелетных. </a:t>
            </a:r>
          </a:p>
          <a:p>
            <a:r>
              <a:rPr lang="ru-RU" dirty="0" smtClean="0"/>
              <a:t>После чего учитель осуществляет проверку.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5" y="3653974"/>
            <a:ext cx="2878137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96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836854"/>
          </a:xfrm>
        </p:spPr>
        <p:txBody>
          <a:bodyPr/>
          <a:lstStyle/>
          <a:p>
            <a:r>
              <a:rPr lang="ru-RU" dirty="0" smtClean="0"/>
              <a:t>- Отгадайте загадки.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1268760"/>
            <a:ext cx="4032448" cy="5256584"/>
          </a:xfrm>
        </p:spPr>
        <p:txBody>
          <a:bodyPr>
            <a:normAutofit fontScale="92500" lnSpcReduction="10000"/>
          </a:bodyPr>
          <a:lstStyle/>
          <a:p>
            <a:pPr marL="484632" indent="-457200">
              <a:buFont typeface="Wingdings" panose="05000000000000000000" pitchFamily="2" charset="2"/>
              <a:buChar char="v"/>
            </a:pPr>
            <a:r>
              <a:rPr lang="ru-RU" dirty="0" smtClean="0"/>
              <a:t>На одной ноге стоит,</a:t>
            </a:r>
          </a:p>
          <a:p>
            <a:r>
              <a:rPr lang="ru-RU" dirty="0" smtClean="0"/>
              <a:t>В воду пристально глядит,</a:t>
            </a:r>
          </a:p>
          <a:p>
            <a:r>
              <a:rPr lang="ru-RU" dirty="0" smtClean="0"/>
              <a:t>Тычет клювом наугад,</a:t>
            </a:r>
          </a:p>
          <a:p>
            <a:r>
              <a:rPr lang="ru-RU" dirty="0" smtClean="0"/>
              <a:t>Ищет в речке лягушат.</a:t>
            </a:r>
          </a:p>
          <a:p>
            <a:r>
              <a:rPr lang="ru-RU" dirty="0" smtClean="0"/>
              <a:t>На носу повисла капля.</a:t>
            </a:r>
          </a:p>
          <a:p>
            <a:r>
              <a:rPr lang="ru-RU" dirty="0" smtClean="0"/>
              <a:t>Узнаете? Это …</a:t>
            </a:r>
          </a:p>
          <a:p>
            <a:endParaRPr lang="ru-RU" dirty="0" smtClean="0"/>
          </a:p>
          <a:p>
            <a:pPr marL="484632" indent="-457200">
              <a:buFont typeface="Wingdings" panose="05000000000000000000" pitchFamily="2" charset="2"/>
              <a:buChar char="v"/>
            </a:pPr>
            <a:r>
              <a:rPr lang="ru-RU" dirty="0" smtClean="0"/>
              <a:t>С другом изумились мы:</a:t>
            </a:r>
          </a:p>
          <a:p>
            <a:r>
              <a:rPr lang="ru-RU" dirty="0" smtClean="0"/>
              <a:t>Яблоки созрели</a:t>
            </a:r>
          </a:p>
          <a:p>
            <a:r>
              <a:rPr lang="ru-RU" dirty="0" smtClean="0"/>
              <a:t>В буйный холод, средь зимы</a:t>
            </a:r>
          </a:p>
          <a:p>
            <a:r>
              <a:rPr lang="ru-RU" dirty="0" smtClean="0"/>
              <a:t>На колючей ели.</a:t>
            </a:r>
          </a:p>
          <a:p>
            <a:r>
              <a:rPr lang="ru-RU" dirty="0" smtClean="0"/>
              <a:t>Мы сорвать их захотели – </a:t>
            </a:r>
          </a:p>
          <a:p>
            <a:r>
              <a:rPr lang="ru-RU" dirty="0" smtClean="0"/>
              <a:t>Мигом фрукты улетели. </a:t>
            </a:r>
            <a:endParaRPr lang="ru-RU" dirty="0"/>
          </a:p>
          <a:p>
            <a:endParaRPr lang="ru-RU" dirty="0"/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529" y="3429000"/>
            <a:ext cx="3392544" cy="326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519" y="188640"/>
            <a:ext cx="2675128" cy="446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20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314016" cy="114300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Игра «Отлет в теплые края»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556792"/>
            <a:ext cx="7242008" cy="5149552"/>
          </a:xfr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Класс делится на три команды.</a:t>
            </a:r>
          </a:p>
          <a:p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Учитель называет птиц, а команды должны построиться по способу их перелета.</a:t>
            </a:r>
          </a:p>
          <a:p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Если учитель говорит</a:t>
            </a:r>
          </a:p>
          <a:p>
            <a:pPr marL="82296" indent="0">
              <a:buNone/>
            </a:pP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3600" b="1" u="sng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утки</a:t>
            </a: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– строимся в шеренгу,</a:t>
            </a:r>
          </a:p>
          <a:p>
            <a:pPr marL="82296" indent="0">
              <a:buNone/>
            </a:pP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b="1" u="sng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журавли</a:t>
            </a: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– углом, </a:t>
            </a:r>
          </a:p>
          <a:p>
            <a:pPr marL="82296" indent="0">
              <a:buNone/>
            </a:pPr>
            <a:r>
              <a:rPr lang="ru-RU" b="1" u="sng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жаворонки</a:t>
            </a: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– беспорядочной группой</a:t>
            </a:r>
          </a:p>
          <a:p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Та команда, которая ни разу не ошиблась, выигрывает.</a:t>
            </a:r>
            <a:endParaRPr lang="ru-RU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051" name="Picture 3" descr="C:\Users\Алёна Михайловна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621" y="2996952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06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98080" cy="864096"/>
          </a:xfrm>
        </p:spPr>
        <p:txBody>
          <a:bodyPr/>
          <a:lstStyle/>
          <a:p>
            <a:r>
              <a:rPr lang="ru-RU" dirty="0" smtClean="0"/>
              <a:t>Рефлексия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862827"/>
            <a:ext cx="5832648" cy="5142637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 </a:t>
            </a:r>
            <a:r>
              <a:rPr lang="ru-RU" sz="2800" dirty="0"/>
              <a:t>воде искупался, а сух остался. </a:t>
            </a:r>
          </a:p>
          <a:p>
            <a:pPr marL="82296" indent="0">
              <a:buNone/>
            </a:pPr>
            <a:endParaRPr lang="ru-RU" sz="2800" dirty="0"/>
          </a:p>
          <a:p>
            <a:r>
              <a:rPr lang="ru-RU" sz="2800" dirty="0"/>
              <a:t>Непоседа пестрая, птица </a:t>
            </a:r>
            <a:r>
              <a:rPr lang="ru-RU" sz="2800" dirty="0" smtClean="0"/>
              <a:t>длиннохвостая, Птица </a:t>
            </a:r>
            <a:r>
              <a:rPr lang="ru-RU" sz="2800" dirty="0"/>
              <a:t>говорливая, самая болтливая. </a:t>
            </a:r>
          </a:p>
          <a:p>
            <a:pPr marL="82296" indent="0">
              <a:buNone/>
            </a:pPr>
            <a:endParaRPr lang="ru-RU" sz="4000" dirty="0" smtClean="0"/>
          </a:p>
          <a:p>
            <a:r>
              <a:rPr lang="ru-RU" sz="2800" dirty="0" smtClean="0"/>
              <a:t>Спереди – шильце,</a:t>
            </a:r>
          </a:p>
          <a:p>
            <a:pPr marL="82296" indent="0">
              <a:buNone/>
            </a:pPr>
            <a:r>
              <a:rPr lang="ru-RU" sz="2800" dirty="0" smtClean="0"/>
              <a:t>Сзади – </a:t>
            </a:r>
            <a:r>
              <a:rPr lang="ru-RU" sz="2800" dirty="0" err="1" smtClean="0"/>
              <a:t>вильце</a:t>
            </a:r>
            <a:r>
              <a:rPr lang="ru-RU" sz="2800" dirty="0" smtClean="0"/>
              <a:t>,</a:t>
            </a:r>
          </a:p>
          <a:p>
            <a:pPr marL="82296" indent="0">
              <a:buNone/>
            </a:pPr>
            <a:r>
              <a:rPr lang="ru-RU" sz="2800" dirty="0" smtClean="0"/>
              <a:t>На груди – белое полотенце.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908720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lvl="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ru-RU" sz="2800" b="1" dirty="0" smtClean="0">
                <a:solidFill>
                  <a:srgbClr val="FF3300"/>
                </a:solidFill>
              </a:rPr>
              <a:t>- Отгадайте </a:t>
            </a:r>
            <a:r>
              <a:rPr lang="ru-RU" sz="2800" b="1" dirty="0">
                <a:solidFill>
                  <a:srgbClr val="FF3300"/>
                </a:solidFill>
              </a:rPr>
              <a:t>загадки и скажите, какая из этих птиц перелетная, а какая  - зимующая.</a:t>
            </a:r>
          </a:p>
        </p:txBody>
      </p:sp>
      <p:pic>
        <p:nvPicPr>
          <p:cNvPr id="3076" name="Picture 4" descr="Картинки по запросу гусь дикий на белом фо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452" y="1831104"/>
            <a:ext cx="2382028" cy="253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артинки по запросу сорока  на белом фон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44" y="3429000"/>
            <a:ext cx="2520280" cy="206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ртинки по запросу ласточка  на белом фон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9712" y="4200613"/>
            <a:ext cx="3223225" cy="257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65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Подводим итоги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327734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- Назовите «секреты» птиц.</a:t>
            </a:r>
          </a:p>
          <a:p>
            <a:pPr lvl="1"/>
            <a:r>
              <a:rPr lang="ru-RU" dirty="0" smtClean="0"/>
              <a:t>Сделаем вывод. Итак, птицы, которые улетают на зиму в теплые края, называются перелетными. Птицы, которые остаются на зиму у нас, называются зимующими. Отлет перелетных птиц – одно из осенних явлений в живой природе.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45142"/>
            <a:ext cx="2882900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37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ёна Михайловна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137" y="1916832"/>
            <a:ext cx="4430594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7786112" cy="1143000"/>
          </a:xfrm>
        </p:spPr>
        <p:txBody>
          <a:bodyPr>
            <a:noAutofit/>
          </a:bodyPr>
          <a:lstStyle/>
          <a:p>
            <a:pPr algn="ctr"/>
            <a:r>
              <a:rPr lang="ru-RU" sz="6600" b="1" i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6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52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2" y="3429000"/>
            <a:ext cx="4249738" cy="356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332656"/>
            <a:ext cx="4608512" cy="6264696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Я весь день ловлю жучков,</a:t>
            </a:r>
          </a:p>
          <a:p>
            <a:pPr marL="82296" indent="0">
              <a:buNone/>
            </a:pPr>
            <a:r>
              <a:rPr lang="ru-RU" dirty="0" smtClean="0"/>
              <a:t>Уплетаю червячков.</a:t>
            </a:r>
          </a:p>
          <a:p>
            <a:pPr marL="82296" indent="0">
              <a:buNone/>
            </a:pPr>
            <a:r>
              <a:rPr lang="ru-RU" dirty="0" smtClean="0"/>
              <a:t>В теплый край не улетаю.</a:t>
            </a:r>
          </a:p>
          <a:p>
            <a:pPr marL="82296" indent="0">
              <a:buNone/>
            </a:pPr>
            <a:r>
              <a:rPr lang="ru-RU" dirty="0" smtClean="0"/>
              <a:t>Здесь, под крышей обитаю.</a:t>
            </a:r>
          </a:p>
          <a:p>
            <a:pPr marL="82296" indent="0">
              <a:buNone/>
            </a:pPr>
            <a:r>
              <a:rPr lang="ru-RU" dirty="0" smtClean="0"/>
              <a:t>Чик-чирик! Не робей!</a:t>
            </a:r>
          </a:p>
          <a:p>
            <a:pPr marL="82296" indent="0">
              <a:buNone/>
            </a:pPr>
            <a:r>
              <a:rPr lang="ru-RU" dirty="0" smtClean="0"/>
              <a:t>Я бывалый …</a:t>
            </a:r>
          </a:p>
          <a:p>
            <a:pPr marL="82296" indent="0">
              <a:buNone/>
            </a:pPr>
            <a:endParaRPr lang="ru-RU" dirty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Ну и кто так противно поет?</a:t>
            </a:r>
          </a:p>
          <a:p>
            <a:pPr marL="82296" indent="0">
              <a:buNone/>
            </a:pPr>
            <a:r>
              <a:rPr lang="ru-RU" dirty="0" smtClean="0"/>
              <a:t>Не поет, а истошно орет!</a:t>
            </a:r>
          </a:p>
          <a:p>
            <a:pPr marL="82296" indent="0">
              <a:buNone/>
            </a:pPr>
            <a:r>
              <a:rPr lang="ru-RU" dirty="0" smtClean="0"/>
              <a:t>Будто тянут беднягу за хвост…</a:t>
            </a:r>
          </a:p>
          <a:p>
            <a:pPr marL="82296" indent="0">
              <a:buNone/>
            </a:pPr>
            <a:r>
              <a:rPr lang="ru-RU" dirty="0" smtClean="0"/>
              <a:t>Это кот или, может быть, пес?</a:t>
            </a:r>
          </a:p>
          <a:p>
            <a:pPr marL="82296" indent="0">
              <a:buNone/>
            </a:pPr>
            <a:r>
              <a:rPr lang="ru-RU" dirty="0" smtClean="0"/>
              <a:t>Может, птица пытается петь…</a:t>
            </a:r>
          </a:p>
          <a:p>
            <a:pPr marL="82296" indent="0">
              <a:buNone/>
            </a:pPr>
            <a:r>
              <a:rPr lang="ru-RU" dirty="0" smtClean="0"/>
              <a:t>(Встал ей на ухо, видно, медведь),</a:t>
            </a:r>
          </a:p>
          <a:p>
            <a:pPr marL="82296" indent="0">
              <a:buNone/>
            </a:pPr>
            <a:r>
              <a:rPr lang="ru-RU" dirty="0" smtClean="0"/>
              <a:t>Голос малость у птички не чист…</a:t>
            </a:r>
          </a:p>
          <a:p>
            <a:pPr marL="82296" indent="0">
              <a:buNone/>
            </a:pPr>
            <a:r>
              <a:rPr lang="ru-RU" dirty="0" smtClean="0"/>
              <a:t>Ну, давай покажись нам, артист!</a:t>
            </a:r>
          </a:p>
          <a:p>
            <a:pPr marL="82296" indent="0">
              <a:buNone/>
            </a:pPr>
            <a:endParaRPr lang="ru-RU" dirty="0"/>
          </a:p>
        </p:txBody>
      </p:sp>
      <p:pic>
        <p:nvPicPr>
          <p:cNvPr id="2" name="Picture 2" descr="Картинки по запросу воробей на белом фон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539" y="363519"/>
            <a:ext cx="3377941" cy="306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40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- О каких животных мы будем говорить на уроке?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2132856"/>
            <a:ext cx="7498080" cy="2747392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Сегодня вы узнаете многое из жизни птиц, птицы откроют нам свои секреты.</a:t>
            </a:r>
          </a:p>
          <a:p>
            <a:endParaRPr lang="ru-RU" b="1" dirty="0">
              <a:solidFill>
                <a:schemeClr val="accent5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А поможет нам 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в </a:t>
            </a:r>
            <a:r>
              <a:rPr lang="ru-RU" b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этом </a:t>
            </a:r>
            <a:r>
              <a:rPr lang="ru-RU" b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Умный </a:t>
            </a:r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С</a:t>
            </a:r>
            <a:r>
              <a:rPr lang="ru-RU" b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овенок</a:t>
            </a:r>
            <a:r>
              <a:rPr lang="ru-RU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! </a:t>
            </a:r>
          </a:p>
        </p:txBody>
      </p:sp>
      <p:pic>
        <p:nvPicPr>
          <p:cNvPr id="5" name="10_igor_nikolaev_rasskazhite_ptitsi_myzuk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00" end="206274.79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1124744"/>
            <a:ext cx="609600" cy="609600"/>
          </a:xfrm>
          <a:prstGeom prst="rect">
            <a:avLst/>
          </a:prstGeom>
        </p:spPr>
      </p:pic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00" l="4884" r="986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306" y="2420888"/>
            <a:ext cx="3591694" cy="375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86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11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498080" cy="20070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- Какие опознавательные признаки отличают птиц от других животных?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4581128"/>
            <a:ext cx="7498080" cy="1872208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Тело покрыто перьями, имеют два крыла и две ноги, развиваются из яиц.</a:t>
            </a:r>
            <a:endParaRPr lang="ru-RU" b="1" dirty="0">
              <a:solidFill>
                <a:schemeClr val="accent5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54308"/>
            <a:ext cx="369016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1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074242"/>
          </a:xfrm>
        </p:spPr>
        <p:txBody>
          <a:bodyPr/>
          <a:lstStyle/>
          <a:p>
            <a:r>
              <a:rPr lang="ru-RU" dirty="0" smtClean="0"/>
              <a:t>- Давайте вспомним, какие изменения в неживой и живой природе происходят осенью?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7824" y="2636912"/>
            <a:ext cx="5945864" cy="4104456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Дни стали короче, а ночи длиннее.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Часто идут холодные дожди.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Похолодало.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Солнце восходит поздно, а заходит рано.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На почве заморозки.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Листопад.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Увядают травы.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Исчезают насекомые.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Созрели плоды.</a:t>
            </a:r>
            <a:endParaRPr lang="ru-RU" b="1" dirty="0">
              <a:solidFill>
                <a:schemeClr val="accent5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00" l="4884" r="986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068960"/>
            <a:ext cx="330276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86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875614"/>
            <a:ext cx="2816115" cy="398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7786112" cy="39604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- Влияют ли эти изменения в природе на жизнь птиц?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- Если влияет, то как?</a:t>
            </a:r>
            <a:br>
              <a:rPr lang="ru-RU" dirty="0" smtClean="0"/>
            </a:br>
            <a:r>
              <a:rPr lang="ru-RU" dirty="0" smtClean="0"/>
              <a:t>- Что больше всего боятся птицы холода или голода? </a:t>
            </a:r>
            <a:br>
              <a:rPr lang="ru-RU" dirty="0" smtClean="0"/>
            </a:br>
            <a:r>
              <a:rPr lang="ru-RU" dirty="0" smtClean="0"/>
              <a:t>- А может снега?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935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404664"/>
            <a:ext cx="7200800" cy="5843736"/>
          </a:xfrm>
        </p:spPr>
        <p:txBody>
          <a:bodyPr/>
          <a:lstStyle/>
          <a:p>
            <a:r>
              <a:rPr lang="ru-RU" dirty="0" smtClean="0"/>
              <a:t>Исчезают насекомые, значит, насекомоядным птицам зимой не прокормиться.</a:t>
            </a:r>
          </a:p>
          <a:p>
            <a:r>
              <a:rPr lang="ru-RU" dirty="0" smtClean="0"/>
              <a:t>Многие птицы все лето питаются семенами разных трав, кустарников, деревьев, а зимой все скрывает снег.</a:t>
            </a:r>
          </a:p>
          <a:p>
            <a:r>
              <a:rPr lang="ru-RU" dirty="0" smtClean="0"/>
              <a:t>Зимой замерзают болота, речки и озера, значит и водоплавающим птицам тоже негде добывать пищу.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Вывод: самое страшное 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для птиц – голод!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00" l="4884" r="986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210819"/>
            <a:ext cx="2529529" cy="264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19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Картинки по запросу анимация летящие птиц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00808"/>
            <a:ext cx="4766372" cy="480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818072" cy="26642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Многие птицы улетают из-за того, что зимой не могут отыскать корм.</a:t>
            </a:r>
            <a:br>
              <a:rPr lang="ru-RU" dirty="0" smtClean="0"/>
            </a:br>
            <a:r>
              <a:rPr lang="ru-RU" dirty="0" smtClean="0"/>
              <a:t>Этих птиц называют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перелетными.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77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196</TotalTime>
  <Words>830</Words>
  <Application>Microsoft Office PowerPoint</Application>
  <PresentationFormat>Экран (4:3)</PresentationFormat>
  <Paragraphs>118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Солнцестояние</vt:lpstr>
      <vt:lpstr>Презентация к уроку по учебному предмету «Окружающий мир» во 2-ом классе на тему  «Птичьи секреты»  </vt:lpstr>
      <vt:lpstr>- Отгадайте загадки.</vt:lpstr>
      <vt:lpstr>Презентация PowerPoint</vt:lpstr>
      <vt:lpstr>- О каких животных мы будем говорить на уроке?</vt:lpstr>
      <vt:lpstr>- Какие опознавательные признаки отличают птиц от других животных?</vt:lpstr>
      <vt:lpstr>- Давайте вспомним, какие изменения в неживой и живой природе происходят осенью?</vt:lpstr>
      <vt:lpstr>- Влияют ли эти изменения в природе на жизнь птиц? - Если влияет, то как? - Что больше всего боятся птицы холода или голода?  - А может снега?</vt:lpstr>
      <vt:lpstr>Презентация PowerPoint</vt:lpstr>
      <vt:lpstr>Многие птицы улетают из-за того, что зимой не могут отыскать корм. Этих птиц называют  перелетными.</vt:lpstr>
      <vt:lpstr>Презентация PowerPoint</vt:lpstr>
      <vt:lpstr>- Все ли перелетные птицы улетают сразу?</vt:lpstr>
      <vt:lpstr>Презентация PowerPoint</vt:lpstr>
      <vt:lpstr>Презентация PowerPoint</vt:lpstr>
      <vt:lpstr>Презентация PowerPoint</vt:lpstr>
      <vt:lpstr>- Птицы, которые остаются на зиму у нас, называются зимующими.  - Как вы думаете, почему эти птицы не улетают?   </vt:lpstr>
      <vt:lpstr>Презентация PowerPoint</vt:lpstr>
      <vt:lpstr>Птичьи запасы </vt:lpstr>
      <vt:lpstr>Физкультминутка</vt:lpstr>
      <vt:lpstr>Игра «Зимующие и перелетные»</vt:lpstr>
      <vt:lpstr>Игра «Отлет в теплые края»</vt:lpstr>
      <vt:lpstr>Рефлексия </vt:lpstr>
      <vt:lpstr>Подводим итоги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Семья Денисовых</dc:creator>
  <cp:lastModifiedBy>Алёна Михайловна</cp:lastModifiedBy>
  <cp:revision>25</cp:revision>
  <dcterms:created xsi:type="dcterms:W3CDTF">2018-01-07T10:11:21Z</dcterms:created>
  <dcterms:modified xsi:type="dcterms:W3CDTF">2018-01-08T09:25:02Z</dcterms:modified>
</cp:coreProperties>
</file>