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0" r:id="rId3"/>
    <p:sldId id="26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63" r:id="rId14"/>
    <p:sldId id="264" r:id="rId15"/>
    <p:sldId id="265" r:id="rId16"/>
    <p:sldId id="266" r:id="rId17"/>
    <p:sldId id="268" r:id="rId18"/>
    <p:sldId id="271" r:id="rId19"/>
    <p:sldId id="267" r:id="rId20"/>
  </p:sldIdLst>
  <p:sldSz cx="9144000" cy="6858000" type="screen4x3"/>
  <p:notesSz cx="6858000" cy="9144000"/>
  <p:embeddedFontLst>
    <p:embeddedFont>
      <p:font typeface="Rubius" charset="0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3300"/>
    <a:srgbClr val="FF9900"/>
    <a:srgbClr val="F90B05"/>
    <a:srgbClr val="CC0000"/>
    <a:srgbClr val="CC0066"/>
    <a:srgbClr val="A42320"/>
    <a:srgbClr val="C42A26"/>
    <a:srgbClr val="8D1E1B"/>
    <a:srgbClr val="820041"/>
    <a:srgbClr val="B0540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2976" y="2071678"/>
            <a:ext cx="70723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Презентация к уроку по учебному предмету «Окружающий мир» во 2-ом классе на тему «Грибы»</a:t>
            </a:r>
            <a:endParaRPr lang="ru-RU" sz="36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57290" y="4286256"/>
            <a:ext cx="4400536" cy="1752600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accent4">
                    <a:lumMod val="50000"/>
                  </a:schemeClr>
                </a:solidFill>
              </a:rPr>
              <a:t>Дергачева А. В.</a:t>
            </a:r>
          </a:p>
          <a:p>
            <a:r>
              <a:rPr lang="ru-RU" sz="1800" dirty="0" smtClean="0">
                <a:solidFill>
                  <a:schemeClr val="accent4">
                    <a:lumMod val="50000"/>
                  </a:schemeClr>
                </a:solidFill>
              </a:rPr>
              <a:t>у</a:t>
            </a:r>
            <a:r>
              <a:rPr lang="ru-RU" sz="1800" dirty="0" smtClean="0">
                <a:solidFill>
                  <a:schemeClr val="accent4">
                    <a:lumMod val="50000"/>
                  </a:schemeClr>
                </a:solidFill>
              </a:rPr>
              <a:t>читель начальных классов МОУ СШ № 3</a:t>
            </a:r>
          </a:p>
          <a:p>
            <a:r>
              <a:rPr lang="ru-RU" sz="1800" dirty="0" smtClean="0">
                <a:solidFill>
                  <a:schemeClr val="accent4">
                    <a:lumMod val="50000"/>
                  </a:schemeClr>
                </a:solidFill>
              </a:rPr>
              <a:t>г</a:t>
            </a:r>
            <a:r>
              <a:rPr lang="ru-RU" sz="1800" dirty="0" smtClean="0">
                <a:solidFill>
                  <a:schemeClr val="accent4">
                    <a:lumMod val="50000"/>
                  </a:schemeClr>
                </a:solidFill>
              </a:rPr>
              <a:t>. Волгоград</a:t>
            </a:r>
            <a:endParaRPr lang="ru-RU" sz="18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355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Работа с учебником, с. 87</a:t>
            </a:r>
            <a:endParaRPr lang="ru-RU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571472" y="1785926"/>
            <a:ext cx="792961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Есть мнение, что грибница похожа на паутинку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Как вы думаете, почему? Найдите ответ в учебнике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14546" y="1214422"/>
            <a:ext cx="4786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1 абзац с. 87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2928926" y="2714620"/>
            <a:ext cx="55721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Под землей от ножек тянутся в разные стороны тонкие белые нити…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98952" y="3676268"/>
            <a:ext cx="4786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2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абзац с. 87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4286256"/>
            <a:ext cx="7858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Какой вопрос у вас возникает? Найдите ответ на вопрос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28794" y="4857760"/>
            <a:ext cx="6572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FF0000"/>
                </a:solidFill>
              </a:rPr>
              <a:t>Грибы помогают </a:t>
            </a:r>
            <a:r>
              <a:rPr lang="ru-RU" sz="2400" dirty="0" smtClean="0">
                <a:solidFill>
                  <a:srgbClr val="FF0000"/>
                </a:solidFill>
              </a:rPr>
              <a:t>деревьям и кустарникам всасывать из почвы воду и питательные вещества, ими питаются многие животные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Физкультминутка</a:t>
            </a: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71472" y="1428736"/>
            <a:ext cx="800105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С вами мы заходим в лес,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Сколько здесь кругом чудес!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Руки подняли и покачали –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Это деревья в лесу.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Руки согнули, кисти стряхнули –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Ветер сбивает росу.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В сторону руки, плавно помашем –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Это к нам птицы летят.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Как они тихо садятся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Покажем – крылья сложили назад.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1428736"/>
            <a:ext cx="7858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Как отличить съедобный гриб от несъедобного?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6248" y="2143116"/>
            <a:ext cx="421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FF0000"/>
                </a:solidFill>
              </a:rPr>
              <a:t>По цвету, по форме, по запаху 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Работа с учебником, с. 88-89</a:t>
            </a:r>
            <a:endParaRPr lang="ru-RU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642910" y="2786058"/>
            <a:ext cx="785818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Найдите в тексте учебника на с. 88-89 информацию о том, чем грибы отличаются, вклейте в таблицу их отличительные признаки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I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 ряд – белый гриб и желчный.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II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ряд – осенний опёнок и ложный краснокирпичный опёнок.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III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 ряд – шампиньон и бледная поганка.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58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Проверьте!</a:t>
            </a:r>
            <a:endParaRPr lang="ru-RU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584929880"/>
              </p:ext>
            </p:extLst>
          </p:nvPr>
        </p:nvGraphicFramePr>
        <p:xfrm>
          <a:off x="428596" y="2214554"/>
          <a:ext cx="8229600" cy="310896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белый гриб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желчный гриб</a:t>
                      </a:r>
                      <a:endParaRPr lang="ru-RU" sz="36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3600" dirty="0" smtClean="0"/>
                        <a:t>шляпка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3600" dirty="0" smtClean="0"/>
                        <a:t>ножка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3600" dirty="0" smtClean="0"/>
                        <a:t>мякоть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286116" y="3286124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б</a:t>
            </a:r>
            <a:r>
              <a:rPr lang="ru-RU" sz="2400" dirty="0" smtClean="0"/>
              <a:t>елая </a:t>
            </a:r>
            <a:r>
              <a:rPr lang="ru-RU" sz="2400" dirty="0" smtClean="0"/>
              <a:t>или желтоватая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6072198" y="3500438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/>
              <a:t>р</a:t>
            </a:r>
            <a:r>
              <a:rPr lang="ru-RU" sz="2400" dirty="0" err="1" smtClean="0"/>
              <a:t>озовая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428992" y="4143380"/>
            <a:ext cx="2395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б</a:t>
            </a:r>
            <a:r>
              <a:rPr lang="ru-RU" sz="2400" dirty="0" smtClean="0"/>
              <a:t>елая </a:t>
            </a:r>
            <a:r>
              <a:rPr lang="ru-RU" sz="2400" dirty="0" smtClean="0"/>
              <a:t>сеточка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215074" y="4071942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ч</a:t>
            </a:r>
            <a:r>
              <a:rPr lang="ru-RU" sz="2400" dirty="0" smtClean="0"/>
              <a:t>ерная </a:t>
            </a:r>
            <a:r>
              <a:rPr lang="ru-RU" sz="2400" dirty="0" smtClean="0"/>
              <a:t>сеточка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390350" y="4736294"/>
            <a:ext cx="2395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б</a:t>
            </a:r>
            <a:r>
              <a:rPr lang="ru-RU" sz="2400" dirty="0" smtClean="0"/>
              <a:t>елая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6372200" y="4736294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/>
              <a:t>р</a:t>
            </a:r>
            <a:r>
              <a:rPr lang="ru-RU" sz="2400" dirty="0" err="1" smtClean="0"/>
              <a:t>озовая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3143240" y="1428736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1 ряд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45370521"/>
              </p:ext>
            </p:extLst>
          </p:nvPr>
        </p:nvGraphicFramePr>
        <p:xfrm>
          <a:off x="500034" y="1714488"/>
          <a:ext cx="8229600" cy="36576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/>
                        <a:t>осенний опенок</a:t>
                      </a:r>
                      <a:endParaRPr lang="ru-RU" sz="3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/>
                        <a:t>ложный опенок</a:t>
                      </a:r>
                      <a:endParaRPr lang="ru-RU" sz="36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/>
                        <a:t>шляпка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3600" dirty="0" smtClean="0"/>
                        <a:t>ножка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3600" dirty="0" smtClean="0"/>
                        <a:t>мякоть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286116" y="2928934"/>
            <a:ext cx="26432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ж</a:t>
            </a:r>
            <a:r>
              <a:rPr lang="ru-RU" sz="2400" dirty="0" smtClean="0"/>
              <a:t>елтоватая </a:t>
            </a:r>
            <a:r>
              <a:rPr lang="ru-RU" sz="2400" dirty="0" smtClean="0"/>
              <a:t>с темными пятнышками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286512" y="3071810"/>
            <a:ext cx="22322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</a:t>
            </a:r>
            <a:r>
              <a:rPr lang="ru-RU" sz="2400" dirty="0" smtClean="0"/>
              <a:t>ерая </a:t>
            </a:r>
            <a:r>
              <a:rPr lang="ru-RU" sz="2400" dirty="0" smtClean="0"/>
              <a:t>или черная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857620" y="407194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к</a:t>
            </a:r>
            <a:r>
              <a:rPr lang="ru-RU" sz="2400" dirty="0" smtClean="0"/>
              <a:t>ольцо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429388" y="4071942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н</a:t>
            </a:r>
            <a:r>
              <a:rPr lang="ru-RU" sz="2400" dirty="0" smtClean="0"/>
              <a:t>ет </a:t>
            </a:r>
            <a:r>
              <a:rPr lang="ru-RU" sz="2400" dirty="0" smtClean="0"/>
              <a:t>кольца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571868" y="4857760"/>
            <a:ext cx="2079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б</a:t>
            </a:r>
            <a:r>
              <a:rPr lang="ru-RU" sz="2400" dirty="0" smtClean="0"/>
              <a:t>елая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6500826" y="4714884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ж</a:t>
            </a:r>
            <a:r>
              <a:rPr lang="ru-RU" sz="2400" dirty="0" smtClean="0"/>
              <a:t>елтая</a:t>
            </a:r>
            <a:endParaRPr lang="ru-RU" sz="2400" dirty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Проверьте!</a:t>
            </a:r>
            <a:endParaRPr lang="ru-RU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00364" y="1071546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2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ряд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72254546"/>
              </p:ext>
            </p:extLst>
          </p:nvPr>
        </p:nvGraphicFramePr>
        <p:xfrm>
          <a:off x="428596" y="2786058"/>
          <a:ext cx="8229600" cy="24688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/>
                        <a:t>шампиньон</a:t>
                      </a:r>
                      <a:endParaRPr lang="ru-RU" sz="3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/>
                        <a:t>бледная поганка</a:t>
                      </a:r>
                      <a:endParaRPr lang="ru-RU" sz="36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3600" dirty="0" smtClean="0"/>
                        <a:t>шляпка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3600" dirty="0" smtClean="0"/>
                        <a:t>ножка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286116" y="3857628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/>
              <a:t>р</a:t>
            </a:r>
            <a:r>
              <a:rPr lang="ru-RU" sz="2400" dirty="0" err="1" smtClean="0"/>
              <a:t>озовая</a:t>
            </a:r>
            <a:r>
              <a:rPr lang="ru-RU" sz="2400" dirty="0" smtClean="0"/>
              <a:t> </a:t>
            </a:r>
            <a:r>
              <a:rPr lang="ru-RU" sz="2400" dirty="0" smtClean="0"/>
              <a:t>или фиолетовая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286512" y="4000504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б</a:t>
            </a:r>
            <a:r>
              <a:rPr lang="ru-RU" sz="2800" dirty="0" smtClean="0"/>
              <a:t>елая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3357554" y="4643446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н</a:t>
            </a:r>
            <a:r>
              <a:rPr lang="ru-RU" sz="2400" dirty="0" smtClean="0"/>
              <a:t>ет </a:t>
            </a:r>
            <a:r>
              <a:rPr lang="ru-RU" sz="2400" dirty="0" smtClean="0"/>
              <a:t>мешочка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143636" y="4500570"/>
            <a:ext cx="2304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</a:t>
            </a:r>
            <a:r>
              <a:rPr lang="ru-RU" sz="2400" dirty="0" smtClean="0"/>
              <a:t>азорванный </a:t>
            </a:r>
            <a:r>
              <a:rPr lang="ru-RU" sz="2400" dirty="0" smtClean="0"/>
              <a:t>мешочек</a:t>
            </a:r>
            <a:endParaRPr lang="ru-RU" sz="2400" dirty="0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Проверьте!</a:t>
            </a:r>
            <a:endParaRPr lang="ru-RU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43240" y="1714488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3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ряд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       </a:t>
            </a: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</a:rPr>
              <a:t>Как нужно собирать грибы в лесу? Исправьте ошибки</a:t>
            </a:r>
            <a:endParaRPr lang="ru-RU" sz="4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Собирай только знакомые 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несъедобные грибы.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Срывай грибы руками. 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Бери червивые грибы. Они 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не могут содержать опасный яд.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Собирай грибы возле  дорог и заводов.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Никогда не срывай   грибы  зря: грибами питаются и лечатся многие животные.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00034" y="1785926"/>
            <a:ext cx="242889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съедобные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06163" y="2370701"/>
            <a:ext cx="207808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ножом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21" y="2875183"/>
            <a:ext cx="1500198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Не бери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1472" y="3429000"/>
            <a:ext cx="155732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могут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9297" y="4061726"/>
            <a:ext cx="199956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Не собирай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21510" name="Picture 6" descr="https://profilib.com/reader/51/70/b87051/0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930382" y="4856172"/>
            <a:ext cx="928694" cy="2217754"/>
          </a:xfrm>
          <a:prstGeom prst="rect">
            <a:avLst/>
          </a:prstGeom>
          <a:noFill/>
        </p:spPr>
      </p:pic>
      <p:pic>
        <p:nvPicPr>
          <p:cNvPr id="17" name="Picture 6" descr="https://profilib.com/reader/51/70/b87051/0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5119896" y="4877944"/>
            <a:ext cx="928694" cy="2217754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826048" y="2417983"/>
            <a:ext cx="1500198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Срезай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18" name="Picture 18" descr="https://avatanplus.com/files/resources/original/5a2ee5e53335e1604732075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1357298"/>
            <a:ext cx="2790171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Вспомните!</a:t>
            </a:r>
            <a:endParaRPr lang="ru-RU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К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какому царству относятся грибы?</a:t>
            </a:r>
          </a:p>
          <a:p>
            <a:pPr algn="just">
              <a:lnSpc>
                <a:spcPct val="150000"/>
              </a:lnSpc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Какие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бывают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грибы?</a:t>
            </a:r>
          </a:p>
          <a:p>
            <a:pPr algn="just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Каково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строение гриба?</a:t>
            </a:r>
            <a:r>
              <a:rPr lang="ru-RU" sz="4800" dirty="0"/>
              <a:t>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0" y="-4191000"/>
            <a:ext cx="3600000" cy="36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34" y="285728"/>
            <a:ext cx="8229600" cy="1143000"/>
          </a:xfrm>
        </p:spPr>
        <p:txBody>
          <a:bodyPr/>
          <a:lstStyle/>
          <a:p>
            <a:pPr algn="just"/>
            <a:r>
              <a:rPr lang="ru-RU" b="1" dirty="0" smtClean="0"/>
              <a:t>                      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Самооценка</a:t>
            </a:r>
            <a:endParaRPr lang="ru-RU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8794" y="1428736"/>
            <a:ext cx="1863265" cy="1397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8794" y="3000372"/>
            <a:ext cx="1869687" cy="1432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8794" y="4714885"/>
            <a:ext cx="1857388" cy="13146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14810" y="1571612"/>
            <a:ext cx="32403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Все понял (поняла)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14678" y="3214686"/>
            <a:ext cx="55446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Что-то не понял </a:t>
            </a:r>
          </a:p>
          <a:p>
            <a:pPr algn="ctr"/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(не поняла)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71868" y="4786322"/>
            <a:ext cx="49809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993300"/>
                </a:solidFill>
              </a:rPr>
              <a:t>Многое не понял </a:t>
            </a:r>
          </a:p>
          <a:p>
            <a:pPr algn="ctr"/>
            <a:r>
              <a:rPr lang="ru-RU" sz="3200" dirty="0" smtClean="0">
                <a:solidFill>
                  <a:srgbClr val="993300"/>
                </a:solidFill>
              </a:rPr>
              <a:t>(не поняла)</a:t>
            </a:r>
            <a:endParaRPr lang="ru-RU" sz="3200" dirty="0">
              <a:solidFill>
                <a:srgbClr val="99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513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>Домашнее задание</a:t>
            </a: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с. 86-89 чтение, р.т. с. 52 №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2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Вопросы от обитателей леса</a:t>
            </a:r>
            <a:endParaRPr lang="ru-RU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1278" name="Picture 14" descr="https://png.rinvik.ru/files/Narisovannaya-lisa-sidi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2214554"/>
            <a:ext cx="3071834" cy="4069286"/>
          </a:xfrm>
          <a:prstGeom prst="rect">
            <a:avLst/>
          </a:prstGeom>
          <a:noFill/>
        </p:spPr>
      </p:pic>
      <p:sp>
        <p:nvSpPr>
          <p:cNvPr id="19" name="Овальная выноска 18"/>
          <p:cNvSpPr/>
          <p:nvPr/>
        </p:nvSpPr>
        <p:spPr>
          <a:xfrm rot="899359">
            <a:off x="4931061" y="1975536"/>
            <a:ext cx="1641875" cy="1335295"/>
          </a:xfrm>
          <a:prstGeom prst="wedgeEllipseCallou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4786314" y="2285992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Что такое природа?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7" name="Овальная выноска 26"/>
          <p:cNvSpPr/>
          <p:nvPr/>
        </p:nvSpPr>
        <p:spPr>
          <a:xfrm>
            <a:off x="3214678" y="1214422"/>
            <a:ext cx="1643074" cy="1428760"/>
          </a:xfrm>
          <a:prstGeom prst="wedgeEllipseCallou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3286116" y="1357298"/>
            <a:ext cx="15716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Какая бывает природа?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1" name="Picture 12" descr="https://pngicon.ru/file/uploads/krolik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4643446"/>
            <a:ext cx="1029433" cy="1399920"/>
          </a:xfrm>
          <a:prstGeom prst="rect">
            <a:avLst/>
          </a:prstGeom>
          <a:noFill/>
        </p:spPr>
      </p:pic>
      <p:sp>
        <p:nvSpPr>
          <p:cNvPr id="32" name="Овальная выноска 31"/>
          <p:cNvSpPr/>
          <p:nvPr/>
        </p:nvSpPr>
        <p:spPr>
          <a:xfrm>
            <a:off x="1500166" y="3143248"/>
            <a:ext cx="1691421" cy="1545052"/>
          </a:xfrm>
          <a:prstGeom prst="wedgeEllipseCallou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1571604" y="3214686"/>
            <a:ext cx="15716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Назовите признаки живой природы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1282" name="Picture 18" descr="https://avatanplus.com/files/resources/original/5a2ee5e53335e1604732075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5143512"/>
            <a:ext cx="1276967" cy="948148"/>
          </a:xfrm>
          <a:prstGeom prst="rect">
            <a:avLst/>
          </a:prstGeom>
          <a:noFill/>
        </p:spPr>
      </p:pic>
      <p:sp>
        <p:nvSpPr>
          <p:cNvPr id="36" name="Овальная выноска 35"/>
          <p:cNvSpPr/>
          <p:nvPr/>
        </p:nvSpPr>
        <p:spPr>
          <a:xfrm>
            <a:off x="6357950" y="3357562"/>
            <a:ext cx="2000264" cy="1643074"/>
          </a:xfrm>
          <a:prstGeom prst="wedgeEllipseCallou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6286512" y="3714752"/>
            <a:ext cx="21431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Какие царства живой природы вы знаете?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/>
      <p:bldP spid="27" grpId="0" animBg="1"/>
      <p:bldP spid="28" grpId="0"/>
      <p:bldP spid="32" grpId="0" animBg="1"/>
      <p:bldP spid="33" grpId="0"/>
      <p:bldP spid="36" grpId="0" animBg="1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Соотнесите объекты живой природы с их царствами</a:t>
            </a:r>
            <a:endParaRPr lang="ru-RU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9458" name="Picture 2" descr="https://i1.wallbox.ru/wallpapers/preview/201615/ae18e2ee89d0c3d.jpg"/>
          <p:cNvPicPr>
            <a:picLocks noChangeAspect="1" noChangeArrowheads="1"/>
          </p:cNvPicPr>
          <p:nvPr/>
        </p:nvPicPr>
        <p:blipFill>
          <a:blip r:embed="rId2"/>
          <a:srcRect l="43000" t="31915" r="17000" b="-532"/>
          <a:stretch>
            <a:fillRect/>
          </a:stretch>
        </p:blipFill>
        <p:spPr bwMode="auto">
          <a:xfrm>
            <a:off x="3714744" y="1500174"/>
            <a:ext cx="1428760" cy="15359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0" name="Picture 4" descr="http://333v.ru/uploads/12/1215d802b8b4f830dd544e237c3d0b66.jpg"/>
          <p:cNvPicPr>
            <a:picLocks noChangeAspect="1" noChangeArrowheads="1"/>
          </p:cNvPicPr>
          <p:nvPr/>
        </p:nvPicPr>
        <p:blipFill>
          <a:blip r:embed="rId3" cstate="print"/>
          <a:srcRect l="21973" t="2170" r="13329" b="2343"/>
          <a:stretch>
            <a:fillRect/>
          </a:stretch>
        </p:blipFill>
        <p:spPr bwMode="auto">
          <a:xfrm>
            <a:off x="3500430" y="1500174"/>
            <a:ext cx="1785950" cy="1482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2" name="Picture 6" descr="http://classpic.ru/wp-content/uploads/Dve-yagodki-maliny.jpg"/>
          <p:cNvPicPr>
            <a:picLocks noChangeAspect="1" noChangeArrowheads="1"/>
          </p:cNvPicPr>
          <p:nvPr/>
        </p:nvPicPr>
        <p:blipFill>
          <a:blip r:embed="rId4" cstate="print"/>
          <a:srcRect l="10387" r="23353"/>
          <a:stretch>
            <a:fillRect/>
          </a:stretch>
        </p:blipFill>
        <p:spPr bwMode="auto">
          <a:xfrm>
            <a:off x="3571867" y="1500174"/>
            <a:ext cx="1682999" cy="142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4" name="Picture 8" descr="https://user32265.clients-cdnnow.ru/originalStorage/post/52/4b/87/e0/524b87e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1643050"/>
            <a:ext cx="2000264" cy="1250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6" name="Picture 10" descr="http://kartinki-cvetov.ru/images/romashki/romashka-1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1643050"/>
            <a:ext cx="2000264" cy="1250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6182" y="3071810"/>
            <a:ext cx="1272976" cy="16970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9468" name="Picture 12" descr="http://charybary.ru/wp-content/uploads/primetyi-o-pogode-avtor-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28992" y="1571612"/>
            <a:ext cx="1785950" cy="1339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642910" y="5643578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ц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арство растений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43372" y="5643578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ц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арство животных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646 0.15023 L -0.29392 0.4442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1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184 0.12743 L -0.29149 0.4109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65 0.09574 L 0.32865 0.4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573 0.12442 L -0.28976 0.3869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" y="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64 0.11008 L 0.33264 0.4433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571480"/>
            <a:ext cx="6000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Что нам нужно выяснить?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1670" y="1214422"/>
            <a:ext cx="6500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solidFill>
                  <a:srgbClr val="FF0000"/>
                </a:solidFill>
              </a:rPr>
              <a:t>К какому царству относятся грибы?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1857364"/>
            <a:ext cx="6000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Какую цель поставим на урок?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643042" y="2428868"/>
            <a:ext cx="685804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Выяснить: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1. К какому царству относятся грибы?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2. Какие бывают грибы?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3. Каково строение гриба?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4572008"/>
            <a:ext cx="5715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Сформулируйте тему урока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43042" y="5072074"/>
            <a:ext cx="5286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FF0000"/>
                </a:solidFill>
              </a:rPr>
              <a:t>ГРИБЫ</a:t>
            </a:r>
            <a:endParaRPr lang="ru-RU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649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«Странички 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У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много Совенка», с. 125</a:t>
            </a:r>
            <a:endParaRPr lang="ru-RU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1214422"/>
            <a:ext cx="728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«…Сначала грибы отнесли к растениям»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785926"/>
            <a:ext cx="7643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Какие вопросы у вас возникают?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7422" y="2285992"/>
            <a:ext cx="61436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FF0000"/>
                </a:solidFill>
              </a:rPr>
              <a:t>Почему грибы отнесли к царству </a:t>
            </a:r>
            <a:r>
              <a:rPr lang="ru-RU" sz="2400" dirty="0" smtClean="0">
                <a:solidFill>
                  <a:srgbClr val="FF0000"/>
                </a:solidFill>
              </a:rPr>
              <a:t>растений? </a:t>
            </a:r>
            <a:r>
              <a:rPr lang="ru-RU" sz="2400" dirty="0" smtClean="0">
                <a:solidFill>
                  <a:srgbClr val="FF0000"/>
                </a:solidFill>
              </a:rPr>
              <a:t>Что их роднит?</a:t>
            </a:r>
          </a:p>
          <a:p>
            <a:endParaRPr lang="ru-RU" dirty="0"/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929058" y="3714752"/>
            <a:ext cx="428628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грибов есть плодовое тело. Грибы имеют способность к размножению. Но у грибов нет хлорофилла.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5" name="Picture 3" descr="http://audprof.com/images/professor_poin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857496"/>
            <a:ext cx="3240986" cy="36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86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«Странички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У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много Совенка», с. 125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214422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«…Зато они есть в телах некоторых животных»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1785926"/>
            <a:ext cx="7643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Какой вопрос у вас возникает?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86116" y="2285992"/>
            <a:ext cx="5143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FF0000"/>
                </a:solidFill>
              </a:rPr>
              <a:t>Что роднит грибы с животными?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643306" y="3714752"/>
            <a:ext cx="450059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Обмен веществ грибов похож на обмен веществ животных. Яды грибов похожи на яды животных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3" descr="http://audprof.com/images/professor_poin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857496"/>
            <a:ext cx="3240986" cy="36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96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«Странички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У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много Совенка», с. 125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14480" y="1214422"/>
            <a:ext cx="6000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ч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тение до конца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1785926"/>
            <a:ext cx="6715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Какой вывод можно сделать из прочитанного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71472" y="2928934"/>
            <a:ext cx="785818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Calibri" pitchFamily="34" charset="0"/>
                <a:cs typeface="Times New Roman" pitchFamily="18" charset="0"/>
              </a:rPr>
              <a:t>Грибы – это и не растение, и не животное, а особое царство живой природы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Работа с учебником, с. 86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428736"/>
            <a:ext cx="78581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Рассмотрите рисунок. Назовите грибы, которые растут на полянке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2428868"/>
            <a:ext cx="5643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Что общего у них?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86050" y="2857496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FF0000"/>
                </a:solidFill>
              </a:rPr>
              <a:t>У всех грибов есть ножка, </a:t>
            </a:r>
            <a:r>
              <a:rPr lang="ru-RU" sz="2400" dirty="0" smtClean="0">
                <a:solidFill>
                  <a:srgbClr val="FF0000"/>
                </a:solidFill>
              </a:rPr>
              <a:t>шляпка</a:t>
            </a:r>
            <a:endParaRPr lang="ru-RU" sz="2400" dirty="0" smtClean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3429000"/>
            <a:ext cx="7929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Рассмотрите строение гриба на с. 87. Найдите названные вами наземные части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2772" name="Picture 4" descr="https://img-fotki.yandex.ru/get/2708/66124276.36/0_67fe1_fa66dad8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714752"/>
            <a:ext cx="4548198" cy="2819883"/>
          </a:xfrm>
          <a:prstGeom prst="rect">
            <a:avLst/>
          </a:prstGeom>
          <a:noFill/>
        </p:spPr>
      </p:pic>
      <p:pic>
        <p:nvPicPr>
          <p:cNvPr id="32774" name="Picture 6" descr="https://3.bp.blogspot.com/-JXqILSdBnnI/W2myb6d_1uI/AAAAAAAIlsM/AnQrkRjofGQhbvL80ivCxXrAHOy9q92zwCLcBGAs/s1600/HONGOS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4572008"/>
            <a:ext cx="1662080" cy="1662081"/>
          </a:xfrm>
          <a:prstGeom prst="rect">
            <a:avLst/>
          </a:prstGeom>
          <a:noFill/>
        </p:spPr>
      </p:pic>
      <p:pic>
        <p:nvPicPr>
          <p:cNvPr id="32784" name="Picture 16" descr="https://img-fotki.yandex.ru/get/2712/66124276.36/0_67fdf_73001d68_X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4143380"/>
            <a:ext cx="2933065" cy="23510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Работа с учебником, с. 86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1214422"/>
            <a:ext cx="78581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Раскрасьте на листе-схеме шляпку желтым карандашом, ножку – коричневым, запишите названия наземных частей гриба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571472" y="2571744"/>
            <a:ext cx="80010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Какую часть гриба мы не назвали?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2034" y="3000372"/>
            <a:ext cx="407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FF0000"/>
                </a:solidFill>
              </a:rPr>
              <a:t>Грибница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571472" y="3571876"/>
            <a:ext cx="80010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Где она располагается?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4929190" y="3929066"/>
            <a:ext cx="16954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Под землей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4643446"/>
            <a:ext cx="78581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Заштрихуйте подземную часть гриба на листе-схеме простым карандашом, запишите ее название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6" grpId="0"/>
      <p:bldP spid="31746" grpId="0"/>
      <p:bldP spid="31747" grpId="0"/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1156</TotalTime>
  <Words>701</Words>
  <Application>Microsoft Office PowerPoint</Application>
  <PresentationFormat>Экран (4:3)</PresentationFormat>
  <Paragraphs>135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Rubius</vt:lpstr>
      <vt:lpstr>Times New Roman</vt:lpstr>
      <vt:lpstr>Calibri</vt:lpstr>
      <vt:lpstr>Тема Office</vt:lpstr>
      <vt:lpstr>Слайд 1</vt:lpstr>
      <vt:lpstr>Вопросы от обитателей леса</vt:lpstr>
      <vt:lpstr>Соотнесите объекты живой природы с их царствами</vt:lpstr>
      <vt:lpstr>Слайд 4</vt:lpstr>
      <vt:lpstr>«Странички Умного Совенка», с. 125</vt:lpstr>
      <vt:lpstr>«Странички Умного Совенка», с. 125</vt:lpstr>
      <vt:lpstr>«Странички Умного Совенка», с. 125</vt:lpstr>
      <vt:lpstr>Работа с учебником, с. 86</vt:lpstr>
      <vt:lpstr>Работа с учебником, с. 86</vt:lpstr>
      <vt:lpstr>Работа с учебником, с. 87</vt:lpstr>
      <vt:lpstr>Физкультминутка</vt:lpstr>
      <vt:lpstr>Работа с учебником, с. 88-89</vt:lpstr>
      <vt:lpstr>Проверьте!</vt:lpstr>
      <vt:lpstr>Проверьте!</vt:lpstr>
      <vt:lpstr>Проверьте!</vt:lpstr>
      <vt:lpstr>        Как нужно собирать грибы в лесу? Исправьте ошибки</vt:lpstr>
      <vt:lpstr>Вспомните!</vt:lpstr>
      <vt:lpstr>                      Самооценка</vt:lpstr>
      <vt:lpstr>Домашнее задание</vt:lpstr>
    </vt:vector>
  </TitlesOfParts>
  <Company>МАОУ лицей №21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Сказочные</dc:title>
  <dc:creator>Ранько Елена</dc:creator>
  <cp:lastModifiedBy>Тихон Дерг</cp:lastModifiedBy>
  <cp:revision>109</cp:revision>
  <dcterms:created xsi:type="dcterms:W3CDTF">2015-04-19T15:51:03Z</dcterms:created>
  <dcterms:modified xsi:type="dcterms:W3CDTF">2020-07-16T12:58:45Z</dcterms:modified>
</cp:coreProperties>
</file>