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66" r:id="rId2"/>
    <p:sldId id="361" r:id="rId3"/>
    <p:sldId id="346" r:id="rId4"/>
    <p:sldId id="349" r:id="rId5"/>
    <p:sldId id="352" r:id="rId6"/>
    <p:sldId id="356" r:id="rId7"/>
    <p:sldId id="348" r:id="rId8"/>
    <p:sldId id="362" r:id="rId9"/>
    <p:sldId id="341" r:id="rId10"/>
    <p:sldId id="350" r:id="rId11"/>
    <p:sldId id="363" r:id="rId12"/>
    <p:sldId id="276" r:id="rId13"/>
    <p:sldId id="364" r:id="rId14"/>
    <p:sldId id="294" r:id="rId15"/>
    <p:sldId id="343" r:id="rId16"/>
    <p:sldId id="3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D805B-E418-417D-8A19-C4A79D14F1F8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D95E-F870-4975-962A-B8C45969B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35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D95E-F870-4975-962A-B8C45969BF2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32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32.wmf"/><Relationship Id="rId3" Type="http://schemas.openxmlformats.org/officeDocument/2006/relationships/image" Target="../media/image5.jpeg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30.wmf"/><Relationship Id="rId1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1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22.wmf"/><Relationship Id="rId4" Type="http://schemas.openxmlformats.org/officeDocument/2006/relationships/image" Target="../media/image5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2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microsoft.com/office/2007/relationships/hdphoto" Target="../media/hdphoto1.wdp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0F562-5A0E-49FF-BE9A-1550522BE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33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Презентация к уроку по учебному предмету «Обществознание» в 5 классе на тему «Деятельность»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ABC69E-86A7-4280-BD03-44022FA99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 marL="0" indent="0">
              <a:buNone/>
            </a:pPr>
            <a:r>
              <a:rPr lang="ru-RU" u="sng" dirty="0"/>
              <a:t>Разработчик презентации: </a:t>
            </a:r>
          </a:p>
          <a:p>
            <a:pPr marL="0" indent="0">
              <a:buNone/>
            </a:pPr>
            <a:r>
              <a:rPr lang="ru-RU" dirty="0"/>
              <a:t>Кузнецов Игорь Сергеевич, учитель истории и обществознания МБОУ «СОШ №11» г. Чита</a:t>
            </a:r>
          </a:p>
        </p:txBody>
      </p:sp>
    </p:spTree>
    <p:extLst>
      <p:ext uri="{BB962C8B-B14F-4D97-AF65-F5344CB8AC3E}">
        <p14:creationId xmlns:p14="http://schemas.microsoft.com/office/powerpoint/2010/main" val="562659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1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>
            <a:spLocks noGrp="1"/>
          </p:cNvSpPr>
          <p:nvPr/>
        </p:nvSpPr>
        <p:spPr bwMode="auto">
          <a:xfrm>
            <a:off x="611560" y="404664"/>
            <a:ext cx="8064896" cy="116694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Заполните таблицу.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деятельности. с. 42-43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428596" y="1785925"/>
          <a:ext cx="8143932" cy="3643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3061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Результат деятельности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910">
                <a:tc>
                  <a:txBody>
                    <a:bodyPr/>
                    <a:lstStyle/>
                    <a:p>
                      <a:r>
                        <a:rPr lang="ru-RU" sz="3200" dirty="0"/>
                        <a:t>Учение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0910">
                <a:tc>
                  <a:txBody>
                    <a:bodyPr/>
                    <a:lstStyle/>
                    <a:p>
                      <a:r>
                        <a:rPr lang="ru-RU" sz="3200" dirty="0"/>
                        <a:t>Труд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0910">
                <a:tc>
                  <a:txBody>
                    <a:bodyPr/>
                    <a:lstStyle/>
                    <a:p>
                      <a:r>
                        <a:rPr lang="ru-RU" sz="3200" dirty="0"/>
                        <a:t>Творчество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8698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1785925"/>
          <a:ext cx="8143932" cy="441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3061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Результат деятельности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910">
                <a:tc>
                  <a:txBody>
                    <a:bodyPr/>
                    <a:lstStyle/>
                    <a:p>
                      <a:r>
                        <a:rPr lang="ru-RU" sz="3200" dirty="0"/>
                        <a:t>Учение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Обретение новых знаний, освоение навыков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0910">
                <a:tc>
                  <a:txBody>
                    <a:bodyPr/>
                    <a:lstStyle/>
                    <a:p>
                      <a:r>
                        <a:rPr lang="ru-RU" sz="3200" dirty="0"/>
                        <a:t>Труд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Создание продуктов и услуг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0910">
                <a:tc>
                  <a:txBody>
                    <a:bodyPr/>
                    <a:lstStyle/>
                    <a:p>
                      <a:r>
                        <a:rPr lang="ru-RU" sz="3200" dirty="0"/>
                        <a:t>Творчество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Создание чего-то</a:t>
                      </a:r>
                      <a:r>
                        <a:rPr lang="ru-RU" sz="2800" baseline="0" dirty="0"/>
                        <a:t> нового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>
            <a:spLocks noGrp="1"/>
          </p:cNvSpPr>
          <p:nvPr/>
        </p:nvSpPr>
        <p:spPr bwMode="auto">
          <a:xfrm>
            <a:off x="611560" y="404664"/>
            <a:ext cx="8064896" cy="116694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Заполните таблицу.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деятельности. с. 42-43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1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246018" cy="950924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Можно ли по деятельности человека понять какой он?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42910" y="1857364"/>
            <a:ext cx="7500990" cy="107157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Личность – самостоятельный человек, готовый к осознанной деятельности.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642910" y="3071810"/>
            <a:ext cx="7500990" cy="15716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Поведение – совокупность действий человека, направлены к определенной цели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642910" y="4786322"/>
            <a:ext cx="7500990" cy="15716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Поступок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сознательное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действие, в котором человек утверждает себя как личность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8" grpId="0" build="allAtOnce" animBg="1"/>
      <p:bldP spid="9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1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246018" cy="950924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Подведём итоги: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42910" y="1857364"/>
            <a:ext cx="7500990" cy="71438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 проявляется в…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642910" y="2714620"/>
            <a:ext cx="7500990" cy="1143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любой деятельности есть </a:t>
            </a:r>
            <a:r>
              <a:rPr kumimoji="0" lang="ru-RU" sz="3200" b="1" i="0" u="sng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м…, </a:t>
            </a:r>
            <a:r>
              <a:rPr kumimoji="0" lang="ru-RU" sz="3200" b="1" i="0" u="sng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</a:t>
            </a:r>
            <a:r>
              <a:rPr kumimoji="0" lang="ru-RU" sz="3200" b="1" i="0" u="sng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…, д… и р…</a:t>
            </a:r>
            <a:endParaRPr kumimoji="0" lang="ru-RU" sz="32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642910" y="4000504"/>
            <a:ext cx="7500990" cy="22145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процессе деятельности человек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проявляет себя как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sng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л….</a:t>
            </a:r>
            <a:r>
              <a:rPr kumimoji="0" lang="ru-RU" sz="3200" b="1" i="0" u="sng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ть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Формирует нормы </a:t>
            </a:r>
            <a:r>
              <a:rPr lang="ru-RU" sz="3200" b="1" u="sng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п….я</a:t>
            </a:r>
            <a:r>
              <a:rPr lang="ru-RU" sz="3200" b="1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совершает </a:t>
            </a:r>
            <a:r>
              <a:rPr lang="ru-RU" sz="3200" b="1" u="sng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п…</a:t>
            </a:r>
            <a:r>
              <a:rPr lang="ru-RU" sz="3200" b="1" u="sng" baseline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3200" b="1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8" grpId="0" build="allAtOnce" animBg="1"/>
      <p:bldP spid="9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-8450" y="0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975425"/>
              </p:ext>
            </p:extLst>
          </p:nvPr>
        </p:nvGraphicFramePr>
        <p:xfrm>
          <a:off x="841689" y="1268760"/>
          <a:ext cx="7272808" cy="3996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8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0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 на уроке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интересно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работал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понял материал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скучно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5.отдыхал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узнал больше, чем знал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3.безразлично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6.помогал другим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9.не понял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357422" y="428604"/>
            <a:ext cx="4418775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Отмечаем в тетради</a:t>
            </a:r>
          </a:p>
        </p:txBody>
      </p:sp>
    </p:spTree>
    <p:extLst>
      <p:ext uri="{BB962C8B-B14F-4D97-AF65-F5344CB8AC3E}">
        <p14:creationId xmlns:p14="http://schemas.microsoft.com/office/powerpoint/2010/main" val="3119745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1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327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6996245"/>
              </p:ext>
            </p:extLst>
          </p:nvPr>
        </p:nvGraphicFramePr>
        <p:xfrm>
          <a:off x="611560" y="1268760"/>
          <a:ext cx="24384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Clip" r:id="rId4" imgW="5235575" imgH="3927475" progId="">
                  <p:embed/>
                </p:oleObj>
              </mc:Choice>
              <mc:Fallback>
                <p:oleObj name="Clip" r:id="rId4" imgW="5235575" imgH="3927475" progId="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268760"/>
                        <a:ext cx="2438400" cy="182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3199963"/>
              </p:ext>
            </p:extLst>
          </p:nvPr>
        </p:nvGraphicFramePr>
        <p:xfrm>
          <a:off x="6300192" y="3840002"/>
          <a:ext cx="1838325" cy="147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Clip" r:id="rId6" imgW="780117" imgH="623911" progId="">
                  <p:embed/>
                </p:oleObj>
              </mc:Choice>
              <mc:Fallback>
                <p:oleObj name="Clip" r:id="rId6" imgW="780117" imgH="623911" progId="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3840002"/>
                        <a:ext cx="1838325" cy="1471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435792"/>
              </p:ext>
            </p:extLst>
          </p:nvPr>
        </p:nvGraphicFramePr>
        <p:xfrm>
          <a:off x="3779912" y="4077072"/>
          <a:ext cx="1503363" cy="144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Clip" r:id="rId8" imgW="720547" imgH="690372" progId="">
                  <p:embed/>
                </p:oleObj>
              </mc:Choice>
              <mc:Fallback>
                <p:oleObj name="Clip" r:id="rId8" imgW="720547" imgH="690372" progId="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4077072"/>
                        <a:ext cx="1503363" cy="1443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521644"/>
              </p:ext>
            </p:extLst>
          </p:nvPr>
        </p:nvGraphicFramePr>
        <p:xfrm>
          <a:off x="3347864" y="1268760"/>
          <a:ext cx="2067023" cy="2685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Clip" r:id="rId10" imgW="3010205" imgH="3909974" progId="">
                  <p:embed/>
                </p:oleObj>
              </mc:Choice>
              <mc:Fallback>
                <p:oleObj name="Clip" r:id="rId10" imgW="3010205" imgH="3909974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1268760"/>
                        <a:ext cx="2067023" cy="26856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861779"/>
              </p:ext>
            </p:extLst>
          </p:nvPr>
        </p:nvGraphicFramePr>
        <p:xfrm>
          <a:off x="6302518" y="1484784"/>
          <a:ext cx="2100263" cy="169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Clip" r:id="rId12" imgW="2101291" imgH="1692554" progId="">
                  <p:embed/>
                </p:oleObj>
              </mc:Choice>
              <mc:Fallback>
                <p:oleObj name="Clip" r:id="rId12" imgW="2101291" imgH="1692554" progId="">
                  <p:embed/>
                  <p:pic>
                    <p:nvPicPr>
                      <p:cNvPr id="0" name="Picture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518" y="1484784"/>
                        <a:ext cx="2100263" cy="169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1442768" y="5582898"/>
            <a:ext cx="7488831" cy="10772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Определите, какие явления можно назвать деятельностью  ?</a:t>
            </a:r>
          </a:p>
        </p:txBody>
      </p:sp>
      <p:pic>
        <p:nvPicPr>
          <p:cNvPr id="10" name="Picture 6" descr="http://polankicoch.ucoz.ru/_ph/5/949796905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62378"/>
            <a:ext cx="2744764" cy="2026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282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1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9532" y="2191538"/>
            <a:ext cx="8424936" cy="1237462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Вы большие молодцы!</a:t>
            </a:r>
            <a:br>
              <a:rPr lang="ru-RU" sz="4000" b="1" dirty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</a:rPr>
              <a:t>Спасибо за урок!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 descr="https://www.zastavki.com/pictures/originals/2013/Movies_Business_people_05444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https://www.zastavki.com/pictures/originals/2013/Movies_Business_people_05444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0" name="Picture 6" descr="https://rabotadoma2.ru/wp-content/uploads/2016/06/rabota-v-internete-s-ejednevnoy-oplato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4786314" cy="3190876"/>
          </a:xfrm>
          <a:prstGeom prst="rect">
            <a:avLst/>
          </a:prstGeom>
          <a:noFill/>
        </p:spPr>
      </p:pic>
      <p:pic>
        <p:nvPicPr>
          <p:cNvPr id="36872" name="Picture 8" descr="https://avatars.mds.yandex.net/get-pdb/1648099/9ea90349-6824-48d7-8076-8482230e83ae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42918"/>
            <a:ext cx="4500562" cy="2996999"/>
          </a:xfrm>
          <a:prstGeom prst="rect">
            <a:avLst/>
          </a:prstGeom>
          <a:noFill/>
        </p:spPr>
      </p:pic>
      <p:pic>
        <p:nvPicPr>
          <p:cNvPr id="36874" name="Picture 10" descr="https://im0-tub-ru.yandex.net/i?id=d2a666988a8f04d81a3a9f79c547a831-l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714752"/>
            <a:ext cx="4214810" cy="2702437"/>
          </a:xfrm>
          <a:prstGeom prst="rect">
            <a:avLst/>
          </a:prstGeom>
          <a:noFill/>
        </p:spPr>
      </p:pic>
      <p:pic>
        <p:nvPicPr>
          <p:cNvPr id="36876" name="Picture 12" descr="https://s13.stc.all.kpcdn.net/share/i/12/10521685/inx960x64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3714728"/>
            <a:ext cx="4714907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462"/>
            <a:ext cx="9173904" cy="68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2714601" y="5493473"/>
            <a:ext cx="3599062" cy="76944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pic>
        <p:nvPicPr>
          <p:cNvPr id="2054" name="Picture 6" descr="http://www.iosti.com/uploads/posts/2010-09-29/v-moskve-dorozhayut-strojmaterialy_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60" y="1463248"/>
            <a:ext cx="2734009" cy="287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>
            <a:spLocks noGrp="1"/>
          </p:cNvSpPr>
          <p:nvPr/>
        </p:nvSpPr>
        <p:spPr bwMode="auto">
          <a:xfrm>
            <a:off x="1192023" y="344073"/>
            <a:ext cx="6977529" cy="114598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объединяет эти изображения?</a:t>
            </a:r>
          </a:p>
        </p:txBody>
      </p:sp>
      <p:pic>
        <p:nvPicPr>
          <p:cNvPr id="9218" name="Picture 2" descr="https://ampravda.ru/files/articles-1/39155/gwsx3dycpvij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500174"/>
            <a:ext cx="2736001" cy="1824001"/>
          </a:xfrm>
          <a:prstGeom prst="rect">
            <a:avLst/>
          </a:prstGeom>
          <a:noFill/>
        </p:spPr>
      </p:pic>
      <p:pic>
        <p:nvPicPr>
          <p:cNvPr id="9220" name="Picture 4" descr="https://mamafm.ru/wp-content/auploads/835118/rebenok_moet_posud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1857364"/>
            <a:ext cx="2644442" cy="1985049"/>
          </a:xfrm>
          <a:prstGeom prst="rect">
            <a:avLst/>
          </a:prstGeom>
          <a:noFill/>
        </p:spPr>
      </p:pic>
      <p:pic>
        <p:nvPicPr>
          <p:cNvPr id="9222" name="Picture 6" descr="https://sxodim.com/uploads/astana/2016/01/1341219278_wallpapers_sexy_girls_662_348_bender777post-1200x7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3357562"/>
            <a:ext cx="3314723" cy="2071702"/>
          </a:xfrm>
          <a:prstGeom prst="rect">
            <a:avLst/>
          </a:prstGeom>
          <a:noFill/>
        </p:spPr>
      </p:pic>
      <p:sp>
        <p:nvSpPr>
          <p:cNvPr id="9224" name="AutoShape 8" descr="https://www.gotoburgas.com/uploads/post/2738aa116a0806f661c7a82ba6c3b8d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6" name="Picture 10" descr="https://static.nevnov.ru/uploads/2019/04/21/orig-15558074148259716ca037e21e5e228a2dd77676d9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3571876"/>
            <a:ext cx="2786082" cy="1858137"/>
          </a:xfrm>
          <a:prstGeom prst="rect">
            <a:avLst/>
          </a:prstGeom>
          <a:noFill/>
        </p:spPr>
      </p:pic>
      <p:pic>
        <p:nvPicPr>
          <p:cNvPr id="9228" name="Picture 12" descr="https://avatars.mds.yandex.net/get-zen_doc/916951/pub_5c90a19e2aa93200b3124daa_5c90a206aedd2500b3620956/scale_120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472" y="4143380"/>
            <a:ext cx="2143108" cy="2143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003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29904" y="-42483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7" descr="14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754700"/>
            <a:ext cx="1872208" cy="259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8" descr="cuisinier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51384"/>
            <a:ext cx="1784992" cy="2469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http://schoolbaley15.narod.ru/fotogalereya/uchitelya/normal_Kadochnikova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762" y="1654106"/>
            <a:ext cx="3312368" cy="3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72319" y="518618"/>
            <a:ext cx="559936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урока: «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00034" y="4572008"/>
            <a:ext cx="8215370" cy="181588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урока:</a:t>
            </a:r>
          </a:p>
          <a:p>
            <a:pPr marL="514350" indent="-514350" algn="ctr"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Понятие деятельность.</a:t>
            </a:r>
          </a:p>
          <a:p>
            <a:pPr marL="514350" indent="-514350" algn="ctr"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чего состоит деятельность.</a:t>
            </a:r>
          </a:p>
          <a:p>
            <a:pPr marL="514350" indent="-514350" algn="ctr"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49796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1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1520" y="929176"/>
            <a:ext cx="9073008" cy="432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2696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по Ожегову: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ДЕЯТЕЛЬНОСТЬ, -и, ж.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sng" strike="noStrike" cap="none" normalizeH="0" baseline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1. Занятия, труд. Научная,</a:t>
            </a:r>
            <a:r>
              <a:rPr kumimoji="0" lang="ru-RU" sz="2800" i="0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едагогическая деятельность.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2. Работа каких-нибудь</a:t>
            </a:r>
            <a:r>
              <a:rPr kumimoji="0" lang="ru-RU" sz="2800" i="0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органов, а также сил природы.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Деятельность</a:t>
            </a:r>
            <a:r>
              <a:rPr kumimoji="0" lang="ru-RU" sz="2800" i="0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сердца,</a:t>
            </a:r>
            <a:r>
              <a:rPr kumimoji="0" lang="ru-RU" sz="2800" i="0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вулкана.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2800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kumimoji="0" lang="ru-RU" sz="2800" i="0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http://www.primalpictures.com/uploads/RTE_Image/Beating_Heart_animati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001" y="4261479"/>
            <a:ext cx="1217099" cy="202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bibliogid.ru/images/docs/i_calen10-sent2010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944" y="620686"/>
            <a:ext cx="1556304" cy="2126949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overs.cnt.itdelo.com/a/as/ast/ast1033605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9201">
            <a:off x="6898580" y="734330"/>
            <a:ext cx="1834912" cy="1918094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://www.eht.k12.nj.us/~huntk/Lighthouse%20keeper/animierte-gifs-vulkane-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3765034"/>
            <a:ext cx="1984982" cy="254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http://www.stronka-agusi.pl/hosting/images/aein2zraqo442277kjy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93" y="4397956"/>
            <a:ext cx="2663248" cy="1926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2225" y="498288"/>
            <a:ext cx="424847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D996C-082D-4A8E-A39D-2011752E2981}"/>
              </a:ext>
            </a:extLst>
          </p:cNvPr>
          <p:cNvSpPr txBox="1"/>
          <p:nvPr/>
        </p:nvSpPr>
        <p:spPr>
          <a:xfrm>
            <a:off x="5013018" y="4038598"/>
            <a:ext cx="2479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Какое их этих определений относится к предмету «обществознание»?</a:t>
            </a:r>
          </a:p>
        </p:txBody>
      </p:sp>
    </p:spTree>
    <p:extLst>
      <p:ext uri="{BB962C8B-B14F-4D97-AF65-F5344CB8AC3E}">
        <p14:creationId xmlns:p14="http://schemas.microsoft.com/office/powerpoint/2010/main" val="66900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1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520" name="Object 16"/>
          <p:cNvGraphicFramePr>
            <a:graphicFrameLocks noChangeAspect="1"/>
          </p:cNvGraphicFramePr>
          <p:nvPr/>
        </p:nvGraphicFramePr>
        <p:xfrm>
          <a:off x="1066800" y="5181600"/>
          <a:ext cx="838200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Clip" r:id="rId5" imgW="1857375" imgH="3995738" progId="">
                  <p:embed/>
                </p:oleObj>
              </mc:Choice>
              <mc:Fallback>
                <p:oleObj name="Clip" r:id="rId5" imgW="1857375" imgH="3995738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181600"/>
                        <a:ext cx="838200" cy="1112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534" name="Group 30"/>
          <p:cNvGrpSpPr>
            <a:grpSpLocks/>
          </p:cNvGrpSpPr>
          <p:nvPr/>
        </p:nvGrpSpPr>
        <p:grpSpPr bwMode="auto">
          <a:xfrm>
            <a:off x="1447800" y="1928802"/>
            <a:ext cx="2266944" cy="3252798"/>
            <a:chOff x="912" y="960"/>
            <a:chExt cx="2496" cy="2304"/>
          </a:xfrm>
        </p:grpSpPr>
        <p:grpSp>
          <p:nvGrpSpPr>
            <p:cNvPr id="21525" name="Group 21"/>
            <p:cNvGrpSpPr>
              <a:grpSpLocks/>
            </p:cNvGrpSpPr>
            <p:nvPr/>
          </p:nvGrpSpPr>
          <p:grpSpPr bwMode="auto">
            <a:xfrm>
              <a:off x="1104" y="960"/>
              <a:ext cx="2304" cy="2208"/>
              <a:chOff x="2064" y="1152"/>
              <a:chExt cx="2304" cy="2208"/>
            </a:xfrm>
          </p:grpSpPr>
          <p:graphicFrame>
            <p:nvGraphicFramePr>
              <p:cNvPr id="21521" name="Object 17"/>
              <p:cNvGraphicFramePr>
                <a:graphicFrameLocks noChangeAspect="1"/>
              </p:cNvGraphicFramePr>
              <p:nvPr/>
            </p:nvGraphicFramePr>
            <p:xfrm>
              <a:off x="2064" y="2592"/>
              <a:ext cx="432" cy="7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14" name="Clip" r:id="rId7" imgW="1296063" imgH="3934305" progId="">
                      <p:embed/>
                    </p:oleObj>
                  </mc:Choice>
                  <mc:Fallback>
                    <p:oleObj name="Clip" r:id="rId7" imgW="1296063" imgH="3934305" progId="">
                      <p:embed/>
                      <p:pic>
                        <p:nvPicPr>
                          <p:cNvPr id="0" name="Picture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64" y="2592"/>
                            <a:ext cx="432" cy="7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522" name="Object 18"/>
              <p:cNvGraphicFramePr>
                <a:graphicFrameLocks noChangeAspect="1"/>
              </p:cNvGraphicFramePr>
              <p:nvPr/>
            </p:nvGraphicFramePr>
            <p:xfrm>
              <a:off x="2736" y="1296"/>
              <a:ext cx="1255" cy="10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15" name="Clip" r:id="rId9" imgW="1993392" imgH="1654150" progId="">
                      <p:embed/>
                    </p:oleObj>
                  </mc:Choice>
                  <mc:Fallback>
                    <p:oleObj name="Clip" r:id="rId9" imgW="1993392" imgH="1654150" progId="">
                      <p:embed/>
                      <p:pic>
                        <p:nvPicPr>
                          <p:cNvPr id="0" name="Picture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60000" contrast="-84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6" y="1296"/>
                            <a:ext cx="1255" cy="104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24" name="AutoShape 20"/>
              <p:cNvSpPr>
                <a:spLocks noChangeArrowheads="1"/>
              </p:cNvSpPr>
              <p:nvPr/>
            </p:nvSpPr>
            <p:spPr bwMode="auto">
              <a:xfrm>
                <a:off x="2400" y="1152"/>
                <a:ext cx="1968" cy="1440"/>
              </a:xfrm>
              <a:prstGeom prst="cloudCallout">
                <a:avLst>
                  <a:gd name="adj1" fmla="val -48171"/>
                  <a:gd name="adj2" fmla="val 55347"/>
                </a:avLst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1526" name="AutoShape 22"/>
            <p:cNvSpPr>
              <a:spLocks noChangeArrowheads="1"/>
            </p:cNvSpPr>
            <p:nvPr/>
          </p:nvSpPr>
          <p:spPr bwMode="auto">
            <a:xfrm>
              <a:off x="912" y="2862"/>
              <a:ext cx="288" cy="402"/>
            </a:xfrm>
            <a:custGeom>
              <a:avLst/>
              <a:gdLst>
                <a:gd name="G0" fmla="+- 15126 0 0"/>
                <a:gd name="G1" fmla="+- 2912 0 0"/>
                <a:gd name="G2" fmla="+- 12158 0 2912"/>
                <a:gd name="G3" fmla="+- G2 0 2912"/>
                <a:gd name="G4" fmla="*/ G3 32768 32059"/>
                <a:gd name="G5" fmla="*/ G4 1 2"/>
                <a:gd name="G6" fmla="+- 21600 0 15126"/>
                <a:gd name="G7" fmla="*/ G6 2912 6079"/>
                <a:gd name="G8" fmla="+- G7 15126 0"/>
                <a:gd name="T0" fmla="*/ 15126 w 21600"/>
                <a:gd name="T1" fmla="*/ 0 h 21600"/>
                <a:gd name="T2" fmla="*/ 15126 w 21600"/>
                <a:gd name="T3" fmla="*/ 12158 h 21600"/>
                <a:gd name="T4" fmla="*/ 3237 w 21600"/>
                <a:gd name="T5" fmla="*/ 21600 h 21600"/>
                <a:gd name="T6" fmla="*/ 21600 w 21600"/>
                <a:gd name="T7" fmla="*/ 6079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G1 h 21600"/>
                <a:gd name="T14" fmla="*/ G8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1527" name="AutoShape 23"/>
          <p:cNvSpPr>
            <a:spLocks noChangeArrowheads="1"/>
          </p:cNvSpPr>
          <p:nvPr/>
        </p:nvSpPr>
        <p:spPr bwMode="auto">
          <a:xfrm>
            <a:off x="1905000" y="5486400"/>
            <a:ext cx="533400" cy="409575"/>
          </a:xfrm>
          <a:prstGeom prst="rightArrow">
            <a:avLst>
              <a:gd name="adj1" fmla="val 50000"/>
              <a:gd name="adj2" fmla="val 32558"/>
            </a:avLst>
          </a:prstGeom>
          <a:solidFill>
            <a:schemeClr val="accent1"/>
          </a:solidFill>
          <a:ln w="57150">
            <a:solidFill>
              <a:schemeClr val="accent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1528" name="Object 24"/>
          <p:cNvGraphicFramePr>
            <a:graphicFrameLocks noChangeAspect="1"/>
          </p:cNvGraphicFramePr>
          <p:nvPr/>
        </p:nvGraphicFramePr>
        <p:xfrm>
          <a:off x="2446338" y="5029200"/>
          <a:ext cx="1135062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" name="Clip" r:id="rId11" imgW="1136599" imgH="1229868" progId="">
                  <p:embed/>
                </p:oleObj>
              </mc:Choice>
              <mc:Fallback>
                <p:oleObj name="Clip" r:id="rId11" imgW="1136599" imgH="1229868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338" y="5029200"/>
                        <a:ext cx="1135062" cy="1228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9" name="AutoShape 25"/>
          <p:cNvSpPr>
            <a:spLocks noChangeArrowheads="1"/>
          </p:cNvSpPr>
          <p:nvPr/>
        </p:nvSpPr>
        <p:spPr bwMode="auto">
          <a:xfrm>
            <a:off x="3733800" y="5486400"/>
            <a:ext cx="533400" cy="409575"/>
          </a:xfrm>
          <a:prstGeom prst="rightArrow">
            <a:avLst>
              <a:gd name="adj1" fmla="val 50000"/>
              <a:gd name="adj2" fmla="val 32558"/>
            </a:avLst>
          </a:prstGeom>
          <a:solidFill>
            <a:schemeClr val="accent1"/>
          </a:solidFill>
          <a:ln w="57150">
            <a:solidFill>
              <a:schemeClr val="accent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1530" name="Object 26"/>
          <p:cNvGraphicFramePr>
            <a:graphicFrameLocks noChangeAspect="1"/>
          </p:cNvGraphicFramePr>
          <p:nvPr/>
        </p:nvGraphicFramePr>
        <p:xfrm>
          <a:off x="4495800" y="5029200"/>
          <a:ext cx="1163638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Clip" r:id="rId13" imgW="712318" imgH="720547" progId="">
                  <p:embed/>
                </p:oleObj>
              </mc:Choice>
              <mc:Fallback>
                <p:oleObj name="Clip" r:id="rId13" imgW="712318" imgH="720547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029200"/>
                        <a:ext cx="1163638" cy="1176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1" name="AutoShape 27"/>
          <p:cNvSpPr>
            <a:spLocks noChangeArrowheads="1"/>
          </p:cNvSpPr>
          <p:nvPr/>
        </p:nvSpPr>
        <p:spPr bwMode="auto">
          <a:xfrm>
            <a:off x="5867400" y="5486400"/>
            <a:ext cx="533400" cy="409575"/>
          </a:xfrm>
          <a:prstGeom prst="rightArrow">
            <a:avLst>
              <a:gd name="adj1" fmla="val 50000"/>
              <a:gd name="adj2" fmla="val 32558"/>
            </a:avLst>
          </a:prstGeom>
          <a:solidFill>
            <a:schemeClr val="accent1"/>
          </a:solidFill>
          <a:ln w="57150">
            <a:solidFill>
              <a:schemeClr val="accent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1532" name="Object 28"/>
          <p:cNvGraphicFramePr>
            <a:graphicFrameLocks noChangeAspect="1"/>
          </p:cNvGraphicFramePr>
          <p:nvPr/>
        </p:nvGraphicFramePr>
        <p:xfrm>
          <a:off x="6553200" y="4648200"/>
          <a:ext cx="1992313" cy="165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8" name="Clip" r:id="rId15" imgW="1993392" imgH="1654150" progId="">
                  <p:embed/>
                </p:oleObj>
              </mc:Choice>
              <mc:Fallback>
                <p:oleObj name="Clip" r:id="rId15" imgW="1993392" imgH="165415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4648200"/>
                        <a:ext cx="1992313" cy="1652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857620" y="642918"/>
            <a:ext cx="52863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Деятельность</a:t>
            </a:r>
            <a:r>
              <a:rPr lang="ru-RU" sz="3600" dirty="0"/>
              <a:t>- последовательность действий, совершаемых на протяжении длительного времени и направленных на достижение конкретной цели.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1ED18A-664F-4574-A787-FC4E27074CF6}"/>
              </a:ext>
            </a:extLst>
          </p:cNvPr>
          <p:cNvSpPr txBox="1"/>
          <p:nvPr/>
        </p:nvSpPr>
        <p:spPr>
          <a:xfrm>
            <a:off x="559140" y="2658785"/>
            <a:ext cx="1330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Всё начинается с идеи!!!</a:t>
            </a:r>
          </a:p>
        </p:txBody>
      </p:sp>
    </p:spTree>
    <p:extLst>
      <p:ext uri="{BB962C8B-B14F-4D97-AF65-F5344CB8AC3E}">
        <p14:creationId xmlns:p14="http://schemas.microsoft.com/office/powerpoint/2010/main" val="20714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 animBg="1"/>
      <p:bldP spid="21529" grpId="0" animBg="1"/>
      <p:bldP spid="21531" grpId="0" animBg="1"/>
      <p:bldP spid="1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-24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Line 8"/>
          <p:cNvSpPr>
            <a:spLocks noChangeShapeType="1"/>
          </p:cNvSpPr>
          <p:nvPr/>
        </p:nvSpPr>
        <p:spPr bwMode="auto">
          <a:xfrm flipV="1">
            <a:off x="1791154" y="2629259"/>
            <a:ext cx="6477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V="1">
            <a:off x="3403855" y="2615438"/>
            <a:ext cx="664089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5906087" y="2615437"/>
            <a:ext cx="570306" cy="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Заголовок 1"/>
          <p:cNvSpPr>
            <a:spLocks noGrp="1"/>
          </p:cNvSpPr>
          <p:nvPr/>
        </p:nvSpPr>
        <p:spPr bwMode="auto">
          <a:xfrm>
            <a:off x="1493977" y="692696"/>
            <a:ext cx="5904656" cy="56193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деятельности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68240" y="2328912"/>
            <a:ext cx="1421030" cy="584775"/>
          </a:xfrm>
          <a:prstGeom prst="rect">
            <a:avLst/>
          </a:prstGeom>
          <a:ln w="57150">
            <a:solidFill>
              <a:srgbClr val="C00000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мотив 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438854" y="2323050"/>
            <a:ext cx="1154482" cy="584775"/>
          </a:xfrm>
          <a:prstGeom prst="rect">
            <a:avLst/>
          </a:prstGeom>
          <a:ln w="57150">
            <a:solidFill>
              <a:srgbClr val="C00000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цель 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067944" y="2328912"/>
            <a:ext cx="1981632" cy="584775"/>
          </a:xfrm>
          <a:prstGeom prst="rect">
            <a:avLst/>
          </a:prstGeom>
          <a:ln w="57150">
            <a:solidFill>
              <a:srgbClr val="C00000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действия </a:t>
            </a:r>
          </a:p>
        </p:txBody>
      </p:sp>
      <p:graphicFrame>
        <p:nvGraphicFramePr>
          <p:cNvPr id="2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497545"/>
              </p:ext>
            </p:extLst>
          </p:nvPr>
        </p:nvGraphicFramePr>
        <p:xfrm>
          <a:off x="710462" y="3212976"/>
          <a:ext cx="1629290" cy="3262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Clip" r:id="rId4" imgW="1857375" imgH="3995738" progId="">
                  <p:embed/>
                </p:oleObj>
              </mc:Choice>
              <mc:Fallback>
                <p:oleObj name="Clip" r:id="rId4" imgW="1857375" imgH="3995738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462" y="3212976"/>
                        <a:ext cx="1629290" cy="32621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476393" y="2325981"/>
            <a:ext cx="2084225" cy="584775"/>
          </a:xfrm>
          <a:prstGeom prst="rect">
            <a:avLst/>
          </a:prstGeom>
          <a:ln w="57150">
            <a:solidFill>
              <a:srgbClr val="C00000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результат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14810" y="3714752"/>
            <a:ext cx="3429024" cy="1384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/>
              <a:t>Действие – это маленький фрагмент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62172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 animBg="1"/>
      <p:bldP spid="18" grpId="0" build="allAtOnce" animBg="1"/>
      <p:bldP spid="19" grpId="0" build="allAtOnce" animBg="1"/>
      <p:bldP spid="21" grpId="0" build="allAtOnce" animBg="1"/>
      <p:bldP spid="12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95536" y="-53956"/>
            <a:ext cx="8534150" cy="674030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Шел мудрец, а навстречу ему три человека везли под горячим солнцем тележки с камнями для строительства храма. Мудрец остановился и задал каждому  по вопросу.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У первого спросил: -Что ты делаешь?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И тот с ухмылкой ответил, что целый день возит проклятые камни.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У второго спросил: -А что ты делаешь целый день?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И тот ответил: -Я добросовестно выполняю свою работу и зарабатываю деньги  для своей семьи.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-А ты чем занимаешься? – спросил мудрец у третьего.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А третий улыбнулся, его лицо засветилось радостью и удовольствием, и он ответил: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-А я принимаю участие в строительстве  прекрасного храма.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Попытайтесь объяснить, почему люди выполняли одну и ту же работу, а ответы у них получились разные.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000000"/>
                </a:solidFill>
                <a:highlight>
                  <a:srgbClr val="C0C0C0"/>
                </a:highlight>
                <a:cs typeface="Arial" pitchFamily="34" charset="0"/>
              </a:rPr>
              <a:t>Подумайте: Все занимались одной и той же деятельностью, но почему все так по-разному отвечали на вопрос о том, чем занимаются?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C0C0C0"/>
              </a:highlight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Мои документы\Фон для презентации. 100 штук\My_new_fons_next 100\21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r="326" b="1978"/>
          <a:stretch/>
        </p:blipFill>
        <p:spPr bwMode="auto">
          <a:xfrm>
            <a:off x="0" y="1"/>
            <a:ext cx="91140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1619672" y="750574"/>
            <a:ext cx="2754114" cy="1495318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373786" y="718369"/>
            <a:ext cx="2718494" cy="1588476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/>
        </p:nvSpPr>
        <p:spPr bwMode="auto">
          <a:xfrm>
            <a:off x="2288099" y="437402"/>
            <a:ext cx="4178374" cy="56193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2343" y="2269454"/>
            <a:ext cx="2052228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игровая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3278" y="2277113"/>
            <a:ext cx="2259914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трудовая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3829" y="2277113"/>
            <a:ext cx="2042547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учебная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373786" y="999336"/>
            <a:ext cx="3500" cy="1270118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 descr="http://prv2.lori-images.net/ucheniki-igrayut-v-shashki-na-peremene-nachalnaya-0002137434-previe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" t="4368" r="11831" b="5252"/>
          <a:stretch/>
        </p:blipFill>
        <p:spPr bwMode="auto">
          <a:xfrm>
            <a:off x="382343" y="3171511"/>
            <a:ext cx="2306833" cy="3377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://byaki.net/uploads/posts/2008-05/1211573795_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775" y="3789040"/>
            <a:ext cx="2553687" cy="2609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http://data.lact.ru/f1/s/49/850/image/1171/456/medium_SS10319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24" r="9666"/>
          <a:stretch/>
        </p:blipFill>
        <p:spPr bwMode="auto">
          <a:xfrm>
            <a:off x="6466473" y="3204258"/>
            <a:ext cx="2396719" cy="3307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8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</TotalTime>
  <Words>366</Words>
  <Application>Microsoft Office PowerPoint</Application>
  <PresentationFormat>Экран (4:3)</PresentationFormat>
  <Paragraphs>85</Paragraphs>
  <Slides>16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Clip</vt:lpstr>
      <vt:lpstr>Презентация к уроку по учебному предмету «Обществознание» в 5 классе на тему «Деятельность»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Можно ли по деятельности человека понять какой он?</vt:lpstr>
      <vt:lpstr>Подведём итоги:</vt:lpstr>
      <vt:lpstr>Презентация PowerPoint</vt:lpstr>
      <vt:lpstr>Презентация PowerPoint</vt:lpstr>
      <vt:lpstr>Вы большие молодцы! Спасибо за урок!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Администрация</dc:creator>
  <cp:lastModifiedBy>Игорь</cp:lastModifiedBy>
  <cp:revision>163</cp:revision>
  <dcterms:modified xsi:type="dcterms:W3CDTF">2020-04-29T10:10:58Z</dcterms:modified>
</cp:coreProperties>
</file>