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75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1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6" d="100"/>
          <a:sy n="66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F9DD-1833-49F4-8566-1B32E045E30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B3B94FB-10E9-4E28-9EA8-D9ADCDF02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375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F9DD-1833-49F4-8566-1B32E045E30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3B94FB-10E9-4E28-9EA8-D9ADCDF02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638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F9DD-1833-49F4-8566-1B32E045E30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3B94FB-10E9-4E28-9EA8-D9ADCDF02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94858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F9DD-1833-49F4-8566-1B32E045E30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3B94FB-10E9-4E28-9EA8-D9ADCDF02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641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F9DD-1833-49F4-8566-1B32E045E30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3B94FB-10E9-4E28-9EA8-D9ADCDF02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05099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F9DD-1833-49F4-8566-1B32E045E30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3B94FB-10E9-4E28-9EA8-D9ADCDF02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6006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F9DD-1833-49F4-8566-1B32E045E30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94FB-10E9-4E28-9EA8-D9ADCDF02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729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F9DD-1833-49F4-8566-1B32E045E30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94FB-10E9-4E28-9EA8-D9ADCDF02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5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F9DD-1833-49F4-8566-1B32E045E30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94FB-10E9-4E28-9EA8-D9ADCDF02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433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F9DD-1833-49F4-8566-1B32E045E30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3B94FB-10E9-4E28-9EA8-D9ADCDF02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43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F9DD-1833-49F4-8566-1B32E045E30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3B94FB-10E9-4E28-9EA8-D9ADCDF02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56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F9DD-1833-49F4-8566-1B32E045E30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3B94FB-10E9-4E28-9EA8-D9ADCDF02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08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F9DD-1833-49F4-8566-1B32E045E30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94FB-10E9-4E28-9EA8-D9ADCDF02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151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F9DD-1833-49F4-8566-1B32E045E30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94FB-10E9-4E28-9EA8-D9ADCDF02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094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F9DD-1833-49F4-8566-1B32E045E30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94FB-10E9-4E28-9EA8-D9ADCDF02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109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F9DD-1833-49F4-8566-1B32E045E30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3B94FB-10E9-4E28-9EA8-D9ADCDF02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325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EF9DD-1833-49F4-8566-1B32E045E30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B3B94FB-10E9-4E28-9EA8-D9ADCDF02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954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Содержимое 2"/>
          <p:cNvSpPr>
            <a:spLocks noGrp="1"/>
          </p:cNvSpPr>
          <p:nvPr>
            <p:ph idx="1"/>
          </p:nvPr>
        </p:nvSpPr>
        <p:spPr>
          <a:xfrm>
            <a:off x="527051" y="1"/>
            <a:ext cx="109728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4800" b="1" i="1" dirty="0" smtClean="0">
                <a:solidFill>
                  <a:srgbClr val="C00000"/>
                </a:solidFill>
              </a:rPr>
              <a:t>Презентация к уроку по учебному предмету «История» в </a:t>
            </a:r>
            <a:r>
              <a:rPr lang="ru-RU" altLang="ru-RU" sz="4800" b="1" i="1" dirty="0" smtClean="0">
                <a:solidFill>
                  <a:srgbClr val="C00000"/>
                </a:solidFill>
              </a:rPr>
              <a:t>6-м </a:t>
            </a:r>
            <a:r>
              <a:rPr lang="ru-RU" altLang="ru-RU" sz="4800" b="1" i="1" dirty="0" smtClean="0">
                <a:solidFill>
                  <a:srgbClr val="C00000"/>
                </a:solidFill>
              </a:rPr>
              <a:t>классе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4800" b="1" i="1" dirty="0" smtClean="0">
                <a:solidFill>
                  <a:srgbClr val="C00000"/>
                </a:solidFill>
              </a:rPr>
              <a:t> на тему: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4800" b="1" i="1" dirty="0" smtClean="0">
                <a:solidFill>
                  <a:srgbClr val="0070C0"/>
                </a:solidFill>
              </a:rPr>
              <a:t>Англия и Франция в </a:t>
            </a:r>
            <a:r>
              <a:rPr lang="en-US" altLang="ru-RU" sz="4800" b="1" i="1" dirty="0" smtClean="0">
                <a:solidFill>
                  <a:srgbClr val="0070C0"/>
                </a:solidFill>
              </a:rPr>
              <a:t>XI – XIII </a:t>
            </a:r>
            <a:r>
              <a:rPr lang="ru-RU" altLang="ru-RU" sz="4800" b="1" i="1" dirty="0" smtClean="0">
                <a:solidFill>
                  <a:srgbClr val="0070C0"/>
                </a:solidFill>
              </a:rPr>
              <a:t>вв.</a:t>
            </a:r>
            <a:endParaRPr lang="ru-RU" altLang="ru-RU" sz="4800" b="1" i="1" dirty="0" smtClean="0">
              <a:solidFill>
                <a:srgbClr val="0070C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ru-RU" altLang="ru-RU" sz="2000" b="1" i="1" dirty="0" smtClean="0">
              <a:solidFill>
                <a:srgbClr val="C0000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ru-RU" altLang="ru-RU" sz="4400" b="1" i="1" dirty="0" smtClean="0">
              <a:solidFill>
                <a:srgbClr val="FF0000"/>
              </a:solidFill>
            </a:endParaRP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8015818" y="4724401"/>
            <a:ext cx="417618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Автор:</a:t>
            </a:r>
            <a:r>
              <a:rPr lang="ru-RU" dirty="0"/>
              <a:t>      </a:t>
            </a:r>
            <a:r>
              <a:rPr lang="ru-RU" u="sng" dirty="0"/>
              <a:t>Дизер</a:t>
            </a:r>
          </a:p>
          <a:p>
            <a:r>
              <a:rPr lang="ru-RU" u="sng" dirty="0" smtClean="0"/>
              <a:t>Павел Андреевич</a:t>
            </a:r>
            <a:r>
              <a:rPr lang="ru-RU" dirty="0" smtClean="0"/>
              <a:t>, </a:t>
            </a:r>
            <a:r>
              <a:rPr lang="ru-RU" dirty="0"/>
              <a:t>учитель истории МАОУ </a:t>
            </a:r>
            <a:r>
              <a:rPr lang="ru-RU" dirty="0" smtClean="0"/>
              <a:t>«Гимназия №1» </a:t>
            </a:r>
            <a:r>
              <a:rPr lang="ru-RU" dirty="0" err="1"/>
              <a:t>Соликамского</a:t>
            </a:r>
            <a:r>
              <a:rPr lang="ru-RU" dirty="0"/>
              <a:t> городского округа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725" y="-125190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Феодальная раздробленность во Франции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8300" y="1096082"/>
            <a:ext cx="5473699" cy="576191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900" dirty="0" smtClean="0"/>
              <a:t>Последние Каролинги оказались неспособными играть роль центральной власти, и в 987 г. крупные феодалы передали корону знатному роду </a:t>
            </a:r>
            <a:r>
              <a:rPr lang="ru-RU" sz="1900" dirty="0" err="1" smtClean="0"/>
              <a:t>Капетингов</a:t>
            </a:r>
            <a:r>
              <a:rPr lang="ru-RU" sz="1900" dirty="0" smtClean="0"/>
              <a:t>, основатель которого – Гуго </a:t>
            </a:r>
            <a:r>
              <a:rPr lang="ru-RU" sz="1900" dirty="0" err="1" smtClean="0"/>
              <a:t>Капет</a:t>
            </a:r>
            <a:r>
              <a:rPr lang="ru-RU" sz="1900" dirty="0" smtClean="0"/>
              <a:t> - сумел создать в районе Парижа крупное владение («Францию»). </a:t>
            </a:r>
          </a:p>
          <a:p>
            <a:pPr algn="just">
              <a:buNone/>
            </a:pPr>
            <a:r>
              <a:rPr lang="ru-RU" sz="1900" i="1" dirty="0" smtClean="0"/>
              <a:t>Феодальная раздробленность – такое устройство средневекового государства, при котором феодалы являются полновластными владельцами своих феодов и могут не подчиняться королю</a:t>
            </a:r>
            <a:r>
              <a:rPr lang="ru-RU" sz="1900" dirty="0" smtClean="0"/>
              <a:t>. </a:t>
            </a:r>
          </a:p>
          <a:p>
            <a:pPr algn="just">
              <a:buNone/>
            </a:pPr>
            <a:r>
              <a:rPr lang="ru-RU" sz="1900" b="1" dirty="0" smtClean="0"/>
              <a:t>Кому была невыгодна раздробленность? Какие слои общества были заинтересованы в создании единого государства и поддерживали короля? </a:t>
            </a:r>
            <a:endParaRPr lang="ru-RU" sz="19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096082"/>
            <a:ext cx="6718300" cy="576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71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6019800"/>
            <a:ext cx="9436100" cy="838200"/>
          </a:xfrm>
        </p:spPr>
        <p:txBody>
          <a:bodyPr>
            <a:normAutofit/>
          </a:bodyPr>
          <a:lstStyle/>
          <a:p>
            <a:pPr algn="just"/>
            <a:r>
              <a:rPr lang="ru-RU" sz="2000" i="1" dirty="0"/>
              <a:t>Средние слои</a:t>
            </a:r>
            <a:r>
              <a:rPr lang="ru-RU" sz="2000" dirty="0"/>
              <a:t> общества стали опорой объединения Франции и других европейских стран, укрепления власти короля.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982069"/>
              </p:ext>
            </p:extLst>
          </p:nvPr>
        </p:nvGraphicFramePr>
        <p:xfrm>
          <a:off x="0" y="0"/>
          <a:ext cx="12192000" cy="6069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55985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Короля поддерживали…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…потому что…</a:t>
                      </a:r>
                      <a:endParaRPr lang="ru-RU" sz="2400" dirty="0"/>
                    </a:p>
                  </a:txBody>
                  <a:tcPr/>
                </a:tc>
              </a:tr>
              <a:tr h="187073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Города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Добивались освобождения от власти сеньоров. </a:t>
                      </a:r>
                      <a:r>
                        <a:rPr lang="ru-RU" sz="2400" baseline="0" dirty="0" smtClean="0"/>
                        <a:t>Король давал городам грамоты на самоуправление </a:t>
                      </a:r>
                      <a:r>
                        <a:rPr lang="ru-RU" sz="2400" i="1" baseline="0" dirty="0" smtClean="0"/>
                        <a:t>(почему?)</a:t>
                      </a:r>
                      <a:r>
                        <a:rPr lang="ru-RU" sz="2400" baseline="0" dirty="0" smtClean="0"/>
                        <a:t>. Города помогали королям деньгами, ополчением, оружием. </a:t>
                      </a:r>
                      <a:endParaRPr lang="ru-RU" sz="2400" dirty="0"/>
                    </a:p>
                  </a:txBody>
                  <a:tcPr/>
                </a:tc>
              </a:tr>
              <a:tr h="220874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Крестьянство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Междоусобицы приносили большой вред крестьянскому хозяйству. Крестьяне</a:t>
                      </a:r>
                      <a:r>
                        <a:rPr lang="ru-RU" sz="2400" baseline="0" dirty="0" smtClean="0"/>
                        <a:t> не могли выплачивать чрезмерные денежные оброки. </a:t>
                      </a:r>
                      <a:endParaRPr lang="ru-RU" sz="2400" dirty="0"/>
                    </a:p>
                  </a:txBody>
                  <a:tcPr/>
                </a:tc>
              </a:tr>
              <a:tr h="138046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Рыцари – мелкие</a:t>
                      </a:r>
                      <a:r>
                        <a:rPr lang="ru-RU" sz="2400" baseline="0" dirty="0" smtClean="0"/>
                        <a:t> и средние феодалы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Им было</a:t>
                      </a:r>
                      <a:r>
                        <a:rPr lang="ru-RU" sz="2400" baseline="0" dirty="0" smtClean="0"/>
                        <a:t> необходимо удерживать в подчинении крестьян и не дать разорить себя сеньорам.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90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113" y="-6169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Борьба с Англией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100" y="1216024"/>
            <a:ext cx="7213600" cy="564197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4000" dirty="0" smtClean="0"/>
              <a:t>В борьбе за земли Западно-франкского </a:t>
            </a:r>
            <a:r>
              <a:rPr lang="ru-RU" sz="4000" dirty="0" err="1" smtClean="0"/>
              <a:t>кор</a:t>
            </a:r>
            <a:r>
              <a:rPr lang="ru-RU" sz="4000" dirty="0" smtClean="0"/>
              <a:t>. французскому королю пришлось столкнуться с английским. Английские владения к конце </a:t>
            </a:r>
            <a:r>
              <a:rPr lang="en-US" sz="4000" dirty="0" smtClean="0"/>
              <a:t>XII </a:t>
            </a:r>
            <a:r>
              <a:rPr lang="ru-RU" sz="4000" dirty="0" smtClean="0"/>
              <a:t>в. занимали больше половины территории Франции. 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8700" y="622103"/>
            <a:ext cx="4813300" cy="62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44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5700" y="1219200"/>
            <a:ext cx="7226300" cy="1143000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Филипп </a:t>
            </a:r>
            <a:r>
              <a:rPr lang="en-US" dirty="0"/>
              <a:t>II </a:t>
            </a:r>
            <a:r>
              <a:rPr lang="ru-RU" dirty="0"/>
              <a:t>Август </a:t>
            </a:r>
            <a:br>
              <a:rPr lang="ru-RU" dirty="0"/>
            </a:br>
            <a:r>
              <a:rPr lang="ru-RU" dirty="0"/>
              <a:t>(1180 - 1223)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65700" y="2667000"/>
            <a:ext cx="7226300" cy="41529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Один из руководителей </a:t>
            </a:r>
            <a:r>
              <a:rPr lang="en-US" sz="2800" dirty="0" smtClean="0"/>
              <a:t>III </a:t>
            </a:r>
            <a:r>
              <a:rPr lang="ru-RU" sz="2800" dirty="0" smtClean="0"/>
              <a:t>Крестового похода (1189 - 1192). </a:t>
            </a:r>
          </a:p>
          <a:p>
            <a:pPr algn="just">
              <a:buNone/>
            </a:pPr>
            <a:r>
              <a:rPr lang="ru-RU" sz="2800" dirty="0" smtClean="0"/>
              <a:t>Отвоевал у английского короля северофранцузские провинции (Нормандия и др.). </a:t>
            </a:r>
          </a:p>
          <a:p>
            <a:pPr algn="just">
              <a:buNone/>
            </a:pPr>
            <a:r>
              <a:rPr lang="ru-RU" sz="2800" dirty="0" smtClean="0"/>
              <a:t>1214 г. – битва при </a:t>
            </a:r>
            <a:r>
              <a:rPr lang="ru-RU" sz="2800" dirty="0" err="1" smtClean="0"/>
              <a:t>Бувине</a:t>
            </a:r>
            <a:r>
              <a:rPr lang="ru-RU" sz="2800" dirty="0" smtClean="0"/>
              <a:t> (сев. Франция). Итог: под властью Англии осталась лишь часть Аквитании. </a:t>
            </a:r>
            <a:endParaRPr lang="ru-RU" sz="2800" dirty="0"/>
          </a:p>
        </p:txBody>
      </p:sp>
      <p:pic>
        <p:nvPicPr>
          <p:cNvPr id="3074" name="Picture 2" descr="C:\Documents and Settings\Учитель\Рабочий стол\Объединение Франции\Филипп II Авгу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673"/>
            <a:ext cx="4965700" cy="62603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7629" y="-104239"/>
            <a:ext cx="111940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Короли, способствовавшие объединению</a:t>
            </a:r>
          </a:p>
          <a:p>
            <a:pPr algn="ctr"/>
            <a:r>
              <a:rPr lang="ru-RU" sz="4000" dirty="0">
                <a:solidFill>
                  <a:srgbClr val="C00000"/>
                </a:solidFill>
              </a:rPr>
              <a:t> Франции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24752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8900" y="0"/>
            <a:ext cx="9867900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Людовик </a:t>
            </a:r>
            <a:r>
              <a:rPr sz="4000" b="1" dirty="0" smtClean="0"/>
              <a:t>IX </a:t>
            </a:r>
            <a:r>
              <a:rPr lang="ru-RU" sz="4000" b="1" dirty="0" smtClean="0"/>
              <a:t>Святой</a:t>
            </a:r>
            <a:br>
              <a:rPr lang="ru-RU" sz="4000" b="1" dirty="0" smtClean="0"/>
            </a:br>
            <a:r>
              <a:rPr lang="ru-RU" sz="4000" b="1" dirty="0" smtClean="0"/>
              <a:t>(1227 - 1270)</a:t>
            </a:r>
            <a:endParaRPr lang="ru-RU" sz="4000" b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32999" y="1280890"/>
            <a:ext cx="5642513" cy="55771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/>
              <a:t>Руководитель </a:t>
            </a:r>
            <a:r>
              <a:rPr lang="en-US" sz="3200" dirty="0" smtClean="0"/>
              <a:t>VII </a:t>
            </a:r>
            <a:r>
              <a:rPr lang="ru-RU" sz="3200" dirty="0" smtClean="0"/>
              <a:t>(1248 - 1254) и </a:t>
            </a:r>
            <a:r>
              <a:rPr lang="en-US" sz="3200" dirty="0" smtClean="0"/>
              <a:t>VIII</a:t>
            </a:r>
            <a:r>
              <a:rPr lang="ru-RU" sz="3200" dirty="0" smtClean="0"/>
              <a:t> (1270) Крестовых походов. </a:t>
            </a:r>
          </a:p>
          <a:p>
            <a:pPr algn="just">
              <a:buNone/>
            </a:pPr>
            <a:r>
              <a:rPr lang="ru-RU" sz="3200" dirty="0" smtClean="0"/>
              <a:t>Стал сильнее любого феодала Франции. Издавал законы, действовавшие на всей территории страны.</a:t>
            </a:r>
          </a:p>
          <a:p>
            <a:pPr algn="just">
              <a:buNone/>
            </a:pPr>
            <a:r>
              <a:rPr lang="ru-RU" sz="3200" dirty="0" smtClean="0"/>
              <a:t>Запретил междоусобные войны. </a:t>
            </a:r>
          </a:p>
        </p:txBody>
      </p:sp>
      <p:pic>
        <p:nvPicPr>
          <p:cNvPr id="4098" name="Picture 2" descr="C:\Documents and Settings\Учитель\Рабочий стол\Объединение Франции\Людовик IX Святой в сражен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5513" y="1280890"/>
            <a:ext cx="6316487" cy="5577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63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453" y="0"/>
            <a:ext cx="9658647" cy="128089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Филипп </a:t>
            </a:r>
            <a:r>
              <a:rPr lang="en-US" b="1" dirty="0" smtClean="0"/>
              <a:t>IV </a:t>
            </a:r>
            <a:r>
              <a:rPr lang="ru-RU" b="1" dirty="0" smtClean="0"/>
              <a:t>Красивый</a:t>
            </a:r>
            <a:br>
              <a:rPr lang="ru-RU" b="1" dirty="0" smtClean="0"/>
            </a:br>
            <a:r>
              <a:rPr lang="ru-RU" b="1" dirty="0" smtClean="0"/>
              <a:t>(1285 - 1314)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799" y="1185098"/>
            <a:ext cx="6680201" cy="567290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600" dirty="0" smtClean="0"/>
              <a:t>К королевским владениям были присоединены земли на юге Франции. Присоединил Фландрию, которая была союзником Англии. Впоследствии в ходе войны 1302 г. большая часть Фландрии была утеряна королем. </a:t>
            </a:r>
            <a:endParaRPr lang="ru-RU" sz="3600" dirty="0"/>
          </a:p>
        </p:txBody>
      </p:sp>
      <p:pic>
        <p:nvPicPr>
          <p:cNvPr id="1026" name="Picture 2" descr="C:\Documents and Settings\Учитель\Рабочий стол\Объединение Франции\Филипп IV Краси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1" y="1185099"/>
            <a:ext cx="5334000" cy="5672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317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1100" y="6146799"/>
            <a:ext cx="4660900" cy="837425"/>
          </a:xfrm>
        </p:spPr>
        <p:txBody>
          <a:bodyPr>
            <a:noAutofit/>
          </a:bodyPr>
          <a:lstStyle/>
          <a:p>
            <a:r>
              <a:rPr lang="ru-RU" sz="1800" dirty="0"/>
              <a:t>Римский Папа Бонифаций </a:t>
            </a:r>
            <a:r>
              <a:rPr sz="1800" dirty="0"/>
              <a:t>VIII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sz="1800" dirty="0" smtClean="0"/>
              <a:t>(</a:t>
            </a:r>
            <a:r>
              <a:rPr lang="ru-RU" sz="1800" dirty="0"/>
              <a:t>годы понтификата: </a:t>
            </a:r>
            <a:r>
              <a:rPr sz="1800" dirty="0"/>
              <a:t>1294 - 1303)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2122" y="241300"/>
            <a:ext cx="5959578" cy="661669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2000" dirty="0"/>
              <a:t>Филипп </a:t>
            </a:r>
            <a:r>
              <a:rPr lang="en-US" sz="2000" dirty="0"/>
              <a:t>IV </a:t>
            </a:r>
            <a:r>
              <a:rPr lang="ru-RU" sz="2000" dirty="0"/>
              <a:t>обложил налогами церковные земли, что вызвало конфликт с Римским Папой Бонифацием </a:t>
            </a:r>
            <a:r>
              <a:rPr lang="en-US" sz="2000" dirty="0"/>
              <a:t>VIII</a:t>
            </a:r>
            <a:r>
              <a:rPr lang="ru-RU" sz="2000" dirty="0"/>
              <a:t>. После смерти Бонифация Филипп вынудил Пап покинуть Рим и перебраться во французский город Авиньон. «Авиньонское пленение» Пап продолжалось с 1309 по 1378 гг. В эти годы все Папы были французами и выбирались с разрешения короля Франции. С усилением королевской власти в странах Западной Европы могущество Римских Пап было подорвано. </a:t>
            </a:r>
          </a:p>
        </p:txBody>
      </p:sp>
      <p:pic>
        <p:nvPicPr>
          <p:cNvPr id="3074" name="Picture 2" descr="C:\Documents and Settings\Учитель\Рабочий стол\Объединение Франции\Бонифаций VI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1700" y="-1"/>
            <a:ext cx="4940300" cy="6201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358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5525" y="0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Генеральные штаты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2100" y="640445"/>
            <a:ext cx="10629900" cy="167853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/>
              <a:t>1302 г. – первое заседание </a:t>
            </a:r>
            <a:r>
              <a:rPr lang="ru-RU" sz="2000" b="1" i="1" dirty="0" smtClean="0"/>
              <a:t>Генеральных штатов</a:t>
            </a:r>
            <a:r>
              <a:rPr lang="ru-RU" sz="2000" i="1" dirty="0" smtClean="0"/>
              <a:t> – собрание представителей духовенства, дворянства и зажиточных горожан. </a:t>
            </a:r>
          </a:p>
          <a:p>
            <a:pPr algn="just">
              <a:buNone/>
            </a:pPr>
            <a:r>
              <a:rPr lang="ru-RU" sz="2000" dirty="0" smtClean="0"/>
              <a:t>Какое аналогичное учреждение существовало в Англии?</a:t>
            </a:r>
          </a:p>
          <a:p>
            <a:pPr algn="just">
              <a:buNone/>
            </a:pPr>
            <a:r>
              <a:rPr lang="ru-RU" sz="2000" dirty="0" smtClean="0"/>
              <a:t>Т.о., к концу </a:t>
            </a:r>
            <a:r>
              <a:rPr lang="en-US" sz="2000" dirty="0" smtClean="0"/>
              <a:t>XIII -</a:t>
            </a:r>
            <a:r>
              <a:rPr lang="ru-RU" sz="2000" dirty="0" smtClean="0"/>
              <a:t> начал</a:t>
            </a:r>
            <a:r>
              <a:rPr lang="en-US" sz="2000" dirty="0" smtClean="0"/>
              <a:t>e</a:t>
            </a:r>
            <a:r>
              <a:rPr lang="ru-RU" sz="2000" dirty="0" smtClean="0"/>
              <a:t> </a:t>
            </a:r>
            <a:r>
              <a:rPr lang="en-US" sz="2000" dirty="0" smtClean="0"/>
              <a:t>XIV </a:t>
            </a:r>
            <a:r>
              <a:rPr lang="ru-RU" sz="2000" dirty="0"/>
              <a:t>в</a:t>
            </a:r>
            <a:r>
              <a:rPr lang="ru-RU" sz="2000" dirty="0" smtClean="0"/>
              <a:t>в. в Англии и Франции возникла </a:t>
            </a:r>
            <a:r>
              <a:rPr lang="ru-RU" sz="2000" b="1" i="1" dirty="0" smtClean="0"/>
              <a:t>сословная монархия</a:t>
            </a:r>
            <a:r>
              <a:rPr lang="ru-RU" sz="2000" i="1" dirty="0" smtClean="0"/>
              <a:t> – государство, в котором королевская власть опиралась на собрание представителей сословий. </a:t>
            </a:r>
            <a:endParaRPr lang="ru-RU" sz="2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3001" y="2816282"/>
            <a:ext cx="6489699" cy="404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844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325" y="0"/>
            <a:ext cx="8911687" cy="749300"/>
          </a:xfrm>
        </p:spPr>
        <p:txBody>
          <a:bodyPr/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01" y="1141411"/>
            <a:ext cx="8946541" cy="149038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Вспомните, кого в средневековой Европе называли норманнами?</a:t>
            </a:r>
          </a:p>
          <a:p>
            <a:pPr marL="0" indent="0">
              <a:buNone/>
            </a:pPr>
            <a:r>
              <a:rPr lang="ru-RU" dirty="0" smtClean="0"/>
              <a:t>Чем занимались эти люди?</a:t>
            </a:r>
          </a:p>
          <a:p>
            <a:pPr marL="0" indent="0">
              <a:buNone/>
            </a:pPr>
            <a:r>
              <a:rPr lang="ru-RU" dirty="0" smtClean="0"/>
              <a:t>Какие государства создали норманны?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1520797"/>
            <a:ext cx="5181600" cy="53372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03577"/>
            <a:ext cx="3162300" cy="445442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162301" y="2403576"/>
            <a:ext cx="3848100" cy="4454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dirty="0" smtClean="0"/>
              <a:t>1066 г. – завоевание Англии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нормандским герцогом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Вильгельмом (Вильгельм </a:t>
            </a:r>
            <a:r>
              <a:rPr lang="en-US" sz="2400" dirty="0" smtClean="0"/>
              <a:t>I </a:t>
            </a:r>
            <a:endParaRPr lang="ru-RU" sz="2400" dirty="0" smtClean="0"/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Завоеватель)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323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0"/>
            <a:ext cx="7620000" cy="6858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/>
              <a:t>Поскольку в завоевательном походе Вильгельма участвовали другие нормандские и французские феодалы, король Вильгельм стал обладателем земель не только в Англии, но и во Франции. При его потомках земельные владения английских королей во Франции постоянно расширялись. </a:t>
            </a:r>
          </a:p>
          <a:p>
            <a:pPr marL="0" indent="0" algn="just">
              <a:buNone/>
            </a:pPr>
            <a:r>
              <a:rPr lang="ru-RU" sz="2800" u="sng" dirty="0" smtClean="0"/>
              <a:t>Первые шаги к созданию единого государства:</a:t>
            </a:r>
          </a:p>
          <a:p>
            <a:pPr marL="457200" indent="-457200" algn="just">
              <a:buAutoNum type="arabicPeriod"/>
            </a:pPr>
            <a:r>
              <a:rPr lang="ru-RU" sz="2800" u="sng" dirty="0" smtClean="0"/>
              <a:t>Солсберийская присяга всех феодалов непосредственно королю;</a:t>
            </a:r>
          </a:p>
          <a:p>
            <a:pPr marL="457200" indent="-457200" algn="just">
              <a:buAutoNum type="arabicPeriod"/>
            </a:pPr>
            <a:r>
              <a:rPr lang="ru-RU" sz="2800" u="sng" dirty="0" smtClean="0"/>
              <a:t>Полная перепись земельных владений – «Книга Страшного суда». </a:t>
            </a:r>
            <a:endParaRPr lang="ru-RU" sz="2800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97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25181" y="0"/>
            <a:ext cx="7277100" cy="12808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1154 г. – установление династии Плантагенетов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800" y="1130300"/>
            <a:ext cx="5994400" cy="87667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Основателем династии был Генрих (Анри), герцог Нормандский и граф Анжуйский, обладавший большими землями во Франции.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6973"/>
            <a:ext cx="3467100" cy="48510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-18729"/>
            <a:ext cx="6019800" cy="684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84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8089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Реформы Генриха </a:t>
            </a:r>
            <a:r>
              <a:rPr lang="en-US" sz="4400" dirty="0" smtClean="0">
                <a:solidFill>
                  <a:srgbClr val="FF0000"/>
                </a:solidFill>
              </a:rPr>
              <a:t>II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312" y="1280890"/>
            <a:ext cx="11977688" cy="5577110"/>
          </a:xfrm>
        </p:spPr>
        <p:txBody>
          <a:bodyPr>
            <a:normAutofit/>
          </a:bodyPr>
          <a:lstStyle/>
          <a:p>
            <a:pPr algn="just">
              <a:buAutoNum type="arabicPeriod"/>
            </a:pPr>
            <a:r>
              <a:rPr lang="ru-RU" sz="3200" u="sng" dirty="0" smtClean="0"/>
              <a:t>Судебная реформа</a:t>
            </a:r>
            <a:r>
              <a:rPr lang="ru-RU" sz="3200" dirty="0" smtClean="0"/>
              <a:t>: создание суда присяжных. </a:t>
            </a:r>
          </a:p>
          <a:p>
            <a:pPr algn="just">
              <a:buAutoNum type="arabicPeriod"/>
            </a:pPr>
            <a:r>
              <a:rPr lang="ru-RU" sz="3200" u="sng" dirty="0" smtClean="0"/>
              <a:t>Военная реформа</a:t>
            </a:r>
            <a:r>
              <a:rPr lang="ru-RU" sz="3200" dirty="0" smtClean="0"/>
              <a:t>: вместо обязательного участия в войнах феодалы могли заплатить королю «щитовые деньги». На эти средства король содержал постоянное наемное войско, с помощью которого потомки Генриха воевали с самими феодалами. </a:t>
            </a:r>
          </a:p>
          <a:p>
            <a:pPr algn="just">
              <a:buAutoNum type="arabicPeriod"/>
            </a:pPr>
            <a:r>
              <a:rPr lang="ru-RU" sz="3200" u="sng" dirty="0" smtClean="0"/>
              <a:t>Реформа управления государством</a:t>
            </a:r>
            <a:r>
              <a:rPr lang="ru-RU" sz="3200" dirty="0" smtClean="0"/>
              <a:t>: король начал назначать для управления отдельными территориями своих чиновников – шерифов.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536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4300"/>
            <a:ext cx="12191999" cy="1280890"/>
          </a:xfrm>
        </p:spPr>
        <p:txBody>
          <a:bodyPr/>
          <a:lstStyle/>
          <a:p>
            <a:pPr algn="ctr"/>
            <a:r>
              <a:rPr lang="ru-RU" dirty="0" smtClean="0"/>
              <a:t>Сыновья Генриха </a:t>
            </a:r>
            <a:r>
              <a:rPr lang="en-US" dirty="0" smtClean="0"/>
              <a:t>II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300" y="6100173"/>
            <a:ext cx="4013200" cy="787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Ричард </a:t>
            </a:r>
            <a:r>
              <a:rPr lang="en-US" dirty="0" smtClean="0"/>
              <a:t>I </a:t>
            </a:r>
            <a:r>
              <a:rPr lang="ru-RU" dirty="0" smtClean="0"/>
              <a:t>Львиное Сердце – король Англии в 1189 – 1199 гг.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7300" y="579663"/>
            <a:ext cx="4013200" cy="5532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4700" y="538117"/>
            <a:ext cx="3911599" cy="5574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4700" y="6100173"/>
            <a:ext cx="3776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Иоанн (Джон) Безземельный – </a:t>
            </a:r>
          </a:p>
          <a:p>
            <a:r>
              <a:rPr lang="ru-RU" dirty="0" smtClean="0"/>
              <a:t>король Англии в 1199 – 1216 гг.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76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7500" y="0"/>
            <a:ext cx="10604500" cy="16761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Война, которую вел Джон Безземельный против короля Франции Филиппа </a:t>
            </a:r>
            <a:r>
              <a:rPr lang="en-US" dirty="0" smtClean="0"/>
              <a:t>II </a:t>
            </a:r>
            <a:r>
              <a:rPr lang="ru-RU" dirty="0" smtClean="0"/>
              <a:t>Августа, разоряла Англию. В 1215 г. вместе с феодалами против короля выступили даже горожане и свободные крестьяне.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u="sng" dirty="0" smtClean="0"/>
              <a:t>1215 г. – принятие Великой хартии вольностей – закона, ограничивающего власть короля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7500" y="1654174"/>
            <a:ext cx="3995259" cy="5203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900" y="1676176"/>
            <a:ext cx="3594100" cy="518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6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2490"/>
            <a:ext cx="12191999" cy="1280890"/>
          </a:xfrm>
        </p:spPr>
        <p:txBody>
          <a:bodyPr/>
          <a:lstStyle/>
          <a:p>
            <a:pPr algn="ctr"/>
            <a:r>
              <a:rPr lang="ru-RU" dirty="0" smtClean="0"/>
              <a:t>Создание английского парламента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111" y="1168400"/>
            <a:ext cx="7810283" cy="5689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 smtClean="0"/>
              <a:t>Сын Джона Безземельного – Генрих </a:t>
            </a:r>
            <a:r>
              <a:rPr lang="en-US" sz="2000" dirty="0" smtClean="0"/>
              <a:t>III – </a:t>
            </a:r>
            <a:r>
              <a:rPr lang="ru-RU" sz="2000" dirty="0" smtClean="0"/>
              <a:t>продолжал вести завоевательные войны. Ведение войны требовало от феодалов больших расходов, на которые те не могли пойти. Тогда в 1258 г. феодалы собрались в Оксфорде на совет, который вошел в историю под названием «бешеного». Начинается гражданская война между сторонниками короля и феодалами. </a:t>
            </a:r>
          </a:p>
          <a:p>
            <a:pPr marL="0" indent="0" algn="just">
              <a:buNone/>
            </a:pPr>
            <a:r>
              <a:rPr lang="ru-RU" sz="2000" i="1" dirty="0" smtClean="0"/>
              <a:t>Объясните понятие «гражданская война». </a:t>
            </a:r>
          </a:p>
          <a:p>
            <a:pPr marL="0" indent="0" algn="just">
              <a:buNone/>
            </a:pPr>
            <a:r>
              <a:rPr lang="ru-RU" sz="2000" dirty="0" smtClean="0"/>
              <a:t>Восставших феодалов возглавил граф Симон де Монфор. В 1265 г. граф де Монфор созвал собрание феодалов, духовенства и горожан, которое могло бы ограничить власть короля в области налогообложения и вопросах войны и мира – парламент (от фр. «</a:t>
            </a:r>
            <a:r>
              <a:rPr lang="ru-RU" sz="2000" dirty="0" err="1" smtClean="0"/>
              <a:t>парле</a:t>
            </a:r>
            <a:r>
              <a:rPr lang="ru-RU" sz="2000" dirty="0" smtClean="0"/>
              <a:t>» - «говорить»). 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u="sng" dirty="0" smtClean="0"/>
              <a:t>Парламент – сословно-представительный орган власти в средневековой Англии, ограничивавший власть короля</a:t>
            </a:r>
            <a:r>
              <a:rPr lang="ru-RU" sz="2000" dirty="0" smtClean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8394" y="519113"/>
            <a:ext cx="4243606" cy="633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19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612" y="1244600"/>
            <a:ext cx="7316789" cy="5613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/>
              <a:t>В Англии крепостное право было более тяжелым для крестьян, чем во Франции (</a:t>
            </a:r>
            <a:r>
              <a:rPr lang="ru-RU" sz="3200" i="1" dirty="0" smtClean="0"/>
              <a:t>почему?</a:t>
            </a:r>
            <a:r>
              <a:rPr lang="ru-RU" sz="3200" dirty="0" smtClean="0"/>
              <a:t>). Крестьяне бежали от феодалов и собирались в отряды («вольные стрелки»). Об их приключениях английский народ складывал песни – баллады. Главным героем этих баллад был благородный разбойник Робин Гуд.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8401" y="-12339"/>
            <a:ext cx="4673600" cy="687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414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169</TotalTime>
  <Words>934</Words>
  <Application>Microsoft Office PowerPoint</Application>
  <PresentationFormat>Произвольный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Легкий дым</vt:lpstr>
      <vt:lpstr>Слайд 1</vt:lpstr>
      <vt:lpstr>Повторение</vt:lpstr>
      <vt:lpstr>Слайд 3</vt:lpstr>
      <vt:lpstr>1154 г. – установление династии Плантагенетов</vt:lpstr>
      <vt:lpstr>Реформы Генриха II </vt:lpstr>
      <vt:lpstr>Сыновья Генриха II </vt:lpstr>
      <vt:lpstr>Слайд 7</vt:lpstr>
      <vt:lpstr>Создание английского парламента</vt:lpstr>
      <vt:lpstr>Слайд 9</vt:lpstr>
      <vt:lpstr>Феодальная раздробленность во Франции</vt:lpstr>
      <vt:lpstr>Средние слои общества стали опорой объединения Франции и других европейских стран, укрепления власти короля. </vt:lpstr>
      <vt:lpstr>Борьба с Англией</vt:lpstr>
      <vt:lpstr>Филипп II Август  (1180 - 1223)</vt:lpstr>
      <vt:lpstr>Людовик IX Святой (1227 - 1270)</vt:lpstr>
      <vt:lpstr>Филипп IV Красивый (1285 - 1314)</vt:lpstr>
      <vt:lpstr>Римский Папа Бонифаций VIII  (годы понтификата: 1294 - 1303)</vt:lpstr>
      <vt:lpstr>Генеральные штаты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Англия в XI – XIII вв.</dc:title>
  <dc:creator>пк</dc:creator>
  <cp:lastModifiedBy>User</cp:lastModifiedBy>
  <cp:revision>17</cp:revision>
  <dcterms:created xsi:type="dcterms:W3CDTF">2015-11-24T16:29:23Z</dcterms:created>
  <dcterms:modified xsi:type="dcterms:W3CDTF">2023-06-14T17:06:02Z</dcterms:modified>
</cp:coreProperties>
</file>