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8" r:id="rId3"/>
    <p:sldId id="279" r:id="rId4"/>
    <p:sldId id="280" r:id="rId5"/>
    <p:sldId id="285" r:id="rId6"/>
    <p:sldId id="286" r:id="rId7"/>
    <p:sldId id="287" r:id="rId8"/>
    <p:sldId id="281" r:id="rId9"/>
    <p:sldId id="290" r:id="rId10"/>
    <p:sldId id="282" r:id="rId11"/>
    <p:sldId id="293" r:id="rId12"/>
    <p:sldId id="294" r:id="rId13"/>
    <p:sldId id="295" r:id="rId14"/>
    <p:sldId id="296" r:id="rId15"/>
    <p:sldId id="289" r:id="rId16"/>
    <p:sldId id="283" r:id="rId17"/>
    <p:sldId id="300" r:id="rId18"/>
    <p:sldId id="301" r:id="rId19"/>
    <p:sldId id="291" r:id="rId20"/>
    <p:sldId id="298" r:id="rId21"/>
    <p:sldId id="299" r:id="rId22"/>
    <p:sldId id="297" r:id="rId23"/>
    <p:sldId id="284" r:id="rId24"/>
    <p:sldId id="302" r:id="rId25"/>
  </p:sldIdLst>
  <p:sldSz cx="9144000" cy="6858000" type="screen4x3"/>
  <p:notesSz cx="7315200" cy="9601200"/>
  <p:custDataLst>
    <p:tags r:id="rId2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CC"/>
    <a:srgbClr val="008000"/>
    <a:srgbClr val="CC3300"/>
    <a:srgbClr val="969696"/>
    <a:srgbClr val="FC790C"/>
    <a:srgbClr val="B8E32F"/>
    <a:srgbClr val="D7181F"/>
    <a:srgbClr val="BFA005"/>
    <a:srgbClr val="E8C2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6844" autoAdjust="0"/>
    <p:restoredTop sz="94675" autoAdjust="0"/>
  </p:normalViewPr>
  <p:slideViewPr>
    <p:cSldViewPr>
      <p:cViewPr varScale="1">
        <p:scale>
          <a:sx n="101" d="100"/>
          <a:sy n="101" d="100"/>
        </p:scale>
        <p:origin x="143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slide" Target="../slides/slide8.xml"/><Relationship Id="rId1" Type="http://schemas.openxmlformats.org/officeDocument/2006/relationships/slide" Target="../slides/slide4.xml"/><Relationship Id="rId5" Type="http://schemas.openxmlformats.org/officeDocument/2006/relationships/slide" Target="../slides/slide23.xml"/><Relationship Id="rId4" Type="http://schemas.openxmlformats.org/officeDocument/2006/relationships/slide" Target="../slides/slide1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B4701E-C2B1-42E9-9AB7-829C78A2CD01}" type="doc">
      <dgm:prSet loTypeId="urn:microsoft.com/office/officeart/2005/8/layout/chevron2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FEF54757-7CD6-46C5-9203-1F4F3BD67434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1</a:t>
          </a:r>
        </a:p>
      </dgm:t>
    </dgm:pt>
    <dgm:pt modelId="{22213CD2-1999-4849-BA8A-26F64CF388BA}" type="parTrans" cxnId="{5BC1A4C4-6E79-4465-982C-120C1EE41BC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BCACF14-32BB-4EE0-841B-D29629264A00}" type="sibTrans" cxnId="{5BC1A4C4-6E79-4465-982C-120C1EE41BC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A1F276C-44AB-4237-A0EB-17D47CC63879}">
      <dgm:prSet phldrT="[Текст]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  <a:hlinkClick xmlns:r="http://schemas.openxmlformats.org/officeDocument/2006/relationships" r:id="rId1" action="ppaction://hlinksldjump"/>
            </a:rPr>
            <a:t>Палеонтологические</a:t>
          </a:r>
          <a:endParaRPr lang="ru-RU" dirty="0">
            <a:solidFill>
              <a:schemeClr val="tx1"/>
            </a:solidFill>
          </a:endParaRPr>
        </a:p>
      </dgm:t>
    </dgm:pt>
    <dgm:pt modelId="{BBB0FCBB-D720-4D17-B3C5-ADCB9693602F}" type="parTrans" cxnId="{6EF55F87-2742-4BD1-8384-87FD8B1A8B4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9F6C79B-A127-408A-8A59-5EF78E3E81E4}" type="sibTrans" cxnId="{6EF55F87-2742-4BD1-8384-87FD8B1A8B4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E077852-E84A-4806-B049-E4730F8141A1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2</a:t>
          </a:r>
        </a:p>
      </dgm:t>
    </dgm:pt>
    <dgm:pt modelId="{5CC19B74-33DD-414B-9F3B-DD46A951AC2B}" type="parTrans" cxnId="{89335E90-AF1D-47F8-B226-983915B02BD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127C8B8-3DBA-403E-B03E-D7A5B49E633E}" type="sibTrans" cxnId="{89335E90-AF1D-47F8-B226-983915B02BD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A589BB8-AB7F-4C0F-9901-1ACF5F79EBFC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  <a:hlinkClick xmlns:r="http://schemas.openxmlformats.org/officeDocument/2006/relationships" r:id="rId2" action="ppaction://hlinksldjump"/>
            </a:rPr>
            <a:t>Эмбриологические</a:t>
          </a:r>
          <a:endParaRPr lang="ru-RU" dirty="0">
            <a:solidFill>
              <a:schemeClr val="tx1"/>
            </a:solidFill>
          </a:endParaRPr>
        </a:p>
      </dgm:t>
    </dgm:pt>
    <dgm:pt modelId="{107AB805-31DF-4E72-AEAE-245C0C02DAC8}" type="parTrans" cxnId="{B1648CB5-5A69-4E17-BB92-011876A5269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AD73321-D0C5-461C-AD1E-93FC2DCFD573}" type="sibTrans" cxnId="{B1648CB5-5A69-4E17-BB92-011876A5269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E883CDB-8D37-450B-98C9-1E0CD16E5246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3</a:t>
          </a:r>
        </a:p>
      </dgm:t>
    </dgm:pt>
    <dgm:pt modelId="{A45E6782-5680-4F1E-93A9-60466E78BE0D}" type="parTrans" cxnId="{E4EC0B72-23D6-4B37-AD32-7A5C50667E3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0B6E7D2-163B-483C-837D-FBAF51EF57B2}" type="sibTrans" cxnId="{E4EC0B72-23D6-4B37-AD32-7A5C50667E3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4F4C714-40ED-492A-AAD2-3C8E4329B079}">
      <dgm:prSet phldrT="[Текст]"/>
      <dgm:spPr>
        <a:solidFill>
          <a:srgbClr val="FFCCCC">
            <a:alpha val="89804"/>
          </a:srgbClr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  <a:hlinkClick xmlns:r="http://schemas.openxmlformats.org/officeDocument/2006/relationships" r:id="rId3" action="ppaction://hlinksldjump"/>
            </a:rPr>
            <a:t>Сравнительно-анатомические</a:t>
          </a:r>
          <a:endParaRPr lang="ru-RU" dirty="0">
            <a:solidFill>
              <a:schemeClr val="tx1"/>
            </a:solidFill>
          </a:endParaRPr>
        </a:p>
      </dgm:t>
    </dgm:pt>
    <dgm:pt modelId="{24D82F3F-7C24-4988-B1C5-3C625AEE6482}" type="parTrans" cxnId="{2E9070A4-1184-416F-8636-6BA1BA372F8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AC4A03F-2824-4848-B1A4-182381E08029}" type="sibTrans" cxnId="{2E9070A4-1184-416F-8636-6BA1BA372F8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615A501-2B4C-46D0-AF9B-7E14A06EB414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4</a:t>
          </a:r>
        </a:p>
      </dgm:t>
    </dgm:pt>
    <dgm:pt modelId="{4D264DEB-CD5F-4444-9563-2C6D9F2201B7}" type="parTrans" cxnId="{EE49EB3A-9912-402C-A514-D7C3C2EBFC3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C161753-2C54-4C47-844D-5FA0EE623E22}" type="sibTrans" cxnId="{EE49EB3A-9912-402C-A514-D7C3C2EBFC3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1DD9E87-380F-4B0A-9D34-A70CFAF8072A}">
      <dgm:prSet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  <a:hlinkClick xmlns:r="http://schemas.openxmlformats.org/officeDocument/2006/relationships" r:id="rId4" action="ppaction://hlinksldjump"/>
            </a:rPr>
            <a:t>Биогеографические</a:t>
          </a:r>
          <a:endParaRPr lang="ru-RU" dirty="0">
            <a:solidFill>
              <a:schemeClr val="tx1"/>
            </a:solidFill>
          </a:endParaRPr>
        </a:p>
      </dgm:t>
    </dgm:pt>
    <dgm:pt modelId="{4D80D700-3264-47A7-9675-665C22E53A35}" type="parTrans" cxnId="{AD260867-CC99-4EC0-BA77-2EB0B8B8DFD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9FD55E6-C1C0-4AD0-AC95-C4A9DDA443A6}" type="sibTrans" cxnId="{AD260867-CC99-4EC0-BA77-2EB0B8B8DFD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53191D6-BC79-421F-89D1-B8BA2B8139F9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5</a:t>
          </a:r>
        </a:p>
      </dgm:t>
    </dgm:pt>
    <dgm:pt modelId="{ABD83BDE-FA5C-48F1-BC40-93DE5B298C1B}" type="parTrans" cxnId="{0966B5CB-6EE1-4563-8CEF-2F1F29A4BCA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191A5EF-F2FD-45B0-8987-2C04AAF82D83}" type="sibTrans" cxnId="{0966B5CB-6EE1-4563-8CEF-2F1F29A4BCA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92E5AF4-362D-48FB-940B-A0A03627D123}">
      <dgm:prSet/>
      <dgm:spPr>
        <a:solidFill>
          <a:schemeClr val="bg1">
            <a:lumMod val="75000"/>
            <a:alpha val="90000"/>
          </a:schemeClr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  <a:hlinkClick xmlns:r="http://schemas.openxmlformats.org/officeDocument/2006/relationships" r:id="rId5" action="ppaction://hlinksldjump"/>
            </a:rPr>
            <a:t>Биохимические</a:t>
          </a:r>
          <a:endParaRPr lang="ru-RU" dirty="0">
            <a:solidFill>
              <a:schemeClr val="tx1"/>
            </a:solidFill>
          </a:endParaRPr>
        </a:p>
      </dgm:t>
    </dgm:pt>
    <dgm:pt modelId="{3C7A9422-F4D2-40B5-8E9C-AFD8EBD05001}" type="parTrans" cxnId="{160C6487-F348-441B-BE27-F616AA2382F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17A34C1-26AC-499C-B2C4-644CE56F70D9}" type="sibTrans" cxnId="{160C6487-F348-441B-BE27-F616AA2382F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72A9A0F-0606-44D0-9B12-6A5056AE8D4D}" type="pres">
      <dgm:prSet presAssocID="{4FB4701E-C2B1-42E9-9AB7-829C78A2CD01}" presName="linearFlow" presStyleCnt="0">
        <dgm:presLayoutVars>
          <dgm:dir/>
          <dgm:animLvl val="lvl"/>
          <dgm:resizeHandles val="exact"/>
        </dgm:presLayoutVars>
      </dgm:prSet>
      <dgm:spPr/>
    </dgm:pt>
    <dgm:pt modelId="{72A4BBB6-B044-4E91-A4C1-2CE3053E1429}" type="pres">
      <dgm:prSet presAssocID="{FEF54757-7CD6-46C5-9203-1F4F3BD67434}" presName="composite" presStyleCnt="0"/>
      <dgm:spPr/>
    </dgm:pt>
    <dgm:pt modelId="{1BA225FD-2C76-41E4-A619-5842AA2F43EA}" type="pres">
      <dgm:prSet presAssocID="{FEF54757-7CD6-46C5-9203-1F4F3BD67434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3F02B306-628C-4C89-ADC5-11CA50065C65}" type="pres">
      <dgm:prSet presAssocID="{FEF54757-7CD6-46C5-9203-1F4F3BD67434}" presName="descendantText" presStyleLbl="alignAcc1" presStyleIdx="0" presStyleCnt="5">
        <dgm:presLayoutVars>
          <dgm:bulletEnabled val="1"/>
        </dgm:presLayoutVars>
      </dgm:prSet>
      <dgm:spPr/>
    </dgm:pt>
    <dgm:pt modelId="{C97EA1D8-80E2-465F-A0AE-A111BA3C0939}" type="pres">
      <dgm:prSet presAssocID="{CBCACF14-32BB-4EE0-841B-D29629264A00}" presName="sp" presStyleCnt="0"/>
      <dgm:spPr/>
    </dgm:pt>
    <dgm:pt modelId="{3E245E6E-91F0-4CA9-8D37-AEDAC5737835}" type="pres">
      <dgm:prSet presAssocID="{CE077852-E84A-4806-B049-E4730F8141A1}" presName="composite" presStyleCnt="0"/>
      <dgm:spPr/>
    </dgm:pt>
    <dgm:pt modelId="{E3497D06-99FE-4F01-A39F-6758DA9B2C23}" type="pres">
      <dgm:prSet presAssocID="{CE077852-E84A-4806-B049-E4730F8141A1}" presName="parentText" presStyleLbl="alignNode1" presStyleIdx="1" presStyleCnt="5">
        <dgm:presLayoutVars>
          <dgm:chMax val="1"/>
          <dgm:bulletEnabled val="1"/>
        </dgm:presLayoutVars>
      </dgm:prSet>
      <dgm:spPr/>
    </dgm:pt>
    <dgm:pt modelId="{B47D4962-3779-4D13-8D53-576A788C6AFC}" type="pres">
      <dgm:prSet presAssocID="{CE077852-E84A-4806-B049-E4730F8141A1}" presName="descendantText" presStyleLbl="alignAcc1" presStyleIdx="1" presStyleCnt="5">
        <dgm:presLayoutVars>
          <dgm:bulletEnabled val="1"/>
        </dgm:presLayoutVars>
      </dgm:prSet>
      <dgm:spPr/>
    </dgm:pt>
    <dgm:pt modelId="{0088FE01-C39F-4A57-8B0A-935B6F8B38CF}" type="pres">
      <dgm:prSet presAssocID="{2127C8B8-3DBA-403E-B03E-D7A5B49E633E}" presName="sp" presStyleCnt="0"/>
      <dgm:spPr/>
    </dgm:pt>
    <dgm:pt modelId="{3634199F-75CB-486D-92BA-17789A59C45B}" type="pres">
      <dgm:prSet presAssocID="{5E883CDB-8D37-450B-98C9-1E0CD16E5246}" presName="composite" presStyleCnt="0"/>
      <dgm:spPr/>
    </dgm:pt>
    <dgm:pt modelId="{8844036A-5B00-4D8B-A021-B59DB07ABBF8}" type="pres">
      <dgm:prSet presAssocID="{5E883CDB-8D37-450B-98C9-1E0CD16E5246}" presName="parentText" presStyleLbl="alignNode1" presStyleIdx="2" presStyleCnt="5">
        <dgm:presLayoutVars>
          <dgm:chMax val="1"/>
          <dgm:bulletEnabled val="1"/>
        </dgm:presLayoutVars>
      </dgm:prSet>
      <dgm:spPr/>
    </dgm:pt>
    <dgm:pt modelId="{0ADE5B27-DDCF-40C7-8BD7-6F88ABAC57AC}" type="pres">
      <dgm:prSet presAssocID="{5E883CDB-8D37-450B-98C9-1E0CD16E5246}" presName="descendantText" presStyleLbl="alignAcc1" presStyleIdx="2" presStyleCnt="5">
        <dgm:presLayoutVars>
          <dgm:bulletEnabled val="1"/>
        </dgm:presLayoutVars>
      </dgm:prSet>
      <dgm:spPr/>
    </dgm:pt>
    <dgm:pt modelId="{90649D4C-528F-40F8-8E2C-12C3965D5BE5}" type="pres">
      <dgm:prSet presAssocID="{00B6E7D2-163B-483C-837D-FBAF51EF57B2}" presName="sp" presStyleCnt="0"/>
      <dgm:spPr/>
    </dgm:pt>
    <dgm:pt modelId="{9B60D351-4A7B-4EAA-B563-9EF18B51FC9A}" type="pres">
      <dgm:prSet presAssocID="{E615A501-2B4C-46D0-AF9B-7E14A06EB414}" presName="composite" presStyleCnt="0"/>
      <dgm:spPr/>
    </dgm:pt>
    <dgm:pt modelId="{4F93E0D1-8676-4943-ADD8-523A265E7A22}" type="pres">
      <dgm:prSet presAssocID="{E615A501-2B4C-46D0-AF9B-7E14A06EB414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EAAF326A-FDCD-4F31-B317-46DB651EF53D}" type="pres">
      <dgm:prSet presAssocID="{E615A501-2B4C-46D0-AF9B-7E14A06EB414}" presName="descendantText" presStyleLbl="alignAcc1" presStyleIdx="3" presStyleCnt="5">
        <dgm:presLayoutVars>
          <dgm:bulletEnabled val="1"/>
        </dgm:presLayoutVars>
      </dgm:prSet>
      <dgm:spPr/>
    </dgm:pt>
    <dgm:pt modelId="{C108C59D-2491-4DDE-8CFC-B862E11A7020}" type="pres">
      <dgm:prSet presAssocID="{AC161753-2C54-4C47-844D-5FA0EE623E22}" presName="sp" presStyleCnt="0"/>
      <dgm:spPr/>
    </dgm:pt>
    <dgm:pt modelId="{C30672B3-17E5-42FB-A6AA-0111C8274E1F}" type="pres">
      <dgm:prSet presAssocID="{D53191D6-BC79-421F-89D1-B8BA2B8139F9}" presName="composite" presStyleCnt="0"/>
      <dgm:spPr/>
    </dgm:pt>
    <dgm:pt modelId="{F5B5AB08-3BD5-480B-977B-9916D8995E20}" type="pres">
      <dgm:prSet presAssocID="{D53191D6-BC79-421F-89D1-B8BA2B8139F9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51448308-BFA6-4036-B563-5E23FAD4A492}" type="pres">
      <dgm:prSet presAssocID="{D53191D6-BC79-421F-89D1-B8BA2B8139F9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A54A280E-3E7A-44EA-9956-0FC060C334DF}" type="presOf" srcId="{E615A501-2B4C-46D0-AF9B-7E14A06EB414}" destId="{4F93E0D1-8676-4943-ADD8-523A265E7A22}" srcOrd="0" destOrd="0" presId="urn:microsoft.com/office/officeart/2005/8/layout/chevron2"/>
    <dgm:cxn modelId="{EE49EB3A-9912-402C-A514-D7C3C2EBFC33}" srcId="{4FB4701E-C2B1-42E9-9AB7-829C78A2CD01}" destId="{E615A501-2B4C-46D0-AF9B-7E14A06EB414}" srcOrd="3" destOrd="0" parTransId="{4D264DEB-CD5F-4444-9563-2C6D9F2201B7}" sibTransId="{AC161753-2C54-4C47-844D-5FA0EE623E22}"/>
    <dgm:cxn modelId="{A13D943D-6EDE-4C7B-96E2-C7A3C836ED08}" type="presOf" srcId="{392E5AF4-362D-48FB-940B-A0A03627D123}" destId="{51448308-BFA6-4036-B563-5E23FAD4A492}" srcOrd="0" destOrd="0" presId="urn:microsoft.com/office/officeart/2005/8/layout/chevron2"/>
    <dgm:cxn modelId="{0789EA5C-EC14-4922-B213-66C1C5257F24}" type="presOf" srcId="{7A1F276C-44AB-4237-A0EB-17D47CC63879}" destId="{3F02B306-628C-4C89-ADC5-11CA50065C65}" srcOrd="0" destOrd="0" presId="urn:microsoft.com/office/officeart/2005/8/layout/chevron2"/>
    <dgm:cxn modelId="{B9A00946-D2A2-4FFA-952B-CDD87890DAD5}" type="presOf" srcId="{4FB4701E-C2B1-42E9-9AB7-829C78A2CD01}" destId="{072A9A0F-0606-44D0-9B12-6A5056AE8D4D}" srcOrd="0" destOrd="0" presId="urn:microsoft.com/office/officeart/2005/8/layout/chevron2"/>
    <dgm:cxn modelId="{AD260867-CC99-4EC0-BA77-2EB0B8B8DFD0}" srcId="{E615A501-2B4C-46D0-AF9B-7E14A06EB414}" destId="{01DD9E87-380F-4B0A-9D34-A70CFAF8072A}" srcOrd="0" destOrd="0" parTransId="{4D80D700-3264-47A7-9675-665C22E53A35}" sibTransId="{09FD55E6-C1C0-4AD0-AC95-C4A9DDA443A6}"/>
    <dgm:cxn modelId="{E4EC0B72-23D6-4B37-AD32-7A5C50667E33}" srcId="{4FB4701E-C2B1-42E9-9AB7-829C78A2CD01}" destId="{5E883CDB-8D37-450B-98C9-1E0CD16E5246}" srcOrd="2" destOrd="0" parTransId="{A45E6782-5680-4F1E-93A9-60466E78BE0D}" sibTransId="{00B6E7D2-163B-483C-837D-FBAF51EF57B2}"/>
    <dgm:cxn modelId="{D463707A-1808-463B-A551-13F59B572265}" type="presOf" srcId="{CE077852-E84A-4806-B049-E4730F8141A1}" destId="{E3497D06-99FE-4F01-A39F-6758DA9B2C23}" srcOrd="0" destOrd="0" presId="urn:microsoft.com/office/officeart/2005/8/layout/chevron2"/>
    <dgm:cxn modelId="{95258B80-CA9C-441D-806B-A806BDBAA6EA}" type="presOf" srcId="{FEF54757-7CD6-46C5-9203-1F4F3BD67434}" destId="{1BA225FD-2C76-41E4-A619-5842AA2F43EA}" srcOrd="0" destOrd="0" presId="urn:microsoft.com/office/officeart/2005/8/layout/chevron2"/>
    <dgm:cxn modelId="{C436D381-36B0-46BD-8ADA-DB6C267F9946}" type="presOf" srcId="{01DD9E87-380F-4B0A-9D34-A70CFAF8072A}" destId="{EAAF326A-FDCD-4F31-B317-46DB651EF53D}" srcOrd="0" destOrd="0" presId="urn:microsoft.com/office/officeart/2005/8/layout/chevron2"/>
    <dgm:cxn modelId="{6EF55F87-2742-4BD1-8384-87FD8B1A8B48}" srcId="{FEF54757-7CD6-46C5-9203-1F4F3BD67434}" destId="{7A1F276C-44AB-4237-A0EB-17D47CC63879}" srcOrd="0" destOrd="0" parTransId="{BBB0FCBB-D720-4D17-B3C5-ADCB9693602F}" sibTransId="{89F6C79B-A127-408A-8A59-5EF78E3E81E4}"/>
    <dgm:cxn modelId="{160C6487-F348-441B-BE27-F616AA2382F6}" srcId="{D53191D6-BC79-421F-89D1-B8BA2B8139F9}" destId="{392E5AF4-362D-48FB-940B-A0A03627D123}" srcOrd="0" destOrd="0" parTransId="{3C7A9422-F4D2-40B5-8E9C-AFD8EBD05001}" sibTransId="{E17A34C1-26AC-499C-B2C4-644CE56F70D9}"/>
    <dgm:cxn modelId="{89335E90-AF1D-47F8-B226-983915B02BDF}" srcId="{4FB4701E-C2B1-42E9-9AB7-829C78A2CD01}" destId="{CE077852-E84A-4806-B049-E4730F8141A1}" srcOrd="1" destOrd="0" parTransId="{5CC19B74-33DD-414B-9F3B-DD46A951AC2B}" sibTransId="{2127C8B8-3DBA-403E-B03E-D7A5B49E633E}"/>
    <dgm:cxn modelId="{A8C84495-F822-4FDA-8622-567EC16D2F5C}" type="presOf" srcId="{84F4C714-40ED-492A-AAD2-3C8E4329B079}" destId="{0ADE5B27-DDCF-40C7-8BD7-6F88ABAC57AC}" srcOrd="0" destOrd="0" presId="urn:microsoft.com/office/officeart/2005/8/layout/chevron2"/>
    <dgm:cxn modelId="{2E9070A4-1184-416F-8636-6BA1BA372F82}" srcId="{5E883CDB-8D37-450B-98C9-1E0CD16E5246}" destId="{84F4C714-40ED-492A-AAD2-3C8E4329B079}" srcOrd="0" destOrd="0" parTransId="{24D82F3F-7C24-4988-B1C5-3C625AEE6482}" sibTransId="{0AC4A03F-2824-4848-B1A4-182381E08029}"/>
    <dgm:cxn modelId="{B1648CB5-5A69-4E17-BB92-011876A52690}" srcId="{CE077852-E84A-4806-B049-E4730F8141A1}" destId="{FA589BB8-AB7F-4C0F-9901-1ACF5F79EBFC}" srcOrd="0" destOrd="0" parTransId="{107AB805-31DF-4E72-AEAE-245C0C02DAC8}" sibTransId="{DAD73321-D0C5-461C-AD1E-93FC2DCFD573}"/>
    <dgm:cxn modelId="{5BC1A4C4-6E79-4465-982C-120C1EE41BCE}" srcId="{4FB4701E-C2B1-42E9-9AB7-829C78A2CD01}" destId="{FEF54757-7CD6-46C5-9203-1F4F3BD67434}" srcOrd="0" destOrd="0" parTransId="{22213CD2-1999-4849-BA8A-26F64CF388BA}" sibTransId="{CBCACF14-32BB-4EE0-841B-D29629264A00}"/>
    <dgm:cxn modelId="{33F27AC7-D801-40E6-9332-9F7D5D58BCEF}" type="presOf" srcId="{FA589BB8-AB7F-4C0F-9901-1ACF5F79EBFC}" destId="{B47D4962-3779-4D13-8D53-576A788C6AFC}" srcOrd="0" destOrd="0" presId="urn:microsoft.com/office/officeart/2005/8/layout/chevron2"/>
    <dgm:cxn modelId="{0966B5CB-6EE1-4563-8CEF-2F1F29A4BCAB}" srcId="{4FB4701E-C2B1-42E9-9AB7-829C78A2CD01}" destId="{D53191D6-BC79-421F-89D1-B8BA2B8139F9}" srcOrd="4" destOrd="0" parTransId="{ABD83BDE-FA5C-48F1-BC40-93DE5B298C1B}" sibTransId="{A191A5EF-F2FD-45B0-8987-2C04AAF82D83}"/>
    <dgm:cxn modelId="{E6D4A8DA-F4EE-4BBA-83AB-85743EBCBBE5}" type="presOf" srcId="{5E883CDB-8D37-450B-98C9-1E0CD16E5246}" destId="{8844036A-5B00-4D8B-A021-B59DB07ABBF8}" srcOrd="0" destOrd="0" presId="urn:microsoft.com/office/officeart/2005/8/layout/chevron2"/>
    <dgm:cxn modelId="{853030FB-EB20-44FB-9795-D88F24A9F4A4}" type="presOf" srcId="{D53191D6-BC79-421F-89D1-B8BA2B8139F9}" destId="{F5B5AB08-3BD5-480B-977B-9916D8995E20}" srcOrd="0" destOrd="0" presId="urn:microsoft.com/office/officeart/2005/8/layout/chevron2"/>
    <dgm:cxn modelId="{E138EEA3-D4DF-4A2E-BB7F-CF9ECE543CB4}" type="presParOf" srcId="{072A9A0F-0606-44D0-9B12-6A5056AE8D4D}" destId="{72A4BBB6-B044-4E91-A4C1-2CE3053E1429}" srcOrd="0" destOrd="0" presId="urn:microsoft.com/office/officeart/2005/8/layout/chevron2"/>
    <dgm:cxn modelId="{6F67E5F7-D1CD-43E7-AF9E-86A9672F624B}" type="presParOf" srcId="{72A4BBB6-B044-4E91-A4C1-2CE3053E1429}" destId="{1BA225FD-2C76-41E4-A619-5842AA2F43EA}" srcOrd="0" destOrd="0" presId="urn:microsoft.com/office/officeart/2005/8/layout/chevron2"/>
    <dgm:cxn modelId="{1A2454B8-A279-454D-8637-BF7101408B2A}" type="presParOf" srcId="{72A4BBB6-B044-4E91-A4C1-2CE3053E1429}" destId="{3F02B306-628C-4C89-ADC5-11CA50065C65}" srcOrd="1" destOrd="0" presId="urn:microsoft.com/office/officeart/2005/8/layout/chevron2"/>
    <dgm:cxn modelId="{68E6FEFA-A4AC-4900-88D4-C5F58C277703}" type="presParOf" srcId="{072A9A0F-0606-44D0-9B12-6A5056AE8D4D}" destId="{C97EA1D8-80E2-465F-A0AE-A111BA3C0939}" srcOrd="1" destOrd="0" presId="urn:microsoft.com/office/officeart/2005/8/layout/chevron2"/>
    <dgm:cxn modelId="{1C523199-51F8-43F2-8BA0-B880541F56F5}" type="presParOf" srcId="{072A9A0F-0606-44D0-9B12-6A5056AE8D4D}" destId="{3E245E6E-91F0-4CA9-8D37-AEDAC5737835}" srcOrd="2" destOrd="0" presId="urn:microsoft.com/office/officeart/2005/8/layout/chevron2"/>
    <dgm:cxn modelId="{442ECC68-0BF9-4AF0-8788-314A20E6471A}" type="presParOf" srcId="{3E245E6E-91F0-4CA9-8D37-AEDAC5737835}" destId="{E3497D06-99FE-4F01-A39F-6758DA9B2C23}" srcOrd="0" destOrd="0" presId="urn:microsoft.com/office/officeart/2005/8/layout/chevron2"/>
    <dgm:cxn modelId="{B2871660-A94F-4CC3-B8F6-3B69E703E0C3}" type="presParOf" srcId="{3E245E6E-91F0-4CA9-8D37-AEDAC5737835}" destId="{B47D4962-3779-4D13-8D53-576A788C6AFC}" srcOrd="1" destOrd="0" presId="urn:microsoft.com/office/officeart/2005/8/layout/chevron2"/>
    <dgm:cxn modelId="{5D66600E-F7C4-420E-BDF1-D4DB79B37ED0}" type="presParOf" srcId="{072A9A0F-0606-44D0-9B12-6A5056AE8D4D}" destId="{0088FE01-C39F-4A57-8B0A-935B6F8B38CF}" srcOrd="3" destOrd="0" presId="urn:microsoft.com/office/officeart/2005/8/layout/chevron2"/>
    <dgm:cxn modelId="{7A7B6819-6850-4C92-8C4A-D7AE53D5C5EB}" type="presParOf" srcId="{072A9A0F-0606-44D0-9B12-6A5056AE8D4D}" destId="{3634199F-75CB-486D-92BA-17789A59C45B}" srcOrd="4" destOrd="0" presId="urn:microsoft.com/office/officeart/2005/8/layout/chevron2"/>
    <dgm:cxn modelId="{141F4166-06C6-473D-A5EC-C93D283A5CEF}" type="presParOf" srcId="{3634199F-75CB-486D-92BA-17789A59C45B}" destId="{8844036A-5B00-4D8B-A021-B59DB07ABBF8}" srcOrd="0" destOrd="0" presId="urn:microsoft.com/office/officeart/2005/8/layout/chevron2"/>
    <dgm:cxn modelId="{8BC32588-DAD4-4188-8745-1621D32C627C}" type="presParOf" srcId="{3634199F-75CB-486D-92BA-17789A59C45B}" destId="{0ADE5B27-DDCF-40C7-8BD7-6F88ABAC57AC}" srcOrd="1" destOrd="0" presId="urn:microsoft.com/office/officeart/2005/8/layout/chevron2"/>
    <dgm:cxn modelId="{BDEC2505-87D1-4FE0-B838-1F0607702F87}" type="presParOf" srcId="{072A9A0F-0606-44D0-9B12-6A5056AE8D4D}" destId="{90649D4C-528F-40F8-8E2C-12C3965D5BE5}" srcOrd="5" destOrd="0" presId="urn:microsoft.com/office/officeart/2005/8/layout/chevron2"/>
    <dgm:cxn modelId="{3C3A4BE0-4A66-4734-87C2-1AAD86714603}" type="presParOf" srcId="{072A9A0F-0606-44D0-9B12-6A5056AE8D4D}" destId="{9B60D351-4A7B-4EAA-B563-9EF18B51FC9A}" srcOrd="6" destOrd="0" presId="urn:microsoft.com/office/officeart/2005/8/layout/chevron2"/>
    <dgm:cxn modelId="{247CAF14-4C1C-4656-910B-B5D3F0FA640E}" type="presParOf" srcId="{9B60D351-4A7B-4EAA-B563-9EF18B51FC9A}" destId="{4F93E0D1-8676-4943-ADD8-523A265E7A22}" srcOrd="0" destOrd="0" presId="urn:microsoft.com/office/officeart/2005/8/layout/chevron2"/>
    <dgm:cxn modelId="{6C4A2CE1-65A8-4A4B-A6F5-FAEB9431BB61}" type="presParOf" srcId="{9B60D351-4A7B-4EAA-B563-9EF18B51FC9A}" destId="{EAAF326A-FDCD-4F31-B317-46DB651EF53D}" srcOrd="1" destOrd="0" presId="urn:microsoft.com/office/officeart/2005/8/layout/chevron2"/>
    <dgm:cxn modelId="{5909A62A-E2A4-4E3F-BA10-E741F056E379}" type="presParOf" srcId="{072A9A0F-0606-44D0-9B12-6A5056AE8D4D}" destId="{C108C59D-2491-4DDE-8CFC-B862E11A7020}" srcOrd="7" destOrd="0" presId="urn:microsoft.com/office/officeart/2005/8/layout/chevron2"/>
    <dgm:cxn modelId="{B3819F18-224F-4B85-BBFB-31709F4422D7}" type="presParOf" srcId="{072A9A0F-0606-44D0-9B12-6A5056AE8D4D}" destId="{C30672B3-17E5-42FB-A6AA-0111C8274E1F}" srcOrd="8" destOrd="0" presId="urn:microsoft.com/office/officeart/2005/8/layout/chevron2"/>
    <dgm:cxn modelId="{3D50FF69-73D7-4819-A760-A1DCFE0C05F4}" type="presParOf" srcId="{C30672B3-17E5-42FB-A6AA-0111C8274E1F}" destId="{F5B5AB08-3BD5-480B-977B-9916D8995E20}" srcOrd="0" destOrd="0" presId="urn:microsoft.com/office/officeart/2005/8/layout/chevron2"/>
    <dgm:cxn modelId="{4FE62C2B-23A9-485B-99AB-8B1625CA12EF}" type="presParOf" srcId="{C30672B3-17E5-42FB-A6AA-0111C8274E1F}" destId="{51448308-BFA6-4036-B563-5E23FAD4A49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A225FD-2C76-41E4-A619-5842AA2F43EA}">
      <dsp:nvSpPr>
        <dsp:cNvPr id="0" name=""/>
        <dsp:cNvSpPr/>
      </dsp:nvSpPr>
      <dsp:spPr>
        <a:xfrm rot="5400000">
          <a:off x="-175822" y="178272"/>
          <a:ext cx="1172151" cy="820506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/>
              </a:solidFill>
            </a:rPr>
            <a:t>1</a:t>
          </a:r>
        </a:p>
      </dsp:txBody>
      <dsp:txXfrm rot="-5400000">
        <a:off x="1" y="412702"/>
        <a:ext cx="820506" cy="351645"/>
      </dsp:txXfrm>
    </dsp:sp>
    <dsp:sp modelId="{3F02B306-628C-4C89-ADC5-11CA50065C65}">
      <dsp:nvSpPr>
        <dsp:cNvPr id="0" name=""/>
        <dsp:cNvSpPr/>
      </dsp:nvSpPr>
      <dsp:spPr>
        <a:xfrm rot="5400000">
          <a:off x="4313779" y="-3490823"/>
          <a:ext cx="761898" cy="7748445"/>
        </a:xfrm>
        <a:prstGeom prst="round2Same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256" tIns="24130" rIns="24130" bIns="24130" numCol="1" spcCol="1270" anchor="ctr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800" kern="1200" dirty="0">
              <a:solidFill>
                <a:schemeClr val="tx1"/>
              </a:solidFill>
              <a:hlinkClick xmlns:r="http://schemas.openxmlformats.org/officeDocument/2006/relationships" r:id="" action="ppaction://hlinksldjump"/>
            </a:rPr>
            <a:t>Палеонтологические</a:t>
          </a:r>
          <a:endParaRPr lang="ru-RU" sz="3800" kern="1200" dirty="0">
            <a:solidFill>
              <a:schemeClr val="tx1"/>
            </a:solidFill>
          </a:endParaRPr>
        </a:p>
      </dsp:txBody>
      <dsp:txXfrm rot="-5400000">
        <a:off x="820506" y="39643"/>
        <a:ext cx="7711252" cy="687512"/>
      </dsp:txXfrm>
    </dsp:sp>
    <dsp:sp modelId="{E3497D06-99FE-4F01-A39F-6758DA9B2C23}">
      <dsp:nvSpPr>
        <dsp:cNvPr id="0" name=""/>
        <dsp:cNvSpPr/>
      </dsp:nvSpPr>
      <dsp:spPr>
        <a:xfrm rot="5400000">
          <a:off x="-175822" y="1234159"/>
          <a:ext cx="1172151" cy="820506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/>
              </a:solidFill>
            </a:rPr>
            <a:t>2</a:t>
          </a:r>
        </a:p>
      </dsp:txBody>
      <dsp:txXfrm rot="-5400000">
        <a:off x="1" y="1468589"/>
        <a:ext cx="820506" cy="351645"/>
      </dsp:txXfrm>
    </dsp:sp>
    <dsp:sp modelId="{B47D4962-3779-4D13-8D53-576A788C6AFC}">
      <dsp:nvSpPr>
        <dsp:cNvPr id="0" name=""/>
        <dsp:cNvSpPr/>
      </dsp:nvSpPr>
      <dsp:spPr>
        <a:xfrm rot="5400000">
          <a:off x="4313779" y="-2434936"/>
          <a:ext cx="761898" cy="7748445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256" tIns="24130" rIns="24130" bIns="24130" numCol="1" spcCol="1270" anchor="ctr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800" kern="1200" dirty="0">
              <a:solidFill>
                <a:schemeClr val="tx1"/>
              </a:solidFill>
              <a:hlinkClick xmlns:r="http://schemas.openxmlformats.org/officeDocument/2006/relationships" r:id="" action="ppaction://hlinksldjump"/>
            </a:rPr>
            <a:t>Эмбриологические</a:t>
          </a:r>
          <a:endParaRPr lang="ru-RU" sz="3800" kern="1200" dirty="0">
            <a:solidFill>
              <a:schemeClr val="tx1"/>
            </a:solidFill>
          </a:endParaRPr>
        </a:p>
      </dsp:txBody>
      <dsp:txXfrm rot="-5400000">
        <a:off x="820506" y="1095530"/>
        <a:ext cx="7711252" cy="687512"/>
      </dsp:txXfrm>
    </dsp:sp>
    <dsp:sp modelId="{8844036A-5B00-4D8B-A021-B59DB07ABBF8}">
      <dsp:nvSpPr>
        <dsp:cNvPr id="0" name=""/>
        <dsp:cNvSpPr/>
      </dsp:nvSpPr>
      <dsp:spPr>
        <a:xfrm rot="5400000">
          <a:off x="-175822" y="2290046"/>
          <a:ext cx="1172151" cy="820506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/>
              </a:solidFill>
            </a:rPr>
            <a:t>3</a:t>
          </a:r>
        </a:p>
      </dsp:txBody>
      <dsp:txXfrm rot="-5400000">
        <a:off x="1" y="2524476"/>
        <a:ext cx="820506" cy="351645"/>
      </dsp:txXfrm>
    </dsp:sp>
    <dsp:sp modelId="{0ADE5B27-DDCF-40C7-8BD7-6F88ABAC57AC}">
      <dsp:nvSpPr>
        <dsp:cNvPr id="0" name=""/>
        <dsp:cNvSpPr/>
      </dsp:nvSpPr>
      <dsp:spPr>
        <a:xfrm rot="5400000">
          <a:off x="4313779" y="-1379049"/>
          <a:ext cx="761898" cy="7748445"/>
        </a:xfrm>
        <a:prstGeom prst="round2SameRect">
          <a:avLst/>
        </a:prstGeom>
        <a:solidFill>
          <a:srgbClr val="FFCCCC">
            <a:alpha val="89804"/>
          </a:srgb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256" tIns="24130" rIns="24130" bIns="24130" numCol="1" spcCol="1270" anchor="ctr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800" kern="1200" dirty="0">
              <a:solidFill>
                <a:schemeClr val="tx1"/>
              </a:solidFill>
              <a:hlinkClick xmlns:r="http://schemas.openxmlformats.org/officeDocument/2006/relationships" r:id="" action="ppaction://hlinksldjump"/>
            </a:rPr>
            <a:t>Сравнительно-анатомические</a:t>
          </a:r>
          <a:endParaRPr lang="ru-RU" sz="3800" kern="1200" dirty="0">
            <a:solidFill>
              <a:schemeClr val="tx1"/>
            </a:solidFill>
          </a:endParaRPr>
        </a:p>
      </dsp:txBody>
      <dsp:txXfrm rot="-5400000">
        <a:off x="820506" y="2151417"/>
        <a:ext cx="7711252" cy="687512"/>
      </dsp:txXfrm>
    </dsp:sp>
    <dsp:sp modelId="{4F93E0D1-8676-4943-ADD8-523A265E7A22}">
      <dsp:nvSpPr>
        <dsp:cNvPr id="0" name=""/>
        <dsp:cNvSpPr/>
      </dsp:nvSpPr>
      <dsp:spPr>
        <a:xfrm rot="5400000">
          <a:off x="-175822" y="3345934"/>
          <a:ext cx="1172151" cy="820506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/>
              </a:solidFill>
            </a:rPr>
            <a:t>4</a:t>
          </a:r>
        </a:p>
      </dsp:txBody>
      <dsp:txXfrm rot="-5400000">
        <a:off x="1" y="3580364"/>
        <a:ext cx="820506" cy="351645"/>
      </dsp:txXfrm>
    </dsp:sp>
    <dsp:sp modelId="{EAAF326A-FDCD-4F31-B317-46DB651EF53D}">
      <dsp:nvSpPr>
        <dsp:cNvPr id="0" name=""/>
        <dsp:cNvSpPr/>
      </dsp:nvSpPr>
      <dsp:spPr>
        <a:xfrm rot="5400000">
          <a:off x="4313779" y="-323162"/>
          <a:ext cx="761898" cy="7748445"/>
        </a:xfrm>
        <a:prstGeom prst="round2SameRect">
          <a:avLst/>
        </a:prstGeom>
        <a:solidFill>
          <a:schemeClr val="accent3">
            <a:lumMod val="40000"/>
            <a:lumOff val="60000"/>
            <a:alpha val="90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256" tIns="24130" rIns="24130" bIns="24130" numCol="1" spcCol="1270" anchor="ctr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800" kern="1200" dirty="0">
              <a:solidFill>
                <a:schemeClr val="tx1"/>
              </a:solidFill>
              <a:hlinkClick xmlns:r="http://schemas.openxmlformats.org/officeDocument/2006/relationships" r:id="" action="ppaction://hlinksldjump"/>
            </a:rPr>
            <a:t>Биогеографические</a:t>
          </a:r>
          <a:endParaRPr lang="ru-RU" sz="3800" kern="1200" dirty="0">
            <a:solidFill>
              <a:schemeClr val="tx1"/>
            </a:solidFill>
          </a:endParaRPr>
        </a:p>
      </dsp:txBody>
      <dsp:txXfrm rot="-5400000">
        <a:off x="820506" y="3207304"/>
        <a:ext cx="7711252" cy="687512"/>
      </dsp:txXfrm>
    </dsp:sp>
    <dsp:sp modelId="{F5B5AB08-3BD5-480B-977B-9916D8995E20}">
      <dsp:nvSpPr>
        <dsp:cNvPr id="0" name=""/>
        <dsp:cNvSpPr/>
      </dsp:nvSpPr>
      <dsp:spPr>
        <a:xfrm rot="5400000">
          <a:off x="-175822" y="4401821"/>
          <a:ext cx="1172151" cy="820506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/>
              </a:solidFill>
            </a:rPr>
            <a:t>5</a:t>
          </a:r>
        </a:p>
      </dsp:txBody>
      <dsp:txXfrm rot="-5400000">
        <a:off x="1" y="4636251"/>
        <a:ext cx="820506" cy="351645"/>
      </dsp:txXfrm>
    </dsp:sp>
    <dsp:sp modelId="{51448308-BFA6-4036-B563-5E23FAD4A492}">
      <dsp:nvSpPr>
        <dsp:cNvPr id="0" name=""/>
        <dsp:cNvSpPr/>
      </dsp:nvSpPr>
      <dsp:spPr>
        <a:xfrm rot="5400000">
          <a:off x="4313779" y="732724"/>
          <a:ext cx="761898" cy="7748445"/>
        </a:xfrm>
        <a:prstGeom prst="round2SameRect">
          <a:avLst/>
        </a:prstGeom>
        <a:solidFill>
          <a:schemeClr val="bg1">
            <a:lumMod val="75000"/>
            <a:alpha val="90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256" tIns="24130" rIns="24130" bIns="24130" numCol="1" spcCol="1270" anchor="ctr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800" kern="1200" dirty="0">
              <a:solidFill>
                <a:schemeClr val="tx1"/>
              </a:solidFill>
              <a:hlinkClick xmlns:r="http://schemas.openxmlformats.org/officeDocument/2006/relationships" r:id="" action="ppaction://hlinksldjump"/>
            </a:rPr>
            <a:t>Биохимические</a:t>
          </a:r>
          <a:endParaRPr lang="ru-RU" sz="3800" kern="1200" dirty="0">
            <a:solidFill>
              <a:schemeClr val="tx1"/>
            </a:solidFill>
          </a:endParaRPr>
        </a:p>
      </dsp:txBody>
      <dsp:txXfrm rot="-5400000">
        <a:off x="820506" y="4263191"/>
        <a:ext cx="7711252" cy="6875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 bwMode="lt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7" name="Rectangle 95"/>
          <p:cNvSpPr>
            <a:spLocks noChangeArrowheads="1"/>
          </p:cNvSpPr>
          <p:nvPr/>
        </p:nvSpPr>
        <p:spPr bwMode="gray">
          <a:xfrm>
            <a:off x="0" y="5453063"/>
            <a:ext cx="9144000" cy="140493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164" name="Rectangle 92"/>
          <p:cNvSpPr>
            <a:spLocks noChangeArrowheads="1"/>
          </p:cNvSpPr>
          <p:nvPr/>
        </p:nvSpPr>
        <p:spPr bwMode="gray">
          <a:xfrm>
            <a:off x="1828800" y="2967038"/>
            <a:ext cx="3695700" cy="2486025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166" name="Rectangle 94"/>
          <p:cNvSpPr>
            <a:spLocks noChangeArrowheads="1"/>
          </p:cNvSpPr>
          <p:nvPr/>
        </p:nvSpPr>
        <p:spPr bwMode="gray">
          <a:xfrm>
            <a:off x="0" y="4198938"/>
            <a:ext cx="1828800" cy="1268412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168" name="Rectangle 96" descr="biz_01"/>
          <p:cNvSpPr>
            <a:spLocks noChangeArrowheads="1"/>
          </p:cNvSpPr>
          <p:nvPr/>
        </p:nvSpPr>
        <p:spPr bwMode="gray">
          <a:xfrm>
            <a:off x="0" y="2957513"/>
            <a:ext cx="1828800" cy="1241425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txBody>
          <a:bodyPr wrap="none" anchor="ctr"/>
          <a:lstStyle/>
          <a:p>
            <a:r>
              <a:rPr lang="ru-RU" sz="1600" dirty="0">
                <a:ln>
                  <a:solidFill>
                    <a:sysClr val="windowText" lastClr="000000"/>
                  </a:solidFill>
                </a:ln>
              </a:rPr>
              <a:t>МБОУ №76 «ШБ»</a:t>
            </a:r>
          </a:p>
        </p:txBody>
      </p:sp>
      <p:sp>
        <p:nvSpPr>
          <p:cNvPr id="3169" name="Rectangle 97" descr="biz_02_1"/>
          <p:cNvSpPr>
            <a:spLocks noChangeArrowheads="1"/>
          </p:cNvSpPr>
          <p:nvPr/>
        </p:nvSpPr>
        <p:spPr bwMode="gray">
          <a:xfrm>
            <a:off x="0" y="4195762"/>
            <a:ext cx="1828800" cy="1271587"/>
          </a:xfrm>
          <a:prstGeom prst="rect">
            <a:avLst/>
          </a:prstGeom>
          <a:blipFill dpi="0"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gray">
          <a:xfrm>
            <a:off x="7353300" y="2967038"/>
            <a:ext cx="1790700" cy="1250950"/>
          </a:xfrm>
          <a:prstGeom prst="rect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175" name="Rectangle 103" descr="biz_09"/>
          <p:cNvSpPr>
            <a:spLocks noChangeArrowheads="1"/>
          </p:cNvSpPr>
          <p:nvPr/>
        </p:nvSpPr>
        <p:spPr bwMode="gray">
          <a:xfrm>
            <a:off x="7354888" y="4206875"/>
            <a:ext cx="1789112" cy="1255713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gray">
          <a:xfrm>
            <a:off x="5524500" y="2962275"/>
            <a:ext cx="1833563" cy="2490788"/>
          </a:xfrm>
          <a:prstGeom prst="rect">
            <a:avLst/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177" name="Rectangle 105" descr="biz_07_1"/>
          <p:cNvSpPr>
            <a:spLocks noChangeArrowheads="1"/>
          </p:cNvSpPr>
          <p:nvPr/>
        </p:nvSpPr>
        <p:spPr bwMode="gray">
          <a:xfrm>
            <a:off x="5524500" y="2967039"/>
            <a:ext cx="1833563" cy="2486024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178" name="Rectangle 106" descr="biz_08_1"/>
          <p:cNvSpPr>
            <a:spLocks noChangeArrowheads="1"/>
          </p:cNvSpPr>
          <p:nvPr/>
        </p:nvSpPr>
        <p:spPr bwMode="gray">
          <a:xfrm>
            <a:off x="7353300" y="2959100"/>
            <a:ext cx="1790700" cy="1250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779043" y="2315864"/>
            <a:ext cx="5324475" cy="381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2200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noProof="0" dirty="0"/>
              <a:t>Образец подзаголовка</a:t>
            </a:r>
            <a:endParaRPr lang="en-US" noProof="0" dirty="0"/>
          </a:p>
        </p:txBody>
      </p:sp>
      <p:sp>
        <p:nvSpPr>
          <p:cNvPr id="21" name="Rectangle 125"/>
          <p:cNvSpPr>
            <a:spLocks noChangeArrowheads="1"/>
          </p:cNvSpPr>
          <p:nvPr userDrawn="1"/>
        </p:nvSpPr>
        <p:spPr bwMode="gray">
          <a:xfrm rot="5400000">
            <a:off x="4441675" y="-4441676"/>
            <a:ext cx="260649" cy="9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2" name="Rectangle 125"/>
          <p:cNvSpPr>
            <a:spLocks noChangeArrowheads="1"/>
          </p:cNvSpPr>
          <p:nvPr userDrawn="1"/>
        </p:nvSpPr>
        <p:spPr bwMode="gray">
          <a:xfrm rot="5400000">
            <a:off x="4432164" y="-1754324"/>
            <a:ext cx="260649" cy="916302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12461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96075" y="228600"/>
            <a:ext cx="2105025" cy="6096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162675" cy="6096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81057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086600" cy="4873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96876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0262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219200"/>
            <a:ext cx="413385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67250" y="1219200"/>
            <a:ext cx="413385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78094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88034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640420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9716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69040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36358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Rectangle 124"/>
          <p:cNvSpPr>
            <a:spLocks noChangeArrowheads="1"/>
          </p:cNvSpPr>
          <p:nvPr/>
        </p:nvSpPr>
        <p:spPr bwMode="gray">
          <a:xfrm>
            <a:off x="0" y="0"/>
            <a:ext cx="9144000" cy="914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150" name="Freeform 126"/>
          <p:cNvSpPr>
            <a:spLocks/>
          </p:cNvSpPr>
          <p:nvPr/>
        </p:nvSpPr>
        <p:spPr bwMode="gray">
          <a:xfrm>
            <a:off x="-12700" y="342900"/>
            <a:ext cx="6032500" cy="679450"/>
          </a:xfrm>
          <a:custGeom>
            <a:avLst/>
            <a:gdLst>
              <a:gd name="T0" fmla="*/ 0 w 3800"/>
              <a:gd name="T1" fmla="*/ 0 h 428"/>
              <a:gd name="T2" fmla="*/ 3800 w 3800"/>
              <a:gd name="T3" fmla="*/ 0 h 428"/>
              <a:gd name="T4" fmla="*/ 3456 w 3800"/>
              <a:gd name="T5" fmla="*/ 428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00" h="428">
                <a:moveTo>
                  <a:pt x="0" y="0"/>
                </a:moveTo>
                <a:lnTo>
                  <a:pt x="3800" y="0"/>
                </a:lnTo>
                <a:lnTo>
                  <a:pt x="3456" y="428"/>
                </a:lnTo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381000" y="1219200"/>
            <a:ext cx="84201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228600"/>
            <a:ext cx="7086600" cy="4873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7470509" y="460958"/>
            <a:ext cx="504056" cy="457200"/>
          </a:xfrm>
          <a:prstGeom prst="rect">
            <a:avLst/>
          </a:pr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7993586" y="471714"/>
            <a:ext cx="469258" cy="442686"/>
          </a:xfrm>
          <a:prstGeom prst="rect">
            <a:avLst/>
          </a:prstGeom>
          <a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8462844" y="471714"/>
            <a:ext cx="499368" cy="442686"/>
          </a:xfrm>
          <a:prstGeom prst="rect">
            <a:avLst/>
          </a:prstGeom>
          <a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6938361" y="471714"/>
            <a:ext cx="504056" cy="442686"/>
          </a:xfrm>
          <a:prstGeom prst="rect">
            <a:avLst/>
          </a:prstGeom>
          <a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microsoft.com/office/2007/relationships/media" Target="../media/media3.mp4"/><Relationship Id="rId7" Type="http://schemas.openxmlformats.org/officeDocument/2006/relationships/image" Target="../media/image16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8.pn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3.mp4"/><Relationship Id="rId9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s://ecoportal.info/category/fauna/endemiki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puzzlecup.com/?guess=BBC184E3F6B945AU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s://youtu.be/SxhldFXnimw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12" Type="http://schemas.microsoft.com/office/2007/relationships/hdphoto" Target="../media/hdphoto6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22.png"/><Relationship Id="rId1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7016" y="404664"/>
            <a:ext cx="88569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</a:rPr>
              <a:t>Презентация к уроку по учебному предмету «Биология» в 11-ом классе на тему «Доказательства эволюции».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7144EAF-639B-44D8-BF1C-B658FC3AA144}"/>
              </a:ext>
            </a:extLst>
          </p:cNvPr>
          <p:cNvSpPr/>
          <p:nvPr/>
        </p:nvSpPr>
        <p:spPr>
          <a:xfrm>
            <a:off x="1215856" y="5473005"/>
            <a:ext cx="6618991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Пелыньо Ирина Васильевна</a:t>
            </a: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Учитель биологии МБОУ №76 «ШБ»</a:t>
            </a:r>
          </a:p>
          <a:p>
            <a:pPr algn="ctr"/>
            <a:r>
              <a:rPr lang="ru-RU" sz="2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Город Ижевск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4875" y="116632"/>
            <a:ext cx="6799373" cy="725320"/>
            <a:chOff x="781113" y="1998346"/>
            <a:chExt cx="7499805" cy="725320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168356" y="-1388897"/>
              <a:ext cx="725320" cy="7499805"/>
            </a:xfrm>
            <a:prstGeom prst="round2SameRect">
              <a:avLst/>
            </a:prstGeom>
            <a:solidFill>
              <a:srgbClr val="FFCCCC">
                <a:alpha val="90000"/>
              </a:srgbClr>
            </a:solidFill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781114" y="2033752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Сравнительно-анатомические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97272" y="980728"/>
            <a:ext cx="8856984" cy="954107"/>
          </a:xfrm>
          <a:prstGeom prst="rect">
            <a:avLst/>
          </a:prstGeom>
          <a:ln>
            <a:solidFill>
              <a:srgbClr val="FFCCCC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/>
              <a:t>Доказательства, полученные на основе изучения внешнего и внутреннего строения организмов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2647" y="2010934"/>
            <a:ext cx="4842284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А</a:t>
            </a:r>
            <a:r>
              <a:rPr lang="ru-RU" sz="2800" b="1" dirty="0"/>
              <a:t> – гомологичные органы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2647" y="2669822"/>
            <a:ext cx="4572000" cy="2677656"/>
          </a:xfrm>
          <a:prstGeom prst="rect">
            <a:avLst/>
          </a:prstGeom>
          <a:ln>
            <a:solidFill>
              <a:srgbClr val="FFCCCC"/>
            </a:solidFill>
          </a:ln>
        </p:spPr>
        <p:txBody>
          <a:bodyPr>
            <a:spAutoFit/>
          </a:bodyPr>
          <a:lstStyle/>
          <a:p>
            <a:r>
              <a:rPr lang="ru-RU" sz="2400" u="sng" dirty="0">
                <a:solidFill>
                  <a:schemeClr val="dk1"/>
                </a:solidFill>
                <a:latin typeface="+mn-lt"/>
              </a:rPr>
              <a:t>Органы, имеющие различное внешнее строение (и часто выполняющие разные функции), но имеющие сходное внутреннее строение и происхождение. </a:t>
            </a:r>
            <a:r>
              <a:rPr lang="ru-RU" sz="2400" dirty="0">
                <a:solidFill>
                  <a:schemeClr val="dk1"/>
                </a:solidFill>
                <a:latin typeface="+mn-lt"/>
              </a:rPr>
              <a:t>Являются результатом дивергенции</a:t>
            </a:r>
          </a:p>
        </p:txBody>
      </p:sp>
      <p:pic>
        <p:nvPicPr>
          <p:cNvPr id="9" name="Picture 4" descr="https://foxford.ru/uploads/tinymce_image/image/10120/%D0%B3%D0%BE%D0%BC_%D0%BE%D1%80%D0%B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489" y="2726850"/>
            <a:ext cx="4169371" cy="256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90839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4875" y="116632"/>
            <a:ext cx="6799373" cy="725320"/>
            <a:chOff x="781113" y="1998346"/>
            <a:chExt cx="7499805" cy="725320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168356" y="-1388897"/>
              <a:ext cx="725320" cy="7499805"/>
            </a:xfrm>
            <a:prstGeom prst="round2SameRect">
              <a:avLst/>
            </a:prstGeom>
            <a:solidFill>
              <a:srgbClr val="FFCCCC">
                <a:alpha val="90000"/>
              </a:srgbClr>
            </a:solidFill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781114" y="2033752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Сравнительно-анатомические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97272" y="980728"/>
            <a:ext cx="8856984" cy="954107"/>
          </a:xfrm>
          <a:prstGeom prst="rect">
            <a:avLst/>
          </a:prstGeom>
          <a:ln>
            <a:solidFill>
              <a:srgbClr val="FFCCCC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/>
              <a:t>Доказательства, полученные на основе изучения внешнего и внутреннего строения организмов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2647" y="2010934"/>
            <a:ext cx="4572000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Б</a:t>
            </a:r>
            <a:r>
              <a:rPr lang="ru-RU" sz="2800" b="1" dirty="0"/>
              <a:t> – Аналогичные органы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2647" y="2669822"/>
            <a:ext cx="4572000" cy="3539430"/>
          </a:xfrm>
          <a:prstGeom prst="rect">
            <a:avLst/>
          </a:prstGeom>
          <a:ln>
            <a:solidFill>
              <a:srgbClr val="FFCCCC"/>
            </a:solidFill>
          </a:ln>
        </p:spPr>
        <p:txBody>
          <a:bodyPr>
            <a:spAutoFit/>
          </a:bodyPr>
          <a:lstStyle/>
          <a:p>
            <a:r>
              <a:rPr lang="ru-RU" sz="2400" u="sng" dirty="0">
                <a:solidFill>
                  <a:schemeClr val="dk1"/>
                </a:solidFill>
                <a:latin typeface="+mn-lt"/>
              </a:rPr>
              <a:t>Органы, имеющие внешнее сходство и выполняющие одну функцию, но различные по внутреннему строению и происхождению. Являются результатом </a:t>
            </a:r>
            <a:r>
              <a:rPr lang="ru-RU" sz="2400" u="sng" dirty="0">
                <a:solidFill>
                  <a:srgbClr val="0000FF"/>
                </a:solidFill>
                <a:latin typeface="+mn-lt"/>
              </a:rPr>
              <a:t>конвергенции</a:t>
            </a:r>
          </a:p>
          <a:p>
            <a:r>
              <a:rPr lang="ru-RU" i="1" dirty="0"/>
              <a:t>Крылья насекомых и крылья птиц, жабры рака и жабры рыб, глаз позвоночных и глаз головоногих моллюсков</a:t>
            </a:r>
            <a:endParaRPr lang="ru-RU" i="1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4098" name="Picture 2" descr="Типы эволюционных изменений и направления эволюции - ЕСТЕСТВОЗНАНИЕ.  БАЗОВЫЙ УРОВЕНЬ. 11 КЛАСС - ЕСТЕСТВОЗНАНИЕ - Каталог статей - Тинейджеры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1988" y="2197714"/>
            <a:ext cx="3482235" cy="2057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Типы эволюционных изменений и направления эволюции - ЕСТЕСТВОЗНАНИЕ.  БАЗОВЫЙ УРОВЕНЬ. 11 КЛАСС - ЕСТЕСТВОЗНАНИЕ - Каталог статей - Тинейджеры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1987" y="4439537"/>
            <a:ext cx="3482235" cy="2057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84521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4875" y="116632"/>
            <a:ext cx="6799373" cy="725320"/>
            <a:chOff x="781113" y="1998346"/>
            <a:chExt cx="7499805" cy="725320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168356" y="-1388897"/>
              <a:ext cx="725320" cy="7499805"/>
            </a:xfrm>
            <a:prstGeom prst="round2SameRect">
              <a:avLst/>
            </a:prstGeom>
            <a:solidFill>
              <a:srgbClr val="FFCCCC">
                <a:alpha val="90000"/>
              </a:srgbClr>
            </a:solidFill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781114" y="2033752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Сравнительно-анатомические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97272" y="980728"/>
            <a:ext cx="8856984" cy="954107"/>
          </a:xfrm>
          <a:prstGeom prst="rect">
            <a:avLst/>
          </a:prstGeom>
          <a:ln>
            <a:solidFill>
              <a:srgbClr val="FFCCCC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/>
              <a:t>Доказательства, полученные на основе изучения внешнего и внутреннего строения организмов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2647" y="2010934"/>
            <a:ext cx="4113329" cy="95410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В</a:t>
            </a:r>
            <a:r>
              <a:rPr lang="ru-RU" sz="2800" b="1" dirty="0"/>
              <a:t> – Рудиментарные органы (рудименты)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3068960"/>
            <a:ext cx="4464496" cy="3693319"/>
          </a:xfrm>
          <a:prstGeom prst="rect">
            <a:avLst/>
          </a:prstGeom>
          <a:ln>
            <a:solidFill>
              <a:srgbClr val="FFCCCC"/>
            </a:solidFill>
          </a:ln>
        </p:spPr>
        <p:txBody>
          <a:bodyPr wrap="square">
            <a:spAutoFit/>
          </a:bodyPr>
          <a:lstStyle/>
          <a:p>
            <a:r>
              <a:rPr lang="ru-RU" sz="2400" u="sng" dirty="0">
                <a:solidFill>
                  <a:schemeClr val="dk1"/>
                </a:solidFill>
                <a:latin typeface="+mn-lt"/>
              </a:rPr>
              <a:t>Органы (или другие структуры), утратившие в ходе эволюции свое значение (функции)  и находятся в зачаточном состоянии (недоразвиты). Есть у всех особей вида </a:t>
            </a:r>
            <a:r>
              <a:rPr lang="ru-RU" sz="2400" dirty="0"/>
              <a:t> </a:t>
            </a:r>
          </a:p>
          <a:p>
            <a:r>
              <a:rPr lang="ru-RU" i="1" dirty="0"/>
              <a:t>У</a:t>
            </a:r>
            <a:r>
              <a:rPr lang="ru-RU" sz="2600" i="1" dirty="0"/>
              <a:t> </a:t>
            </a:r>
            <a:r>
              <a:rPr lang="ru-RU" sz="1600" i="1" dirty="0"/>
              <a:t>человека: аппендикс, волосы на теле, </a:t>
            </a:r>
            <a:r>
              <a:rPr lang="ru-RU" sz="1600" i="1" dirty="0" err="1"/>
              <a:t>эпикантус</a:t>
            </a:r>
            <a:r>
              <a:rPr lang="ru-RU" sz="1600" i="1" dirty="0"/>
              <a:t> (остаток третьего века). У крота - недоразвитые глаза, у кита - тазовые косточки, у лошадей - недоразвитые пальцы</a:t>
            </a:r>
            <a:endParaRPr lang="ru-RU" sz="1600" i="1" u="sng" dirty="0">
              <a:solidFill>
                <a:schemeClr val="dk1"/>
              </a:solidFill>
              <a:latin typeface="+mn-lt"/>
            </a:endParaRPr>
          </a:p>
        </p:txBody>
      </p:sp>
      <p:pic>
        <p:nvPicPr>
          <p:cNvPr id="5124" name="Picture 4" descr="Биология - 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0403" y="2001098"/>
            <a:ext cx="4303370" cy="2036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8536" y="4123906"/>
            <a:ext cx="3211425" cy="2617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6355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4875" y="116632"/>
            <a:ext cx="6799373" cy="725320"/>
            <a:chOff x="781113" y="1998346"/>
            <a:chExt cx="7499805" cy="725320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168356" y="-1388897"/>
              <a:ext cx="725320" cy="7499805"/>
            </a:xfrm>
            <a:prstGeom prst="round2SameRect">
              <a:avLst/>
            </a:prstGeom>
            <a:solidFill>
              <a:srgbClr val="FFCCCC">
                <a:alpha val="90000"/>
              </a:srgbClr>
            </a:solidFill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781114" y="2033752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Сравнительно-анатомические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97272" y="980728"/>
            <a:ext cx="8856984" cy="830997"/>
          </a:xfrm>
          <a:prstGeom prst="rect">
            <a:avLst/>
          </a:prstGeom>
          <a:ln>
            <a:solidFill>
              <a:srgbClr val="FFCCCC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Доказательства, полученные на основе изучения внешнего и внутреннего строения организмов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2647" y="1916832"/>
            <a:ext cx="4113329" cy="95410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Г</a:t>
            </a:r>
            <a:r>
              <a:rPr lang="ru-RU" sz="2800" b="1" dirty="0"/>
              <a:t> – Атавистические органы (атавизмы)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924944"/>
            <a:ext cx="4752528" cy="3939540"/>
          </a:xfrm>
          <a:prstGeom prst="rect">
            <a:avLst/>
          </a:prstGeom>
          <a:ln>
            <a:solidFill>
              <a:srgbClr val="FFCCCC"/>
            </a:solidFill>
          </a:ln>
        </p:spPr>
        <p:txBody>
          <a:bodyPr wrap="square">
            <a:spAutoFit/>
          </a:bodyPr>
          <a:lstStyle/>
          <a:p>
            <a:r>
              <a:rPr lang="ru-RU" sz="2400" u="sng" dirty="0">
                <a:solidFill>
                  <a:schemeClr val="dk1"/>
                </a:solidFill>
                <a:latin typeface="+mn-lt"/>
              </a:rPr>
              <a:t>Органы, утратившие в ходе эволюции свое значение (функции), исчезнувшие у современных особей, но иногда проявляющиеся у отдельных потомков. </a:t>
            </a:r>
          </a:p>
          <a:p>
            <a:r>
              <a:rPr lang="ru-RU" sz="2400" u="sng" dirty="0">
                <a:solidFill>
                  <a:schemeClr val="dk1"/>
                </a:solidFill>
                <a:latin typeface="+mn-lt"/>
              </a:rPr>
              <a:t>Встречаются у единиц</a:t>
            </a:r>
            <a:r>
              <a:rPr lang="ru-RU" i="1" dirty="0"/>
              <a:t>.</a:t>
            </a:r>
            <a:r>
              <a:rPr lang="ru-RU" sz="2600" i="1" dirty="0"/>
              <a:t> </a:t>
            </a:r>
          </a:p>
          <a:p>
            <a:r>
              <a:rPr lang="ru-RU" sz="1600" i="1" dirty="0"/>
              <a:t>У человека: хвостик, несколько пар сосков, сильное оволосение лица. </a:t>
            </a:r>
          </a:p>
          <a:p>
            <a:r>
              <a:rPr lang="ru-RU" sz="1600" i="1" dirty="0"/>
              <a:t>У лошадей: появление дополнительных пальцев;</a:t>
            </a:r>
            <a:r>
              <a:rPr lang="ru-RU" sz="1400" dirty="0"/>
              <a:t> </a:t>
            </a:r>
            <a:r>
              <a:rPr lang="ru-RU" sz="1600" i="1" dirty="0"/>
              <a:t>Киты и змеи, которые рождаются с задними ногами; Цыплята с зубами;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1884289"/>
            <a:ext cx="2781908" cy="2289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Петух с зубами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52121" y="4473588"/>
            <a:ext cx="2781908" cy="2087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85246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4875" y="116632"/>
            <a:ext cx="6799373" cy="725320"/>
            <a:chOff x="781113" y="1998346"/>
            <a:chExt cx="7499805" cy="725320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168356" y="-1388897"/>
              <a:ext cx="725320" cy="7499805"/>
            </a:xfrm>
            <a:prstGeom prst="round2SameRect">
              <a:avLst/>
            </a:prstGeom>
            <a:solidFill>
              <a:srgbClr val="FFCCCC">
                <a:alpha val="90000"/>
              </a:srgbClr>
            </a:solidFill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781114" y="2033752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Сравнительно-анатомические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97272" y="980728"/>
            <a:ext cx="8856984" cy="830997"/>
          </a:xfrm>
          <a:prstGeom prst="rect">
            <a:avLst/>
          </a:prstGeom>
          <a:ln>
            <a:solidFill>
              <a:srgbClr val="FFCCCC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Доказательства, полученные на основе изучения внешнего и внутреннего строения организмов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2647" y="1916832"/>
            <a:ext cx="4113329" cy="95410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Д</a:t>
            </a:r>
            <a:r>
              <a:rPr lang="ru-RU" sz="2800" b="1" dirty="0"/>
              <a:t> – Промежуточные формы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924944"/>
            <a:ext cx="4752528" cy="3785652"/>
          </a:xfrm>
          <a:prstGeom prst="rect">
            <a:avLst/>
          </a:prstGeom>
          <a:ln>
            <a:solidFill>
              <a:srgbClr val="FFCCCC"/>
            </a:solidFill>
          </a:ln>
        </p:spPr>
        <p:txBody>
          <a:bodyPr wrap="square">
            <a:spAutoFit/>
          </a:bodyPr>
          <a:lstStyle/>
          <a:p>
            <a:r>
              <a:rPr lang="ru-RU" sz="2400" u="sng" dirty="0">
                <a:solidFill>
                  <a:srgbClr val="0000FF"/>
                </a:solidFill>
                <a:latin typeface="+mn-lt"/>
              </a:rPr>
              <a:t>Ныне живущие организмы</a:t>
            </a:r>
            <a:r>
              <a:rPr lang="ru-RU" sz="2400" u="sng" dirty="0">
                <a:solidFill>
                  <a:schemeClr val="dk1"/>
                </a:solidFill>
                <a:latin typeface="+mn-lt"/>
              </a:rPr>
              <a:t>, сочетающие признаки разных групп, позволяют сделать вывод об их родстве. </a:t>
            </a:r>
          </a:p>
          <a:p>
            <a:r>
              <a:rPr lang="ru-RU" i="1" dirty="0"/>
              <a:t>Яйцекладущие млекопитающие имеют признаки пресмыкающихся (непостоянная температура тела, размножение яйцами) и млекопитающих (шерстный покров, выкармливание детенышей молоком).</a:t>
            </a:r>
          </a:p>
          <a:p>
            <a:r>
              <a:rPr lang="ru-RU" i="1" dirty="0"/>
              <a:t>Эвглена зеленая сочетает признаки растений и животных</a:t>
            </a:r>
          </a:p>
        </p:txBody>
      </p:sp>
      <p:pic>
        <p:nvPicPr>
          <p:cNvPr id="7170" name="Picture 2" descr="Эвглена зелёная (Euglena viridis) - YouTub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6248" y="1939659"/>
            <a:ext cx="3685770" cy="2228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Отряд однопроходные : Животный мир : Виртуальная школа БАКА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6247" y="4365104"/>
            <a:ext cx="3685771" cy="234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1831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4875" y="116632"/>
            <a:ext cx="6799373" cy="725320"/>
            <a:chOff x="781113" y="1998346"/>
            <a:chExt cx="7499805" cy="725320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168356" y="-1388897"/>
              <a:ext cx="725320" cy="7499805"/>
            </a:xfrm>
            <a:prstGeom prst="round2SameRect">
              <a:avLst/>
            </a:prstGeom>
            <a:solidFill>
              <a:srgbClr val="FFCCCC">
                <a:alpha val="90000"/>
              </a:srgbClr>
            </a:solidFill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781114" y="2033752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Сравнительно-анатомические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07504" y="1124744"/>
            <a:ext cx="4737058" cy="3170099"/>
          </a:xfrm>
          <a:prstGeom prst="rect">
            <a:avLst/>
          </a:prstGeom>
          <a:ln>
            <a:solidFill>
              <a:srgbClr val="FFCCCC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Е</a:t>
            </a:r>
            <a:r>
              <a:rPr lang="ru-RU" sz="2400" b="1" i="1" dirty="0">
                <a:solidFill>
                  <a:srgbClr val="FF0000"/>
                </a:solidFill>
                <a:latin typeface="+mn-lt"/>
              </a:rPr>
              <a:t> - </a:t>
            </a:r>
            <a:r>
              <a:rPr lang="ru-RU" sz="2800" b="1" dirty="0"/>
              <a:t>Реликтовые виды («живые ископаемые») </a:t>
            </a:r>
            <a:r>
              <a:rPr lang="ru-RU" sz="2400" dirty="0"/>
              <a:t>— </a:t>
            </a:r>
            <a:r>
              <a:rPr lang="ru-RU" sz="2400" dirty="0">
                <a:latin typeface="+mn-lt"/>
              </a:rPr>
              <a:t>ныне живущие виды, которые сохранили черты очень древних форм (</a:t>
            </a:r>
            <a:r>
              <a:rPr lang="ru-RU" sz="2400" dirty="0"/>
              <a:t>Кистеперая рыба латимерия, пресмыкающееся гаттерия, голосеменное растение гинкго)</a:t>
            </a:r>
            <a:endParaRPr lang="ru-RU" sz="2400" dirty="0">
              <a:latin typeface="+mn-lt"/>
            </a:endParaRPr>
          </a:p>
        </p:txBody>
      </p:sp>
      <p:pic>
        <p:nvPicPr>
          <p:cNvPr id="3" name="ЛАТИМЕРИЯ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11051" y="4131054"/>
            <a:ext cx="4080354" cy="2120225"/>
          </a:xfrm>
          <a:prstGeom prst="rect">
            <a:avLst/>
          </a:prstGeom>
        </p:spPr>
      </p:pic>
      <p:pic>
        <p:nvPicPr>
          <p:cNvPr id="8" name="Picture 6" descr="видео иконки. Скачать бесплатно иконки видео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64088" y="5893941"/>
            <a:ext cx="726927" cy="71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ГАТТЕРИЯ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950880" y="1556627"/>
            <a:ext cx="4146163" cy="2073082"/>
          </a:xfrm>
          <a:prstGeom prst="rect">
            <a:avLst/>
          </a:prstGeom>
        </p:spPr>
      </p:pic>
      <p:pic>
        <p:nvPicPr>
          <p:cNvPr id="9" name="Picture 6" descr="видео иконки. Скачать бесплатно иконки видео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26569" y="3416379"/>
            <a:ext cx="726927" cy="71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Гинкго Билоба! | Газета Предгорье | Официальный сайт  общественно-политической мостовской районной газеты Краснодарского края.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4383122"/>
            <a:ext cx="3384376" cy="225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74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504" y="116632"/>
            <a:ext cx="4902031" cy="725320"/>
            <a:chOff x="781113" y="2997306"/>
            <a:chExt cx="7499805" cy="725320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168356" y="-389937"/>
              <a:ext cx="725320" cy="7499805"/>
            </a:xfrm>
            <a:prstGeom prst="round2SameRect">
              <a:avLst/>
            </a:prstGeom>
            <a:solidFill>
              <a:schemeClr val="accent3">
                <a:lumMod val="40000"/>
                <a:lumOff val="60000"/>
                <a:alpha val="90000"/>
              </a:schemeClr>
            </a:solidFill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781114" y="3032712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Биогеографические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51520" y="1124744"/>
            <a:ext cx="8712968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/>
              <a:t>Биогеография </a:t>
            </a:r>
            <a:r>
              <a:rPr lang="ru-RU" sz="2000" dirty="0"/>
              <a:t>— наука, изучающая закономерности возникновения и расселения живых существ на Земле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988840"/>
            <a:ext cx="4969053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+mn-lt"/>
              </a:rPr>
              <a:t>А - </a:t>
            </a:r>
            <a:r>
              <a:rPr lang="ru-RU" sz="2800" b="1" dirty="0">
                <a:latin typeface="+mn-lt"/>
              </a:rPr>
              <a:t>Флора и фауна материков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0949" y="2708920"/>
            <a:ext cx="4167035" cy="3631763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300" dirty="0">
                <a:latin typeface="+mn-lt"/>
              </a:rPr>
              <a:t>Современные континенты возникли из единого массива суши – </a:t>
            </a:r>
            <a:r>
              <a:rPr lang="ru-RU" sz="2300" dirty="0" err="1">
                <a:latin typeface="+mn-lt"/>
              </a:rPr>
              <a:t>Пангеи</a:t>
            </a:r>
            <a:r>
              <a:rPr lang="ru-RU" sz="2300" dirty="0">
                <a:latin typeface="+mn-lt"/>
              </a:rPr>
              <a:t>, существовавшей в палеозое, в результате дрейфа континентов</a:t>
            </a:r>
            <a:r>
              <a:rPr lang="ru-RU" sz="2300" dirty="0"/>
              <a:t>. </a:t>
            </a:r>
            <a:r>
              <a:rPr lang="ru-RU" sz="2300" dirty="0">
                <a:latin typeface="+mn-lt"/>
              </a:rPr>
              <a:t>Различия и сходства состава флоры и фауны могут быть связаны со </a:t>
            </a:r>
            <a:r>
              <a:rPr lang="ru-RU" sz="2300" u="sng" dirty="0">
                <a:latin typeface="+mn-lt"/>
              </a:rPr>
              <a:t>временем геологического разделения </a:t>
            </a:r>
            <a:r>
              <a:rPr lang="ru-RU" sz="2300" dirty="0">
                <a:latin typeface="+mn-lt"/>
              </a:rPr>
              <a:t>материков</a:t>
            </a:r>
          </a:p>
        </p:txBody>
      </p:sp>
      <p:pic>
        <p:nvPicPr>
          <p:cNvPr id="8" name="Picture 2" descr="Как образовались материки и океаны? - Детская онлайн энциклопедия «Хочу всё  знать»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0400" y="2607588"/>
            <a:ext cx="4608512" cy="38344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49556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504" y="116632"/>
            <a:ext cx="4902031" cy="725320"/>
            <a:chOff x="781113" y="2997306"/>
            <a:chExt cx="7499805" cy="725320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168356" y="-389937"/>
              <a:ext cx="725320" cy="7499805"/>
            </a:xfrm>
            <a:prstGeom prst="round2SameRect">
              <a:avLst/>
            </a:prstGeom>
            <a:solidFill>
              <a:schemeClr val="accent3">
                <a:lumMod val="40000"/>
                <a:lumOff val="60000"/>
                <a:alpha val="90000"/>
              </a:schemeClr>
            </a:solidFill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781114" y="3032712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Биогеографические</a:t>
              </a: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251520" y="908720"/>
            <a:ext cx="4969053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+mn-lt"/>
              </a:rPr>
              <a:t>А - </a:t>
            </a:r>
            <a:r>
              <a:rPr lang="ru-RU" sz="2800" b="1" dirty="0">
                <a:latin typeface="+mn-lt"/>
              </a:rPr>
              <a:t>Флора и фауна материков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5517" y="1556792"/>
            <a:ext cx="4500499" cy="520757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+mn-lt"/>
              </a:rPr>
              <a:t>Степень сходства и различия между разными биогеографическими областями неодинакова. А. </a:t>
            </a:r>
            <a:r>
              <a:rPr lang="ru-RU" sz="2400" dirty="0">
                <a:solidFill>
                  <a:srgbClr val="FF0000"/>
                </a:solidFill>
                <a:latin typeface="+mn-lt"/>
              </a:rPr>
              <a:t>Уоллес выделил 6 биогеографических областей</a:t>
            </a:r>
            <a:r>
              <a:rPr lang="ru-RU" sz="2400" dirty="0">
                <a:latin typeface="+mn-lt"/>
              </a:rPr>
              <a:t>:</a:t>
            </a:r>
          </a:p>
          <a:p>
            <a:pPr eaLnBrk="1" hangingPunct="1">
              <a:spcBef>
                <a:spcPct val="30000"/>
              </a:spcBef>
            </a:pPr>
            <a:r>
              <a:rPr lang="ru-RU" altLang="ru-RU" sz="1600" dirty="0"/>
              <a:t>1</a:t>
            </a:r>
            <a:r>
              <a:rPr lang="ru-RU" altLang="ru-RU" dirty="0"/>
              <a:t>) </a:t>
            </a:r>
            <a:r>
              <a:rPr lang="ru-RU" altLang="ru-RU" dirty="0">
                <a:solidFill>
                  <a:srgbClr val="0000FF"/>
                </a:solidFill>
              </a:rPr>
              <a:t>Палеоарктическую </a:t>
            </a:r>
            <a:r>
              <a:rPr lang="ru-RU" altLang="ru-RU" dirty="0"/>
              <a:t>(Европа, Северная Африка, Северная и Средняя Азия, Япония);</a:t>
            </a:r>
          </a:p>
          <a:p>
            <a:pPr eaLnBrk="1" hangingPunct="1">
              <a:spcBef>
                <a:spcPct val="30000"/>
              </a:spcBef>
            </a:pPr>
            <a:r>
              <a:rPr lang="ru-RU" altLang="ru-RU" dirty="0"/>
              <a:t>2) </a:t>
            </a:r>
            <a:r>
              <a:rPr lang="ru-RU" altLang="ru-RU" dirty="0">
                <a:solidFill>
                  <a:srgbClr val="0000FF"/>
                </a:solidFill>
              </a:rPr>
              <a:t>Неоарктическую </a:t>
            </a:r>
            <a:r>
              <a:rPr lang="ru-RU" altLang="ru-RU" dirty="0"/>
              <a:t>(Северная Америка);</a:t>
            </a:r>
          </a:p>
          <a:p>
            <a:pPr eaLnBrk="1" hangingPunct="1">
              <a:spcBef>
                <a:spcPct val="30000"/>
              </a:spcBef>
            </a:pPr>
            <a:r>
              <a:rPr lang="ru-RU" altLang="ru-RU" dirty="0"/>
              <a:t>3) </a:t>
            </a:r>
            <a:r>
              <a:rPr lang="ru-RU" altLang="ru-RU" dirty="0">
                <a:solidFill>
                  <a:srgbClr val="0000FF"/>
                </a:solidFill>
              </a:rPr>
              <a:t>Эфиопскую</a:t>
            </a:r>
            <a:r>
              <a:rPr lang="ru-RU" altLang="ru-RU" dirty="0"/>
              <a:t> (Африка к югу от Сахары);</a:t>
            </a:r>
          </a:p>
          <a:p>
            <a:pPr eaLnBrk="1" hangingPunct="1">
              <a:spcBef>
                <a:spcPct val="30000"/>
              </a:spcBef>
            </a:pPr>
            <a:r>
              <a:rPr lang="ru-RU" altLang="ru-RU" dirty="0"/>
              <a:t>4) </a:t>
            </a:r>
            <a:r>
              <a:rPr lang="ru-RU" altLang="ru-RU" dirty="0">
                <a:solidFill>
                  <a:srgbClr val="0000FF"/>
                </a:solidFill>
              </a:rPr>
              <a:t>Индо-Малайскую</a:t>
            </a:r>
            <a:r>
              <a:rPr lang="ru-RU" altLang="ru-RU" dirty="0"/>
              <a:t> (Южная Азия и Малайский архипелаг);</a:t>
            </a:r>
          </a:p>
          <a:p>
            <a:pPr eaLnBrk="1" hangingPunct="1">
              <a:spcBef>
                <a:spcPct val="30000"/>
              </a:spcBef>
            </a:pPr>
            <a:r>
              <a:rPr lang="ru-RU" altLang="ru-RU" dirty="0"/>
              <a:t>5) </a:t>
            </a:r>
            <a:r>
              <a:rPr lang="ru-RU" altLang="ru-RU" dirty="0">
                <a:solidFill>
                  <a:srgbClr val="0000FF"/>
                </a:solidFill>
              </a:rPr>
              <a:t>Неотропическую</a:t>
            </a:r>
            <a:r>
              <a:rPr lang="ru-RU" altLang="ru-RU" dirty="0"/>
              <a:t> (Центральная и Южная Америка);</a:t>
            </a:r>
          </a:p>
          <a:p>
            <a:pPr eaLnBrk="1" hangingPunct="1">
              <a:spcBef>
                <a:spcPct val="30000"/>
              </a:spcBef>
            </a:pPr>
            <a:r>
              <a:rPr lang="ru-RU" altLang="ru-RU" dirty="0"/>
              <a:t>6) </a:t>
            </a:r>
            <a:r>
              <a:rPr lang="ru-RU" altLang="ru-RU" dirty="0">
                <a:solidFill>
                  <a:srgbClr val="0000FF"/>
                </a:solidFill>
              </a:rPr>
              <a:t>Австралийскую</a:t>
            </a:r>
            <a:endParaRPr lang="ru-RU" dirty="0"/>
          </a:p>
        </p:txBody>
      </p:sp>
      <p:pic>
        <p:nvPicPr>
          <p:cNvPr id="1028" name="Picture 4" descr="Биогеографические термины | Dinoera.com - Энциклопедия Древней Жизн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2656" y="2708920"/>
            <a:ext cx="433742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4454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504" y="116632"/>
            <a:ext cx="4902031" cy="725320"/>
            <a:chOff x="781113" y="2997306"/>
            <a:chExt cx="7499805" cy="725320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168356" y="-389937"/>
              <a:ext cx="725320" cy="7499805"/>
            </a:xfrm>
            <a:prstGeom prst="round2SameRect">
              <a:avLst/>
            </a:prstGeom>
            <a:solidFill>
              <a:schemeClr val="accent3">
                <a:lumMod val="40000"/>
                <a:lumOff val="60000"/>
                <a:alpha val="90000"/>
              </a:schemeClr>
            </a:solidFill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781114" y="3032712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Биогеографические</a:t>
              </a: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07505" y="1196752"/>
            <a:ext cx="4969053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+mn-lt"/>
              </a:rPr>
              <a:t>А - </a:t>
            </a:r>
            <a:r>
              <a:rPr lang="ru-RU" sz="2800" b="1" dirty="0">
                <a:latin typeface="+mn-lt"/>
              </a:rPr>
              <a:t>Флора и фауна материков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759149"/>
            <a:ext cx="3888431" cy="2923877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300" dirty="0">
                <a:latin typeface="+mn-lt"/>
              </a:rPr>
              <a:t>Уникальность фауны Австралии (наличие яйцекладущих и сумчатых млекопитающих) объясняется ранним отделением ее от других материков (до появления высших млекопитающих). </a:t>
            </a:r>
          </a:p>
        </p:txBody>
      </p:sp>
      <p:pic>
        <p:nvPicPr>
          <p:cNvPr id="4098" name="Picture 2" descr="Путешествие в Австралию. Часть 1: Австралийский животный мир.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9243" y="2420888"/>
            <a:ext cx="4608512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8354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504" y="116632"/>
            <a:ext cx="4902031" cy="725320"/>
            <a:chOff x="781113" y="2997306"/>
            <a:chExt cx="7499805" cy="725320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168356" y="-389937"/>
              <a:ext cx="725320" cy="7499805"/>
            </a:xfrm>
            <a:prstGeom prst="round2SameRect">
              <a:avLst/>
            </a:prstGeom>
            <a:solidFill>
              <a:schemeClr val="accent3">
                <a:lumMod val="40000"/>
                <a:lumOff val="60000"/>
                <a:alpha val="90000"/>
              </a:schemeClr>
            </a:solidFill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781114" y="3032712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Биогеографические</a:t>
              </a: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15605" y="1124744"/>
            <a:ext cx="4670766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+mn-lt"/>
              </a:rPr>
              <a:t>Б - </a:t>
            </a:r>
            <a:r>
              <a:rPr lang="ru-RU" sz="2800" b="1" dirty="0">
                <a:latin typeface="+mn-lt"/>
              </a:rPr>
              <a:t>Флора и фауна островов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5604" y="2060848"/>
            <a:ext cx="4312379" cy="369331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600" dirty="0">
                <a:latin typeface="+mn-lt"/>
              </a:rPr>
              <a:t>Видовой состав фауны и флоры островов определяется историей их происхождения.</a:t>
            </a:r>
          </a:p>
          <a:p>
            <a:r>
              <a:rPr lang="ru-RU" sz="2600" dirty="0">
                <a:latin typeface="+mn-lt"/>
              </a:rPr>
              <a:t> Острова по происхождению бывают </a:t>
            </a:r>
            <a:r>
              <a:rPr lang="ru-RU" sz="2600" dirty="0">
                <a:solidFill>
                  <a:srgbClr val="0000FF"/>
                </a:solidFill>
                <a:latin typeface="+mn-lt"/>
              </a:rPr>
              <a:t>материковыми и океаническими (вулканические и коралловые). </a:t>
            </a:r>
          </a:p>
        </p:txBody>
      </p:sp>
      <p:pic>
        <p:nvPicPr>
          <p:cNvPr id="9218" name="Picture 2" descr="http://to-ros.info/wp-content/uploads/2020/12/1_0%D0%9C%D0%B0%D1%82%D1%83%D0%B0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34886" y="2348879"/>
            <a:ext cx="4471225" cy="3096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4701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8312" y="1119227"/>
            <a:ext cx="5437933" cy="553099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6348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Roboto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Roboto" pitchFamily="2" charset="0"/>
                <a:cs typeface="Arial" pitchFamily="34" charset="0"/>
              </a:rPr>
              <a:t>«Что касается происхождения видов, то вполне мыслимо, что натуралист, размышляющий </a:t>
            </a:r>
            <a:r>
              <a:rPr kumimoji="0" lang="ru-RU" b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Roboto" pitchFamily="2" charset="0"/>
                <a:cs typeface="Arial" pitchFamily="34" charset="0"/>
              </a:rPr>
              <a:t>о взаимном родстве, об их эмбриологических отношениях, их географическом распространении, геологической последовательности </a:t>
            </a:r>
            <a:r>
              <a:rPr kumimoji="0" lang="ru-RU" b="0" i="1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Roboto" pitchFamily="2" charset="0"/>
                <a:cs typeface="Arial" pitchFamily="34" charset="0"/>
              </a:rPr>
              <a:t>и других подобных фактах, мог бы при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Roboto" pitchFamily="2" charset="0"/>
                <a:cs typeface="Arial" pitchFamily="34" charset="0"/>
              </a:rPr>
              <a:t>й</a:t>
            </a:r>
            <a:r>
              <a:rPr kumimoji="0" lang="ru-RU" b="0" i="1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Roboto" pitchFamily="2" charset="0"/>
                <a:cs typeface="Arial" pitchFamily="34" charset="0"/>
              </a:rPr>
              <a:t>ти к заключению, что виды не были созданы независимо друг от друга, </a:t>
            </a:r>
            <a:r>
              <a:rPr kumimoji="0" lang="ru-RU" b="0" i="1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Roboto" pitchFamily="2" charset="0"/>
                <a:cs typeface="Arial" pitchFamily="34" charset="0"/>
              </a:rPr>
              <a:t>но произошли</a:t>
            </a:r>
            <a:r>
              <a:rPr kumimoji="0" lang="ru-RU" b="0" i="1" u="none" strike="noStrike" cap="none" normalizeH="0">
                <a:ln>
                  <a:noFill/>
                </a:ln>
                <a:solidFill>
                  <a:srgbClr val="333333"/>
                </a:solidFill>
                <a:effectLst/>
                <a:latin typeface="Roboto" pitchFamily="2" charset="0"/>
                <a:cs typeface="Arial" pitchFamily="34" charset="0"/>
              </a:rPr>
              <a:t> </a:t>
            </a:r>
            <a:r>
              <a:rPr kumimoji="0" lang="ru-RU" b="0" i="1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Roboto" pitchFamily="2" charset="0"/>
                <a:cs typeface="Arial" pitchFamily="34" charset="0"/>
              </a:rPr>
              <a:t>от </a:t>
            </a:r>
            <a:r>
              <a:rPr kumimoji="0" lang="ru-RU" b="0" i="1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Roboto" pitchFamily="2" charset="0"/>
                <a:cs typeface="Arial" pitchFamily="34" charset="0"/>
              </a:rPr>
              <a:t>других видов.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Roboto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Roboto" pitchFamily="2" charset="0"/>
                <a:cs typeface="Arial" pitchFamily="34" charset="0"/>
              </a:rPr>
              <a:t>Тем не менее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Roboto" pitchFamily="2" charset="0"/>
                <a:cs typeface="Arial" pitchFamily="34" charset="0"/>
              </a:rPr>
              <a:t>, </a:t>
            </a:r>
            <a:r>
              <a:rPr kumimoji="0" lang="ru-RU" b="0" i="1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Roboto" pitchFamily="2" charset="0"/>
                <a:cs typeface="Arial" pitchFamily="34" charset="0"/>
              </a:rPr>
              <a:t>подобное заключение, хотя бы даже хорошо обоснованное, оставалось бы неудовлетворительным, </a:t>
            </a:r>
            <a:r>
              <a:rPr kumimoji="0" lang="ru-RU" b="0" i="1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Roboto" pitchFamily="2" charset="0"/>
                <a:cs typeface="Arial" pitchFamily="34" charset="0"/>
              </a:rPr>
              <a:t>пока не было бы показано, почему бесчисленные виды, населяющие этот мир, изменялись таким именно образом, что они приобретали то совершенство строения и </a:t>
            </a:r>
            <a:r>
              <a:rPr kumimoji="0" lang="ru-RU" b="0" i="1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Roboto" pitchFamily="2" charset="0"/>
                <a:cs typeface="Arial" pitchFamily="34" charset="0"/>
              </a:rPr>
              <a:t>взаимоприспособления</a:t>
            </a:r>
            <a:r>
              <a:rPr kumimoji="0" lang="ru-RU" b="0" i="1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Roboto" pitchFamily="2" charset="0"/>
                <a:cs typeface="Arial" pitchFamily="34" charset="0"/>
              </a:rPr>
              <a:t>, которое справедливо вызывает наше восхищение »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Roboto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Roboto" pitchFamily="2" charset="0"/>
                <a:cs typeface="Arial" pitchFamily="34" charset="0"/>
              </a:rPr>
              <a:t>(Ч. Дарвин, 1939)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Roboto" pitchFamily="2" charset="0"/>
                <a:cs typeface="Arial" pitchFamily="34" charset="0"/>
              </a:rPr>
              <a:t>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D:\рабочий стол 12.09.20\ГОТОВИМСЯ БХФ\ДОК-ВА ЭВОЛЮЦИИ\CharlesDarwin-5c2c3d7e46e0fb0001a343e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1784811"/>
            <a:ext cx="3377456" cy="41998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76602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504" y="116632"/>
            <a:ext cx="4902031" cy="725320"/>
            <a:chOff x="781113" y="2997306"/>
            <a:chExt cx="7499805" cy="725320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168356" y="-389937"/>
              <a:ext cx="725320" cy="7499805"/>
            </a:xfrm>
            <a:prstGeom prst="round2SameRect">
              <a:avLst/>
            </a:prstGeom>
            <a:solidFill>
              <a:schemeClr val="accent3">
                <a:lumMod val="40000"/>
                <a:lumOff val="60000"/>
                <a:alpha val="90000"/>
              </a:schemeClr>
            </a:solidFill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781114" y="3032712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Биогеографические</a:t>
              </a: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15605" y="1124744"/>
            <a:ext cx="4670766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+mn-lt"/>
              </a:rPr>
              <a:t>Б - </a:t>
            </a:r>
            <a:r>
              <a:rPr lang="ru-RU" sz="2800" b="1" dirty="0">
                <a:latin typeface="+mn-lt"/>
              </a:rPr>
              <a:t>Флора и фауна островов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9438" y="1900929"/>
            <a:ext cx="4778163" cy="4693593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300" dirty="0">
                <a:solidFill>
                  <a:srgbClr val="0000FF"/>
                </a:solidFill>
                <a:latin typeface="+mn-lt"/>
              </a:rPr>
              <a:t>Установлено: чем раньше произошло разделение отдельных частей планеты, тем сильнее различаются организмы, населяющие эти части</a:t>
            </a:r>
          </a:p>
          <a:p>
            <a:r>
              <a:rPr lang="ru-RU" sz="2300" dirty="0">
                <a:latin typeface="+mn-lt"/>
              </a:rPr>
              <a:t>Британские острова и Сахалин (материковые) - время отделения невелико, поэтому большинство видов сходно с видами, обитающими на материке. </a:t>
            </a:r>
          </a:p>
          <a:p>
            <a:r>
              <a:rPr lang="ru-RU" sz="2300" dirty="0">
                <a:latin typeface="+mn-lt"/>
              </a:rPr>
              <a:t>Мадагаскар (материковый) — более древний остров, поэтому флора и фауна отличается от Африки.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5881960" y="3751878"/>
            <a:ext cx="2451754" cy="2874515"/>
            <a:chOff x="5881960" y="3751878"/>
            <a:chExt cx="2451754" cy="2874515"/>
          </a:xfrm>
        </p:grpSpPr>
        <p:pic>
          <p:nvPicPr>
            <p:cNvPr id="8200" name="Picture 8" descr="Остров Маврикий на карте мира - туры и отзывы о Маврикии, фото и цены.  Отдых на Маврикии. Где находится Маврикий?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81960" y="3751878"/>
              <a:ext cx="2451754" cy="287451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Овал 2"/>
            <p:cNvSpPr/>
            <p:nvPr/>
          </p:nvSpPr>
          <p:spPr>
            <a:xfrm rot="840545">
              <a:off x="7591364" y="4474350"/>
              <a:ext cx="657751" cy="1826689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7040510" y="1554679"/>
            <a:ext cx="1889001" cy="1909116"/>
            <a:chOff x="7040510" y="1554679"/>
            <a:chExt cx="1889001" cy="1909116"/>
          </a:xfrm>
        </p:grpSpPr>
        <p:pic>
          <p:nvPicPr>
            <p:cNvPr id="8198" name="Picture 6" descr="Минтранс планирует построить мост, тоннель или дамбу на Сахалин :: Autonews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040510" y="1554679"/>
              <a:ext cx="1889001" cy="19091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Овал 12"/>
            <p:cNvSpPr/>
            <p:nvPr/>
          </p:nvSpPr>
          <p:spPr>
            <a:xfrm>
              <a:off x="7550824" y="1647963"/>
              <a:ext cx="720080" cy="1709029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5048991" y="1554679"/>
            <a:ext cx="1882376" cy="1909116"/>
            <a:chOff x="5048991" y="1554679"/>
            <a:chExt cx="1882376" cy="1909116"/>
          </a:xfrm>
        </p:grpSpPr>
        <p:pic>
          <p:nvPicPr>
            <p:cNvPr id="8196" name="Picture 4" descr="Британские острова — Путеводитель Викигид Wikivoyage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048991" y="1554679"/>
              <a:ext cx="1882376" cy="19091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Овал 13"/>
            <p:cNvSpPr/>
            <p:nvPr/>
          </p:nvSpPr>
          <p:spPr>
            <a:xfrm rot="1766937">
              <a:off x="5211033" y="1605479"/>
              <a:ext cx="757485" cy="99781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2741838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504" y="116632"/>
            <a:ext cx="4902031" cy="725320"/>
            <a:chOff x="781113" y="2997306"/>
            <a:chExt cx="7499805" cy="725320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168356" y="-389937"/>
              <a:ext cx="725320" cy="7499805"/>
            </a:xfrm>
            <a:prstGeom prst="round2SameRect">
              <a:avLst/>
            </a:prstGeom>
            <a:solidFill>
              <a:schemeClr val="accent3">
                <a:lumMod val="40000"/>
                <a:lumOff val="60000"/>
                <a:alpha val="90000"/>
              </a:schemeClr>
            </a:solidFill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781114" y="3032712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Биогеографические</a:t>
              </a: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15605" y="1124744"/>
            <a:ext cx="4670766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+mn-lt"/>
              </a:rPr>
              <a:t>Б - </a:t>
            </a:r>
            <a:r>
              <a:rPr lang="ru-RU" sz="2800" b="1" dirty="0">
                <a:latin typeface="+mn-lt"/>
              </a:rPr>
              <a:t>Флора и фауна островов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0095" y="2060848"/>
            <a:ext cx="4578141" cy="393954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500" dirty="0">
                <a:latin typeface="+mn-lt"/>
              </a:rPr>
              <a:t>Видовой состав океанических островов </a:t>
            </a:r>
            <a:r>
              <a:rPr lang="ru-RU" sz="2500" dirty="0">
                <a:solidFill>
                  <a:srgbClr val="FF0000"/>
                </a:solidFill>
                <a:latin typeface="+mn-lt"/>
              </a:rPr>
              <a:t>беден и является результатом случайного занесения </a:t>
            </a:r>
            <a:r>
              <a:rPr lang="ru-RU" sz="2500" dirty="0">
                <a:latin typeface="+mn-lt"/>
              </a:rPr>
              <a:t>некоторых </a:t>
            </a:r>
            <a:r>
              <a:rPr lang="ru-RU" sz="2500" dirty="0">
                <a:solidFill>
                  <a:srgbClr val="FF0000"/>
                </a:solidFill>
                <a:latin typeface="+mn-lt"/>
              </a:rPr>
              <a:t>видов</a:t>
            </a:r>
            <a:r>
              <a:rPr lang="ru-RU" sz="2500" dirty="0">
                <a:latin typeface="+mn-lt"/>
              </a:rPr>
              <a:t> птиц, рептилий, насекомых, так как водные преграды могут преодолеть хорошо летающие и плавающие формы. Семена растений и споры заносятся ветром, водой, птицами.</a:t>
            </a:r>
          </a:p>
        </p:txBody>
      </p:sp>
      <p:pic>
        <p:nvPicPr>
          <p:cNvPr id="10242" name="Picture 2" descr="В будущем некоторые океанические острова станут алмазными - ТЕЛЕГРА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647964"/>
            <a:ext cx="3695700" cy="1962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Острова Тихого океана – самые крупные в южной части, список необитаемых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3897660"/>
            <a:ext cx="3695700" cy="2465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9464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504" y="116632"/>
            <a:ext cx="4902031" cy="725320"/>
            <a:chOff x="781113" y="2997306"/>
            <a:chExt cx="7499805" cy="725320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168356" y="-389937"/>
              <a:ext cx="725320" cy="7499805"/>
            </a:xfrm>
            <a:prstGeom prst="round2SameRect">
              <a:avLst/>
            </a:prstGeom>
            <a:solidFill>
              <a:schemeClr val="accent3">
                <a:lumMod val="40000"/>
                <a:lumOff val="60000"/>
                <a:alpha val="90000"/>
              </a:schemeClr>
            </a:solidFill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781114" y="3032712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Биогеографические</a:t>
              </a: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15605" y="1124744"/>
            <a:ext cx="3339376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+mn-lt"/>
              </a:rPr>
              <a:t>В - </a:t>
            </a:r>
            <a:r>
              <a:rPr lang="ru-RU" sz="2800" b="1" dirty="0">
                <a:latin typeface="+mn-lt"/>
              </a:rPr>
              <a:t>Виды-эндемики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60949" y="1844824"/>
            <a:ext cx="4748587" cy="421653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u="sng" dirty="0">
                <a:latin typeface="+mn-lt"/>
              </a:rPr>
              <a:t>К </a:t>
            </a:r>
            <a:r>
              <a:rPr lang="ru-RU" sz="2400" b="1" i="1" u="sng" dirty="0">
                <a:solidFill>
                  <a:srgbClr val="FF0000"/>
                </a:solidFill>
                <a:latin typeface="+mn-lt"/>
              </a:rPr>
              <a:t>эндемикам</a:t>
            </a:r>
            <a:r>
              <a:rPr lang="ru-RU" sz="2400" u="sng" dirty="0">
                <a:latin typeface="+mn-lt"/>
              </a:rPr>
              <a:t> относят </a:t>
            </a:r>
            <a:r>
              <a:rPr lang="ru-RU" sz="2400" b="1" u="sng" dirty="0">
                <a:latin typeface="+mn-lt"/>
              </a:rPr>
              <a:t>виды</a:t>
            </a:r>
            <a:r>
              <a:rPr lang="ru-RU" sz="2400" u="sng" dirty="0">
                <a:latin typeface="+mn-lt"/>
              </a:rPr>
              <a:t>, роды, семейства или другие таксоны животных и растений, представители которых обитают на относительно ограниченном ареале, представлены небольшой географической областью. </a:t>
            </a:r>
          </a:p>
          <a:p>
            <a:r>
              <a:rPr lang="ru-RU" sz="2500" dirty="0">
                <a:solidFill>
                  <a:srgbClr val="0000FF"/>
                </a:solidFill>
                <a:latin typeface="+mn-lt"/>
              </a:rPr>
              <a:t>Это связано с длительной географической изоляцией</a:t>
            </a:r>
            <a:r>
              <a:rPr lang="ru-RU" sz="2500" dirty="0">
                <a:latin typeface="+mn-lt"/>
              </a:rPr>
              <a:t>. Наибольшее количество эндемиков обитает в Австралии</a:t>
            </a:r>
            <a:r>
              <a:rPr lang="ru-RU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0949" y="6269227"/>
            <a:ext cx="7335388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https://ecoportal.info/category/fauna/endemiki/</a:t>
            </a:r>
            <a:r>
              <a:rPr lang="ru-RU" dirty="0"/>
              <a:t>    экопортал эндемики</a:t>
            </a:r>
          </a:p>
        </p:txBody>
      </p:sp>
      <p:pic>
        <p:nvPicPr>
          <p:cNvPr id="11268" name="Picture 4" descr="Австралия (континент)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0701" y="2348880"/>
            <a:ext cx="3816424" cy="356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ecoportal.info/wp-content/uploads/2019/05/koala-s-foto-544x40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9881" y="1124744"/>
            <a:ext cx="2315606" cy="1728192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56685" y="5013176"/>
            <a:ext cx="3960440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коала является символом и эндемиком Австралии и из-за редкостной красоты обитает в заповедниках и занесен в Красную книгу</a:t>
            </a:r>
          </a:p>
        </p:txBody>
      </p:sp>
    </p:spTree>
    <p:extLst>
      <p:ext uri="{BB962C8B-B14F-4D97-AF65-F5344CB8AC3E}">
        <p14:creationId xmlns:p14="http://schemas.microsoft.com/office/powerpoint/2010/main" val="32138296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79512" y="116632"/>
            <a:ext cx="6552728" cy="725320"/>
            <a:chOff x="781113" y="3996264"/>
            <a:chExt cx="7499805" cy="725320"/>
          </a:xfrm>
        </p:grpSpPr>
        <p:sp>
          <p:nvSpPr>
            <p:cNvPr id="9" name="Прямоугольник с двумя скругленными соседними углами 8"/>
            <p:cNvSpPr/>
            <p:nvPr/>
          </p:nvSpPr>
          <p:spPr>
            <a:xfrm rot="5400000">
              <a:off x="4168356" y="609021"/>
              <a:ext cx="725320" cy="7499805"/>
            </a:xfrm>
            <a:prstGeom prst="round2SameRect">
              <a:avLst/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Прямоугольник 9"/>
            <p:cNvSpPr/>
            <p:nvPr/>
          </p:nvSpPr>
          <p:spPr>
            <a:xfrm>
              <a:off x="781114" y="4031671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b="1" kern="1200" dirty="0">
                  <a:solidFill>
                    <a:schemeClr val="tx1"/>
                  </a:solidFill>
                </a:rPr>
                <a:t>Биохимические </a:t>
              </a: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79513" y="1052736"/>
            <a:ext cx="4968551" cy="563231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dirty="0"/>
              <a:t>Все живые организмы состоят из одних и тех же классов органических веществ — липидов, углеводов, белков и нуклеиновых кислот.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/>
              <a:t>Сложные биополимеры (белки и нуклеиновые кислоты) у всех организмов имеют одинаковое строение: белки состоят из  20   α -аминокислот, а нуклеиновые кислоты — из  5  нуклеотидов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/>
              <a:t>Похожи биохимические процессы, протекающие в клетках (биосинтез белка 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/>
              <a:t>Универсальный </a:t>
            </a:r>
            <a:r>
              <a:rPr lang="ru-RU" sz="2000" dirty="0">
                <a:solidFill>
                  <a:srgbClr val="0000FF"/>
                </a:solidFill>
              </a:rPr>
              <a:t>генетический  код </a:t>
            </a:r>
            <a:r>
              <a:rPr lang="ru-RU" sz="2000" dirty="0"/>
              <a:t>хранения и реализации наследственной информации у всех живых организмов доказывает общность их происхождения.</a:t>
            </a:r>
          </a:p>
        </p:txBody>
      </p:sp>
      <p:pic>
        <p:nvPicPr>
          <p:cNvPr id="5123" name="Picture 3" descr="Вырожденность генетического кода: общие сведения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75827" y="4077072"/>
            <a:ext cx="3528392" cy="2401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Синтез белка из аминокислот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5827" y="1231630"/>
            <a:ext cx="3516348" cy="2637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89222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37C6604-0472-482E-83DD-0C8F87A61F08}"/>
              </a:ext>
            </a:extLst>
          </p:cNvPr>
          <p:cNvSpPr/>
          <p:nvPr/>
        </p:nvSpPr>
        <p:spPr>
          <a:xfrm>
            <a:off x="1105989" y="2967335"/>
            <a:ext cx="69320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hlinkClick r:id="rId2"/>
              </a:rPr>
              <a:t>Кроссворд по теме 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838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521717980"/>
              </p:ext>
            </p:extLst>
          </p:nvPr>
        </p:nvGraphicFramePr>
        <p:xfrm>
          <a:off x="251520" y="1124744"/>
          <a:ext cx="8568952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20" y="188640"/>
            <a:ext cx="64548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Доказательства эволюции</a:t>
            </a:r>
          </a:p>
        </p:txBody>
      </p:sp>
    </p:spTree>
    <p:extLst>
      <p:ext uri="{BB962C8B-B14F-4D97-AF65-F5344CB8AC3E}">
        <p14:creationId xmlns:p14="http://schemas.microsoft.com/office/powerpoint/2010/main" val="2857392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07505" y="116632"/>
            <a:ext cx="5112568" cy="725320"/>
            <a:chOff x="781113" y="427"/>
            <a:chExt cx="7499805" cy="725320"/>
          </a:xfrm>
        </p:grpSpPr>
        <p:sp>
          <p:nvSpPr>
            <p:cNvPr id="3" name="Прямоугольник с двумя скругленными соседними углами 2"/>
            <p:cNvSpPr/>
            <p:nvPr/>
          </p:nvSpPr>
          <p:spPr>
            <a:xfrm rot="5400000">
              <a:off x="4168356" y="-3386816"/>
              <a:ext cx="725320" cy="7499805"/>
            </a:xfrm>
            <a:prstGeom prst="round2SameRect">
              <a:avLst/>
            </a:prstGeom>
            <a:solidFill>
              <a:schemeClr val="accent5">
                <a:lumMod val="20000"/>
                <a:lumOff val="80000"/>
                <a:alpha val="90000"/>
              </a:schemeClr>
            </a:solidFill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Прямоугольник 3"/>
            <p:cNvSpPr/>
            <p:nvPr/>
          </p:nvSpPr>
          <p:spPr>
            <a:xfrm>
              <a:off x="781114" y="35833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Палеонтологические</a:t>
              </a:r>
            </a:p>
          </p:txBody>
        </p:sp>
      </p:grpSp>
      <p:pic>
        <p:nvPicPr>
          <p:cNvPr id="2052" name="Picture 4" descr="https://i.pinimg.com/564x/39/d4/60/39d46084d25b89283751bda2d656b3d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1700808"/>
            <a:ext cx="3158800" cy="4767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.pinimg.com/564x/b6/5a/a1/b65aa15168b19872f666b10e4176c7f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4097" y="1030521"/>
            <a:ext cx="1637836" cy="2326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7789" y="1484784"/>
            <a:ext cx="4572000" cy="483209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/>
              <a:t>Палеонтология</a:t>
            </a:r>
            <a:r>
              <a:rPr lang="ru-RU" sz="2800" dirty="0"/>
              <a:t> – наука, изучающая органический мир прошлых геологических эпох и закономерности его эволюции. </a:t>
            </a:r>
            <a:r>
              <a:rPr lang="ru-RU" sz="2800" b="1" dirty="0">
                <a:solidFill>
                  <a:srgbClr val="FF0000"/>
                </a:solidFill>
              </a:rPr>
              <a:t>Объект палеонтологии</a:t>
            </a:r>
            <a:r>
              <a:rPr lang="ru-RU" sz="2800" dirty="0"/>
              <a:t> – ископаемые остатки вымерших организмов и следы их жизнедеятельности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814337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07505" y="116632"/>
            <a:ext cx="5112568" cy="725320"/>
            <a:chOff x="781113" y="427"/>
            <a:chExt cx="7499805" cy="725320"/>
          </a:xfrm>
        </p:grpSpPr>
        <p:sp>
          <p:nvSpPr>
            <p:cNvPr id="3" name="Прямоугольник с двумя скругленными соседними углами 2"/>
            <p:cNvSpPr/>
            <p:nvPr/>
          </p:nvSpPr>
          <p:spPr>
            <a:xfrm rot="5400000">
              <a:off x="4168356" y="-3386816"/>
              <a:ext cx="725320" cy="7499805"/>
            </a:xfrm>
            <a:prstGeom prst="round2SameRect">
              <a:avLst/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Прямоугольник 3"/>
            <p:cNvSpPr/>
            <p:nvPr/>
          </p:nvSpPr>
          <p:spPr>
            <a:xfrm>
              <a:off x="781114" y="35833"/>
              <a:ext cx="7464398" cy="65450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Палеонтологические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242647" y="961564"/>
            <a:ext cx="4842284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А</a:t>
            </a:r>
            <a:r>
              <a:rPr lang="ru-RU" sz="2800" b="1" dirty="0"/>
              <a:t> – филогенетические ряды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700808"/>
            <a:ext cx="4572000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b="1" u="sng" dirty="0">
                <a:solidFill>
                  <a:srgbClr val="FF0000"/>
                </a:solidFill>
              </a:rPr>
              <a:t>Филогенетические ряды</a:t>
            </a:r>
            <a:r>
              <a:rPr lang="ru-RU" sz="2400" u="sng" dirty="0">
                <a:solidFill>
                  <a:srgbClr val="FF0000"/>
                </a:solidFill>
              </a:rPr>
              <a:t> </a:t>
            </a:r>
            <a:r>
              <a:rPr lang="ru-RU" sz="2400" u="sng" dirty="0"/>
              <a:t>− </a:t>
            </a:r>
            <a:r>
              <a:rPr lang="ru-RU" sz="2400" b="1" u="sng" dirty="0"/>
              <a:t>ряды</a:t>
            </a:r>
            <a:r>
              <a:rPr lang="ru-RU" sz="2400" u="sng" dirty="0"/>
              <a:t> видов, последовательно сменявших друг друга в процессе эволюции различных групп животных и растений.</a:t>
            </a:r>
          </a:p>
        </p:txBody>
      </p:sp>
      <p:pic>
        <p:nvPicPr>
          <p:cNvPr id="3074" name="Picture 2" descr="Филогенетический ряд лошадей: филогенетическая цепочка, питание, уход,  размножение, фото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5937" y="1052736"/>
            <a:ext cx="3648406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Филогенетический ряд лошадей (эволюция лошадей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05356" y="4509120"/>
            <a:ext cx="2043210" cy="139832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7504" y="4076601"/>
            <a:ext cx="4572000" cy="2554545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000" dirty="0"/>
              <a:t>Изучая кости конечностей третичных копытных, </a:t>
            </a:r>
            <a:r>
              <a:rPr lang="ru-RU" sz="2000" i="1" dirty="0">
                <a:solidFill>
                  <a:srgbClr val="FF0000"/>
                </a:solidFill>
              </a:rPr>
              <a:t>В.О. Ковалевский </a:t>
            </a:r>
            <a:r>
              <a:rPr lang="ru-RU" sz="2000" dirty="0"/>
              <a:t>стремился устанавливать филогенетические отношения между отдельными родами, то есть прослеживать филогенетические ряды, которые он считал лучшим доказательством эволюции.</a:t>
            </a:r>
          </a:p>
        </p:txBody>
      </p:sp>
      <p:pic>
        <p:nvPicPr>
          <p:cNvPr id="3076" name="Picture 4" descr="Ковалевский В.О. 188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4078715"/>
            <a:ext cx="1853686" cy="25024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видео иконки. Скачать бесплатно иконки видео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41368" y="5761671"/>
            <a:ext cx="726927" cy="71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54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07505" y="116632"/>
            <a:ext cx="5112568" cy="725320"/>
            <a:chOff x="781113" y="427"/>
            <a:chExt cx="7499805" cy="725320"/>
          </a:xfrm>
        </p:grpSpPr>
        <p:sp>
          <p:nvSpPr>
            <p:cNvPr id="3" name="Прямоугольник с двумя скругленными соседними углами 2"/>
            <p:cNvSpPr/>
            <p:nvPr/>
          </p:nvSpPr>
          <p:spPr>
            <a:xfrm rot="5400000">
              <a:off x="4168356" y="-3386816"/>
              <a:ext cx="725320" cy="7499805"/>
            </a:xfrm>
            <a:prstGeom prst="round2SameRect">
              <a:avLst/>
            </a:prstGeom>
            <a:solidFill>
              <a:schemeClr val="accent5">
                <a:lumMod val="20000"/>
                <a:lumOff val="80000"/>
                <a:alpha val="90000"/>
              </a:schemeClr>
            </a:solidFill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Прямоугольник 3"/>
            <p:cNvSpPr/>
            <p:nvPr/>
          </p:nvSpPr>
          <p:spPr>
            <a:xfrm>
              <a:off x="781114" y="35833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Палеонтологические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242647" y="961564"/>
            <a:ext cx="4842284" cy="95410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Б</a:t>
            </a:r>
            <a:r>
              <a:rPr lang="ru-RU" sz="2800" b="1" dirty="0"/>
              <a:t> – ископаемые переходные формы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9985" y="2200796"/>
            <a:ext cx="4874946" cy="193899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Ископаемые переходные формы</a:t>
            </a:r>
            <a:r>
              <a:rPr lang="ru-RU" sz="2400" dirty="0"/>
              <a:t> — это </a:t>
            </a:r>
            <a:r>
              <a:rPr lang="ru-RU" sz="2400" b="1" dirty="0"/>
              <a:t>формы</a:t>
            </a:r>
            <a:r>
              <a:rPr lang="ru-RU" sz="2400" dirty="0"/>
              <a:t> организмов, сочетающие в себе признаки более древних и исторически более молодых групп организмов.</a:t>
            </a:r>
            <a:endParaRPr lang="ru-RU" sz="2400" u="sng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5097" y="6093296"/>
            <a:ext cx="8658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 переходных звеньях эволюции рассказывает зав. научным отделом Дарвиновского музея Александр Рубцов. </a:t>
            </a:r>
            <a:r>
              <a:rPr lang="en-US" dirty="0">
                <a:hlinkClick r:id="rId2"/>
              </a:rPr>
              <a:t>https://youtu.be/SxhldFXnimw</a:t>
            </a:r>
            <a:r>
              <a:rPr lang="ru-RU" dirty="0"/>
              <a:t> </a:t>
            </a:r>
          </a:p>
        </p:txBody>
      </p:sp>
      <p:pic>
        <p:nvPicPr>
          <p:cNvPr id="4098" name="Picture 2" descr="D:\рабочий стол 12.09.20\ГОТОВИМСЯ БХФ\ДОК-ВА ЭВОЛЮЦИИ\Archaeopteryx_American_Museum_of_Natural_History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3" y="1438617"/>
            <a:ext cx="3825750" cy="449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8661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07505" y="116632"/>
            <a:ext cx="5112568" cy="725320"/>
            <a:chOff x="781113" y="427"/>
            <a:chExt cx="7499805" cy="725320"/>
          </a:xfrm>
        </p:grpSpPr>
        <p:sp>
          <p:nvSpPr>
            <p:cNvPr id="3" name="Прямоугольник с двумя скругленными соседними углами 2"/>
            <p:cNvSpPr/>
            <p:nvPr/>
          </p:nvSpPr>
          <p:spPr>
            <a:xfrm rot="5400000">
              <a:off x="4168356" y="-3386816"/>
              <a:ext cx="725320" cy="7499805"/>
            </a:xfrm>
            <a:prstGeom prst="round2SameRect">
              <a:avLst/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Прямоугольник 3"/>
            <p:cNvSpPr/>
            <p:nvPr/>
          </p:nvSpPr>
          <p:spPr>
            <a:xfrm>
              <a:off x="781114" y="35833"/>
              <a:ext cx="7464398" cy="65450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Палеонтологические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242647" y="961564"/>
            <a:ext cx="4113329" cy="95410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Б</a:t>
            </a:r>
            <a:r>
              <a:rPr lang="ru-RU" sz="2800" b="1" dirty="0"/>
              <a:t> – ископаемые переходные формы</a:t>
            </a:r>
            <a:endParaRPr lang="ru-RU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42856" y="950547"/>
            <a:ext cx="4583290" cy="5847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6" y="2132856"/>
            <a:ext cx="2346038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1123" y="4961087"/>
            <a:ext cx="1193920" cy="183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1" y="3307696"/>
            <a:ext cx="1612564" cy="1487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101" y="5095144"/>
            <a:ext cx="2413571" cy="156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2417" y="2204864"/>
            <a:ext cx="1881209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5" y="3248068"/>
            <a:ext cx="2256185" cy="1606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395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51520" y="116632"/>
            <a:ext cx="5406087" cy="725320"/>
            <a:chOff x="781113" y="999387"/>
            <a:chExt cx="7499805" cy="725320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168356" y="-2387856"/>
              <a:ext cx="725320" cy="7499805"/>
            </a:xfrm>
            <a:prstGeom prst="round2SameRect">
              <a:avLst/>
            </a:prstGeom>
            <a:solidFill>
              <a:schemeClr val="accent6">
                <a:lumMod val="20000"/>
                <a:lumOff val="80000"/>
                <a:alpha val="90000"/>
              </a:schemeClr>
            </a:solidFill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781114" y="1034793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Эмбриологические</a:t>
              </a: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242647" y="961564"/>
            <a:ext cx="8721841" cy="95410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/>
              <a:t>Доказательства , по лученные на основе изучения зародышевого развития организмов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1" y="2492896"/>
            <a:ext cx="3753289" cy="31085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А</a:t>
            </a:r>
            <a:r>
              <a:rPr lang="ru-RU" sz="2800" b="1" dirty="0"/>
              <a:t> - закон Карла Бэра </a:t>
            </a:r>
            <a:r>
              <a:rPr lang="ru-RU" sz="2400" dirty="0"/>
              <a:t>- Зародыши организмов разных классов в пределах одного типа на ранних стадиях проявляют большое сходство (чем ближе родство, тем дольше сохраняется сходство)</a:t>
            </a:r>
          </a:p>
        </p:txBody>
      </p:sp>
      <p:pic>
        <p:nvPicPr>
          <p:cNvPr id="2051" name="Picture 3" descr="D:\рабочий стол 12.09.20\ГОТОВИМСЯ БХФ\ДОК-ВА ЭВОЛЮЦИИ\карл бэр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2724481"/>
            <a:ext cx="1820234" cy="24628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рабочий стол 12.09.20\ГОТОВИМСЯ БХФ\ДОК-ВА ЭВОЛЮЦИИ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6970" y="2178598"/>
            <a:ext cx="2872164" cy="3554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974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51520" y="116632"/>
            <a:ext cx="5406087" cy="725320"/>
            <a:chOff x="781113" y="999387"/>
            <a:chExt cx="7499805" cy="725320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168356" y="-2387856"/>
              <a:ext cx="725320" cy="7499805"/>
            </a:xfrm>
            <a:prstGeom prst="round2SameRect">
              <a:avLst/>
            </a:prstGeom>
            <a:solidFill>
              <a:schemeClr val="accent6">
                <a:lumMod val="20000"/>
                <a:lumOff val="80000"/>
                <a:alpha val="90000"/>
              </a:schemeClr>
            </a:solidFill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781114" y="1034793"/>
              <a:ext cx="7464398" cy="6545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3144" tIns="23495" rIns="23495" bIns="23495" numCol="1" spcCol="1270" anchor="ctr" anchorCtr="0">
              <a:noAutofit/>
            </a:bodyPr>
            <a:lstStyle/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3700" kern="1200" dirty="0">
                  <a:solidFill>
                    <a:schemeClr val="tx1"/>
                  </a:solidFill>
                </a:rPr>
                <a:t>Эмбриологические</a:t>
              </a: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242647" y="961564"/>
            <a:ext cx="8721841" cy="95410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/>
              <a:t>Доказательства , полученные на основе изучения зародышевого развития организмов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060848"/>
            <a:ext cx="3816424" cy="4339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Б</a:t>
            </a:r>
            <a:r>
              <a:rPr lang="ru-RU" sz="2800" b="1" dirty="0"/>
              <a:t> - закон Геккеля – Мюллера (</a:t>
            </a:r>
            <a:r>
              <a:rPr lang="ru-RU" sz="2400" b="1" dirty="0"/>
              <a:t>биогенетический закон) </a:t>
            </a:r>
          </a:p>
          <a:p>
            <a:r>
              <a:rPr lang="ru-RU" sz="2400" dirty="0"/>
              <a:t>– Каждая особь в индивидуальном развитии (</a:t>
            </a:r>
            <a:r>
              <a:rPr lang="ru-RU" sz="2400" dirty="0">
                <a:solidFill>
                  <a:srgbClr val="FF0000"/>
                </a:solidFill>
              </a:rPr>
              <a:t>онтогенез</a:t>
            </a:r>
            <a:r>
              <a:rPr lang="ru-RU" sz="2400" dirty="0"/>
              <a:t>) повторяет историю развития своего вида (</a:t>
            </a:r>
            <a:r>
              <a:rPr lang="ru-RU" sz="2400" dirty="0">
                <a:solidFill>
                  <a:srgbClr val="FF0000"/>
                </a:solidFill>
              </a:rPr>
              <a:t>филогенез</a:t>
            </a:r>
            <a:r>
              <a:rPr lang="ru-RU" sz="2400" dirty="0"/>
              <a:t>), или онтогенез есть краткое и быстрое повторение филогенеза.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4548" y="2095087"/>
            <a:ext cx="1827469" cy="22843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6601" y="2088120"/>
            <a:ext cx="1665512" cy="22913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7194336" y="4502144"/>
            <a:ext cx="1310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Ф. Мюллер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636560" y="4502144"/>
            <a:ext cx="1182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Э. Геккель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95936" y="4909210"/>
            <a:ext cx="5076056" cy="1708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500" dirty="0"/>
              <a:t>Все позвоночные (в т. ч. и человек) начинают свое развитие с одной клетки (стадия одноклеточных организмов). Затем формируется бластула (стадия примитивного многоклеточного организма), а позже гаструла - двухслойный зародыш (очень похоже на строение кишечнополостных). По мере развития у зародыша проявляются признаки более сложных организмов</a:t>
            </a:r>
          </a:p>
        </p:txBody>
      </p:sp>
    </p:spTree>
    <p:extLst>
      <p:ext uri="{BB962C8B-B14F-4D97-AF65-F5344CB8AC3E}">
        <p14:creationId xmlns:p14="http://schemas.microsoft.com/office/powerpoint/2010/main" val="26158345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8dcf4256b5b35572693ab5540b6af4ae46e58c9"/>
</p:tagLst>
</file>

<file path=ppt/theme/theme1.xml><?xml version="1.0" encoding="utf-8"?>
<a:theme xmlns:a="http://schemas.openxmlformats.org/drawingml/2006/main" name="281TGp_biz_light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0080A2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AAC0CE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8399A1"/>
        </a:accent1>
        <a:accent2>
          <a:srgbClr val="ED8411"/>
        </a:accent2>
        <a:accent3>
          <a:srgbClr val="FFFFFF"/>
        </a:accent3>
        <a:accent4>
          <a:srgbClr val="2C4868"/>
        </a:accent4>
        <a:accent5>
          <a:srgbClr val="C1CACD"/>
        </a:accent5>
        <a:accent6>
          <a:srgbClr val="D7770E"/>
        </a:accent6>
        <a:hlink>
          <a:srgbClr val="131D37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35567B"/>
        </a:dk1>
        <a:lt1>
          <a:srgbClr val="FFFFFF"/>
        </a:lt1>
        <a:dk2>
          <a:srgbClr val="000000"/>
        </a:dk2>
        <a:lt2>
          <a:srgbClr val="DDDDDD"/>
        </a:lt2>
        <a:accent1>
          <a:srgbClr val="54536D"/>
        </a:accent1>
        <a:accent2>
          <a:srgbClr val="8878B0"/>
        </a:accent2>
        <a:accent3>
          <a:srgbClr val="FFFFFF"/>
        </a:accent3>
        <a:accent4>
          <a:srgbClr val="2C4868"/>
        </a:accent4>
        <a:accent5>
          <a:srgbClr val="B3B3BA"/>
        </a:accent5>
        <a:accent6>
          <a:srgbClr val="7B6C9F"/>
        </a:accent6>
        <a:hlink>
          <a:srgbClr val="E1964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281TGp_biz_light</Template>
  <TotalTime>1172</TotalTime>
  <Words>1259</Words>
  <Application>Microsoft Office PowerPoint</Application>
  <PresentationFormat>Экран (4:3)</PresentationFormat>
  <Paragraphs>110</Paragraphs>
  <Slides>24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Roboto</vt:lpstr>
      <vt:lpstr>Times New Roman</vt:lpstr>
      <vt:lpstr>Wingdings</vt:lpstr>
      <vt:lpstr>281TGp_biz_light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DNA Project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DNA7 X86</dc:creator>
  <cp:lastModifiedBy>Ирина Пелыньо</cp:lastModifiedBy>
  <cp:revision>221</cp:revision>
  <dcterms:created xsi:type="dcterms:W3CDTF">2014-06-02T12:54:46Z</dcterms:created>
  <dcterms:modified xsi:type="dcterms:W3CDTF">2023-03-10T18:18:59Z</dcterms:modified>
</cp:coreProperties>
</file>