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270" r:id="rId2"/>
    <p:sldId id="300" r:id="rId3"/>
    <p:sldId id="271" r:id="rId4"/>
    <p:sldId id="272" r:id="rId5"/>
    <p:sldId id="273" r:id="rId6"/>
    <p:sldId id="274" r:id="rId7"/>
    <p:sldId id="275" r:id="rId8"/>
    <p:sldId id="277" r:id="rId9"/>
    <p:sldId id="290" r:id="rId10"/>
    <p:sldId id="278" r:id="rId11"/>
    <p:sldId id="281" r:id="rId12"/>
    <p:sldId id="284" r:id="rId13"/>
    <p:sldId id="292" r:id="rId14"/>
    <p:sldId id="282" r:id="rId15"/>
    <p:sldId id="279" r:id="rId16"/>
    <p:sldId id="291" r:id="rId17"/>
    <p:sldId id="280" r:id="rId18"/>
    <p:sldId id="283" r:id="rId19"/>
    <p:sldId id="287" r:id="rId20"/>
    <p:sldId id="288" r:id="rId21"/>
    <p:sldId id="296" r:id="rId22"/>
    <p:sldId id="293" r:id="rId23"/>
    <p:sldId id="298" r:id="rId24"/>
    <p:sldId id="286" r:id="rId25"/>
    <p:sldId id="289" r:id="rId26"/>
    <p:sldId id="29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CFF66"/>
    <a:srgbClr val="E21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7BA44-24B7-4B94-B9D6-3778E6B56ECB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B05C8-FCE9-429B-B953-487E77BB08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752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B7E92-830A-46BF-908E-12830BA3CB23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2E432-4630-435B-ACA9-672CDCA6E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231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13" Type="http://schemas.openxmlformats.org/officeDocument/2006/relationships/image" Target="../media/image63.gif"/><Relationship Id="rId3" Type="http://schemas.openxmlformats.org/officeDocument/2006/relationships/image" Target="../media/image54.gif"/><Relationship Id="rId7" Type="http://schemas.openxmlformats.org/officeDocument/2006/relationships/image" Target="../media/image6.gif"/><Relationship Id="rId12" Type="http://schemas.openxmlformats.org/officeDocument/2006/relationships/image" Target="../media/image62.gi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gif"/><Relationship Id="rId11" Type="http://schemas.openxmlformats.org/officeDocument/2006/relationships/image" Target="../media/image61.gif"/><Relationship Id="rId5" Type="http://schemas.openxmlformats.org/officeDocument/2006/relationships/image" Target="../media/image56.gif"/><Relationship Id="rId10" Type="http://schemas.openxmlformats.org/officeDocument/2006/relationships/image" Target="../media/image60.gif"/><Relationship Id="rId4" Type="http://schemas.openxmlformats.org/officeDocument/2006/relationships/image" Target="../media/image55.gif"/><Relationship Id="rId9" Type="http://schemas.openxmlformats.org/officeDocument/2006/relationships/image" Target="../media/image59.gif"/><Relationship Id="rId14" Type="http://schemas.openxmlformats.org/officeDocument/2006/relationships/image" Target="../media/image64.gi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microsoft.com/office/2007/relationships/hdphoto" Target="../media/hdphoto1.wdp"/><Relationship Id="rId7" Type="http://schemas.openxmlformats.org/officeDocument/2006/relationships/image" Target="../media/image1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7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7538" y="0"/>
            <a:ext cx="8676456" cy="4045257"/>
          </a:xfrm>
          <a:prstGeom prst="cloud">
            <a:avLst/>
          </a:prstGeom>
          <a:solidFill>
            <a:srgbClr val="FFCC00">
              <a:alpha val="6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 Урок биологии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в 7 классе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ДОКАЗАТЕЛЬСТВА ЭВОЛЮЦИИ ОРГАНИЧЕСКОГО МИРА»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Documents and Settings\Admin\Мои документы\Загрузки\ptitsa-gulls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196257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Documents and Settings\Admin\Мои документы\Загрузки\27281763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204" y="5157192"/>
            <a:ext cx="1646306" cy="157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Documents and Settings\Admin\Мои документы\Загрузки\782085464.jpg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1" y="5121187"/>
            <a:ext cx="920193" cy="164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Documents and Settings\Admin\Мои документы\Загрузки\7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744" y="0"/>
            <a:ext cx="230425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283968" y="5445224"/>
            <a:ext cx="2915816" cy="1200329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Автор:</a:t>
            </a:r>
          </a:p>
          <a:p>
            <a:pPr algn="ctr"/>
            <a:r>
              <a:rPr lang="ru-RU" dirty="0" smtClean="0"/>
              <a:t>Русских О.Н.- учитель биологии</a:t>
            </a:r>
          </a:p>
          <a:p>
            <a:pPr algn="ctr"/>
            <a:r>
              <a:rPr lang="ru-RU" dirty="0" smtClean="0"/>
              <a:t>МБОУ СОШ № </a:t>
            </a:r>
            <a:r>
              <a:rPr lang="ru-RU" dirty="0" smtClean="0"/>
              <a:t>35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39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1631"/>
            <a:ext cx="238125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1603416" y="-22451"/>
            <a:ext cx="6840760" cy="4539713"/>
          </a:xfrm>
          <a:prstGeom prst="cloud">
            <a:avLst/>
          </a:prstGeom>
          <a:solidFill>
            <a:srgbClr val="FFC000">
              <a:alpha val="6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Палеонтология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(от греч.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палео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- древний;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онтос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- существо; логос - учение) - наука о животных и растениях прошлых геологических эпох, изучаемых по ископаемым остаткам и следам жизнедеятельности. Основатели палеонтологии: Ж. Кювье,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Ж.Б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Ламарк. Основы современной эволюционной палеонтологии заложил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О. Ковалевский.</a:t>
            </a:r>
            <a:endParaRPr lang="ru-RU" sz="1400" b="1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94421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455286"/>
            <a:ext cx="194421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Ж. Кювье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918471"/>
            <a:ext cx="2247321" cy="2678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08304" y="6443463"/>
            <a:ext cx="1381957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Ж.Б. Ламарк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460" y="0"/>
            <a:ext cx="1679986" cy="202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32460" y="2021632"/>
            <a:ext cx="1671257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О.Ковалевский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65279"/>
            <a:ext cx="3304851" cy="2460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886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9030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47" y="2205102"/>
            <a:ext cx="3456384" cy="4176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398" y="2205103"/>
            <a:ext cx="3333077" cy="4176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59731" y="6413336"/>
            <a:ext cx="3240360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Археоптерикс- древняя птица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954827" y="107431"/>
            <a:ext cx="5022574" cy="2015808"/>
          </a:xfrm>
          <a:prstGeom prst="cloud">
            <a:avLst/>
          </a:prstGeom>
          <a:solidFill>
            <a:srgbClr val="FFC000">
              <a:alpha val="9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Палеонтологические доказательства  эволюции  животного мира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255" y="100171"/>
            <a:ext cx="3143433" cy="193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93" y="2121243"/>
            <a:ext cx="175209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993" y="4505824"/>
            <a:ext cx="1835696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87472" y="107431"/>
            <a:ext cx="1944216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Отпечатки  ящера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34595" y="6444113"/>
            <a:ext cx="1529916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Паук в янтаре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07586" y="4154715"/>
            <a:ext cx="1872926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Кладка яиц динозавров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5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03" y="1390331"/>
            <a:ext cx="770085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1659611" y="116632"/>
            <a:ext cx="5760640" cy="1152128"/>
          </a:xfrm>
          <a:prstGeom prst="cloud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образования 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ископаемых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остатков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16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7600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539552" y="116632"/>
            <a:ext cx="7704856" cy="6480720"/>
          </a:xfrm>
          <a:prstGeom prst="cloud">
            <a:avLst/>
          </a:prstGeom>
          <a:solidFill>
            <a:srgbClr val="FFC000">
              <a:alpha val="8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«Эмбриологические доказательства»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Прочитать п.  49, стр. 252 и ответить на вопросы(внимательно рассмотреть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1.В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значение  изучения эмбрионального развития представителей различных групп позвоночных животных?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2.Что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позволяет  изучение последовательных стадий развития каждого эмбриона? Приведите примеры, работая по рисунку 191.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3.Сделайте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  о эмбриологических доказательствах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эволюции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животного мира?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42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568952" cy="5616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1075172" y="-12586"/>
            <a:ext cx="6984776" cy="1224136"/>
          </a:xfrm>
          <a:prstGeom prst="cloud">
            <a:avLst/>
          </a:prstGeom>
          <a:solidFill>
            <a:srgbClr val="FFC000">
              <a:alpha val="72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Эмбриологические   доказательства эволюции   животного  мира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5877527"/>
            <a:ext cx="8280920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Эмбриологические доказательства эволюции животных. Сходство начальных стадий эмбрионального развития позвоночных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12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1115616" y="-99392"/>
            <a:ext cx="5688632" cy="3528392"/>
          </a:xfrm>
          <a:prstGeom prst="cloud">
            <a:avLst/>
          </a:prstGeom>
          <a:solidFill>
            <a:srgbClr val="FFC000">
              <a:alpha val="6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/>
                <a:ea typeface="Calibri"/>
              </a:rPr>
              <a:t>Эмбриология </a:t>
            </a:r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Calibri"/>
              </a:rPr>
              <a:t>–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наука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о зародышевом развитии организмов, индивидуальном развитии  организмов. 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Изучение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эмбрионального развития различных групп позвоночных животных показывает   родство сравниваемых организмов.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80928"/>
            <a:ext cx="3059831" cy="38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4014192" cy="330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69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251520" y="0"/>
            <a:ext cx="8352928" cy="6381328"/>
          </a:xfrm>
          <a:prstGeom prst="cloud">
            <a:avLst/>
          </a:prstGeom>
          <a:solidFill>
            <a:srgbClr val="FFC000">
              <a:alpha val="87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«Сравнительно-анатомические доказательства»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Прочитать п.  49, стр. 252- 255  и ответить на вопросы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свидетельствует сходство во внешнем строении позвоночных животных?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2.Что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называется гомологичными органами?  Приведите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примеры.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.Какие  органы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называются рудиментарными? Приведите примеры.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Что  называется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атавизмом? Приведите примеры.</a:t>
            </a:r>
          </a:p>
        </p:txBody>
      </p:sp>
    </p:spTree>
    <p:extLst>
      <p:ext uri="{BB962C8B-B14F-4D97-AF65-F5344CB8AC3E}">
        <p14:creationId xmlns:p14="http://schemas.microsoft.com/office/powerpoint/2010/main" val="308846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107508" y="0"/>
            <a:ext cx="6840760" cy="5688632"/>
          </a:xfrm>
          <a:prstGeom prst="cloud">
            <a:avLst/>
          </a:prstGeom>
          <a:solidFill>
            <a:srgbClr val="FFC000">
              <a:alpha val="72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Calibri"/>
              </a:rPr>
              <a:t>  Сравнительная   морфология 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Calibri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биологическая дисциплина, изучающая закономерности строения и развития органов и их систем путем сопоставления организмов разных систематических групп.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У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истоков сравнительной морфологии как науки стояли Ж. Кювье, Ж.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</a:rPr>
              <a:t>Сент-Иллер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 и другие ученые. Представители животного мира  имеют  очень схожие органы  в своем внешнем и внутреннем строении.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9597"/>
            <a:ext cx="3225178" cy="253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72757" y="2708920"/>
            <a:ext cx="2327921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Бюст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Ж.Сент-Иллера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 музее  г. Парижа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29000"/>
            <a:ext cx="2681445" cy="3201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6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5941"/>
            <a:ext cx="5544616" cy="53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251520" y="102072"/>
            <a:ext cx="5544616" cy="936104"/>
          </a:xfrm>
          <a:prstGeom prst="cloud">
            <a:avLst/>
          </a:prstGeom>
          <a:solidFill>
            <a:srgbClr val="FFC000">
              <a:alpha val="7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Гомологичные   органы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45024"/>
            <a:ext cx="290689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5136712" y="216981"/>
            <a:ext cx="3996450" cy="2304256"/>
          </a:xfrm>
          <a:prstGeom prst="cloud">
            <a:avLst/>
          </a:prstGeom>
          <a:solidFill>
            <a:srgbClr val="FFC000">
              <a:alpha val="89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Органы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сходные по общему плану строения, но имеющие различные форму, величину и приспособленность к выполнению разнообразных функций</a:t>
            </a:r>
          </a:p>
        </p:txBody>
      </p:sp>
    </p:spTree>
    <p:extLst>
      <p:ext uri="{BB962C8B-B14F-4D97-AF65-F5344CB8AC3E}">
        <p14:creationId xmlns:p14="http://schemas.microsoft.com/office/powerpoint/2010/main" val="187777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4690492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927" y="3350468"/>
            <a:ext cx="3830593" cy="324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1710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055883" y="116632"/>
            <a:ext cx="5328592" cy="4032448"/>
          </a:xfrm>
          <a:prstGeom prst="cloud">
            <a:avLst/>
          </a:prstGeom>
          <a:solidFill>
            <a:srgbClr val="FFC000">
              <a:alpha val="7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0000"/>
              </a:solidFill>
              <a:latin typeface="Times New Roman"/>
              <a:ea typeface="Calibri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</a:rPr>
              <a:t>     РУДИМЕНТАРНЫЕ ОРГАНЫ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органы, которые утратили свое первоначальное значение, т.к. длительно не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применялись 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животными.  Современные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киты, питоны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 не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имеют задних конечностей, но они представлены небольшими косточками, значит когда –то их предки имели эти конечности. </a:t>
            </a:r>
            <a:endParaRPr lang="ru-RU" b="1" dirty="0" smtClean="0">
              <a:solidFill>
                <a:schemeClr val="tx1"/>
              </a:solidFill>
              <a:latin typeface="Times New Roman"/>
              <a:ea typeface="Calibri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98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7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467544" y="8133"/>
            <a:ext cx="8592133" cy="6430628"/>
          </a:xfrm>
          <a:prstGeom prst="cloud">
            <a:avLst/>
          </a:prstGeom>
          <a:solidFill>
            <a:srgbClr val="FFCC00">
              <a:alpha val="6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 ТЕМА: 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Доказательства     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эволюции   животного 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мира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 ЦЕЛЬ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: </a:t>
            </a:r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выявить,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какие  доказательства  эволюции  животных  существуют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подтверждают  ли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непрерывное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развитие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природы.</a:t>
            </a:r>
          </a:p>
        </p:txBody>
      </p:sp>
      <p:pic>
        <p:nvPicPr>
          <p:cNvPr id="4098" name="Picture 2" descr="D:\Documents and Settings\Admin\Мои документы\Загрузки\ptitsa-gulls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158515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Documents and Settings\Admin\Мои документы\Загрузки\27281763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204" y="5157192"/>
            <a:ext cx="1646306" cy="15700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Documents and Settings\Admin\Мои документы\Загрузки\782085464.jpg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1" y="5121187"/>
            <a:ext cx="920193" cy="164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Documents and Settings\Admin\Мои документы\Загрузки\7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645" y="224644"/>
            <a:ext cx="230425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39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107504" y="188640"/>
            <a:ext cx="6480720" cy="4824536"/>
          </a:xfrm>
          <a:prstGeom prst="cloud">
            <a:avLst/>
          </a:prstGeom>
          <a:solidFill>
            <a:srgbClr val="FFC000">
              <a:alpha val="82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Атавизмы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проявление  признаков   предков 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у  современных  особей</a:t>
            </a:r>
          </a:p>
          <a:p>
            <a:pPr lvl="0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(примеры: на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вымени у некоторых коров появляется третья пара сосков;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мух дрозофил -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вместо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жужжалец развиваются нормальные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крылья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лошади может быть </a:t>
            </a:r>
            <a:r>
              <a:rPr lang="ru-RU" sz="16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трехпалость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Отличие   рудиментов  от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атавизмов: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рудименты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есть у всех особей вида, а атавизмы — лишь у немногих;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рудименты несут определенную функцию, а атавизмы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несут </a:t>
            </a: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каких-либо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функций.</a:t>
            </a:r>
          </a:p>
          <a:p>
            <a:pPr lvl="0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77072"/>
            <a:ext cx="3803136" cy="264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D:\Documents and Settings\Admin\Мои документы\Загрузки\749941751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6256" y="3212976"/>
            <a:ext cx="127788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6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-36512" y="-171400"/>
            <a:ext cx="6921826" cy="6192688"/>
          </a:xfrm>
          <a:prstGeom prst="cloud">
            <a:avLst/>
          </a:prstGeom>
          <a:solidFill>
            <a:srgbClr val="FFC000">
              <a:alpha val="6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Весомым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доказательством эволюции  считаются сравнительно-анатомические ряды, показывающие направление исторического  развития у видов, относящихся к одному классу, семейству, роду. Например  способы размножения яйцекладущих, сумчатых и плацентарных показывают направления  развития систем размножения; конечности непарнокопытных показывают возникновение однопалой ноги в связи с изменившимися условиями  жизни.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116632"/>
            <a:ext cx="3052696" cy="197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895" y="4581128"/>
            <a:ext cx="3052696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834" y="2193801"/>
            <a:ext cx="304409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95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157403" y="33086"/>
            <a:ext cx="8419865" cy="6858000"/>
          </a:xfrm>
          <a:prstGeom prst="cloud">
            <a:avLst/>
          </a:prstGeom>
          <a:solidFill>
            <a:srgbClr val="FFC000">
              <a:alpha val="8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Важное 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значение для  доказательства эволюции  имеет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«Биогенетический закон»,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сформулированный известным немецким ученым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Геккелем: «Онтогенез есть сжатое и сокращенное повторение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филогенеза»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Онтогенез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индивидуальное развитие животного.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Филогенез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-историческое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организма .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093303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45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251520" y="332656"/>
            <a:ext cx="8424936" cy="5904656"/>
          </a:xfrm>
          <a:prstGeom prst="cloud">
            <a:avLst/>
          </a:prstGeom>
          <a:solidFill>
            <a:srgbClr val="FFC000">
              <a:alpha val="7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Эволюция-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это необратимый исторический процесс развития живой природы от низшего к высшему, от простого к сложному. Эволюция органического мира на Земле подтверждается множеством фактов из всех областей биологии: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палеонтологии, эмбриологии, сравнительной анатомии и многими другими, о которых мы будем говорить, изучая общую биологию. 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77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16" y="0"/>
            <a:ext cx="9180512" cy="69031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1484783"/>
            <a:ext cx="4803832" cy="468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8796" y="188640"/>
            <a:ext cx="4201120" cy="101566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Разгадайте  кроссворд «Доказательства   эволюции животного  мира   на  Земле»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63077" y="260648"/>
            <a:ext cx="4187823" cy="59093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Вопросы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1.Доказательства  особенностей  эмбрионов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 разных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стадиях  развития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животного мира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Реконструированное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животное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присущими признаками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одновременно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рептилий и птиц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3. Индивидуальное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развитие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животного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4. Наука, изучающая древние организмы прошлых географических эпох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5. Органы, утратившие свою функцию в результате их длительного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неприменения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Органы, сходные по общему плану строения, но имеющие различные форму, величину и приспособленность к выполнению разнообразных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функций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7. Историческое развитие организма.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8. Процесс длительного исторического развития живой природы.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9. Проявление признаков предков у современных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особей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30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7632848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124245"/>
            <a:ext cx="432048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Кроссворд  с ответами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36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51000">
              <a:srgbClr val="FFFF00">
                <a:lumMod val="100000"/>
              </a:srgbClr>
            </a:gs>
            <a:gs pos="82000">
              <a:schemeClr val="bg2">
                <a:tint val="92000"/>
                <a:shade val="66000"/>
                <a:satMod val="110000"/>
                <a:lumMod val="93000"/>
                <a:lumOff val="7000"/>
              </a:schemeClr>
            </a:gs>
            <a:gs pos="98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Documents and Settings\Admin\Мои документы\Загрузки\a4cc6aab563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355" y="-422686"/>
            <a:ext cx="9972600" cy="7920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2" name="Picture 22" descr="D:\Documents and Settings\Admin\Мои документы\Загрузки\67289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5993">
            <a:off x="561326" y="2882083"/>
            <a:ext cx="1658554" cy="21964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D:\Documents and Settings\Admin\Мои документы\Загрузки\1006989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938" y="4892225"/>
            <a:ext cx="2372578" cy="20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Documents and Settings\Admin\Мои документы\Загрузки\40951301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220" y="2132856"/>
            <a:ext cx="1995725" cy="16433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Documents and Settings\Admin\Мои документы\Загрузки\1326191584_75303d58b5fd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422" y="-387424"/>
            <a:ext cx="2583058" cy="249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с одним скругленным углом 2"/>
          <p:cNvSpPr/>
          <p:nvPr/>
        </p:nvSpPr>
        <p:spPr>
          <a:xfrm>
            <a:off x="33531" y="6040811"/>
            <a:ext cx="4728878" cy="817187"/>
          </a:xfrm>
          <a:prstGeom prst="round1Rect">
            <a:avLst/>
          </a:prstGeom>
          <a:solidFill>
            <a:srgbClr val="CCFF66">
              <a:alpha val="79000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До новых  встреч  на уроках биологии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53" name="Picture 13" descr="D:\Documents and Settings\Admin\Мои документы\Загрузки\7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70" y="0"/>
            <a:ext cx="1634683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D:\Documents and Settings\Admin\Мои документы\Загрузки\661737239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38454"/>
            <a:ext cx="851200" cy="97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D:\Documents and Settings\Admin\Мои документы\Загрузки\816498467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452" y="776114"/>
            <a:ext cx="1029493" cy="92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D:\Documents and Settings\Admin\Мои документы\Загрузки\806264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204" y="2867980"/>
            <a:ext cx="1728131" cy="119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D:\Documents and Settings\Admin\Мои документы\Загрузки\Photo 004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740" y="3345406"/>
            <a:ext cx="2141834" cy="350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D:\Documents and Settings\Admin\Мои документы\Загрузки\739294562.jpg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121" y="5282926"/>
            <a:ext cx="1019564" cy="74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D:\Documents and Settings\Admin\Мои документы\Загрузки\1033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236" y="4515988"/>
            <a:ext cx="723900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D:\Documents and Settings\Admin\Мои документы\Загрузки\1032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325" y="3814623"/>
            <a:ext cx="746696" cy="98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47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251520" y="-99392"/>
            <a:ext cx="8604448" cy="6525344"/>
          </a:xfrm>
          <a:prstGeom prst="cloud">
            <a:avLst/>
          </a:prstGeom>
          <a:solidFill>
            <a:srgbClr val="FFCC00">
              <a:alpha val="73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Задачи</a:t>
            </a:r>
            <a:r>
              <a:rPr lang="ru-RU" sz="3200" b="1" dirty="0">
                <a:solidFill>
                  <a:srgbClr val="FF0000"/>
                </a:solidFill>
                <a:latin typeface="Arial Black" pitchFamily="34" charset="0"/>
              </a:rPr>
              <a:t>: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pPr marL="285750" lvl="0" indent="-285750" algn="ctr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выяснить значение для науки ископаемых переходных форм как палеонтологических доказательств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 algn="ctr">
              <a:buFont typeface="Wingdings" pitchFamily="2" charset="2"/>
              <a:buChar char="Ø"/>
            </a:pP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ctr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раскрыть научное значение обнаружения в развитии зародышей следов далекой истории систематических групп;</a:t>
            </a:r>
          </a:p>
          <a:p>
            <a:pPr algn="ctr"/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формирования умений вести диалог, находить и выделять главное, правильно и четко отвечать на поставленные вопросы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ctr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ормирование 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бережного отношения к животному миру;</a:t>
            </a:r>
          </a:p>
        </p:txBody>
      </p:sp>
    </p:spTree>
    <p:extLst>
      <p:ext uri="{BB962C8B-B14F-4D97-AF65-F5344CB8AC3E}">
        <p14:creationId xmlns:p14="http://schemas.microsoft.com/office/powerpoint/2010/main" val="160817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37080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4154729" y="-99391"/>
            <a:ext cx="4809759" cy="3600400"/>
          </a:xfrm>
          <a:prstGeom prst="cloud">
            <a:avLst/>
          </a:prstGeom>
          <a:solidFill>
            <a:srgbClr val="FFCC00">
              <a:alpha val="7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Попытки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понять, как возникли растения и животные на Земле, почему они так разнообразны, появились у людей в глубокой древности. Долгое время господствовали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религиозные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взгляды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природу, согласно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которым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виды растений и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животных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якобы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сотворены богом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 тех пор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изменялись</a:t>
            </a:r>
          </a:p>
        </p:txBody>
      </p:sp>
    </p:spTree>
    <p:extLst>
      <p:ext uri="{BB962C8B-B14F-4D97-AF65-F5344CB8AC3E}">
        <p14:creationId xmlns:p14="http://schemas.microsoft.com/office/powerpoint/2010/main" val="42478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149080"/>
            <a:ext cx="471405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776935" y="-38733"/>
            <a:ext cx="5293096" cy="4459424"/>
          </a:xfrm>
          <a:prstGeom prst="cloud">
            <a:avLst/>
          </a:prstGeom>
          <a:solidFill>
            <a:srgbClr val="FFCC00">
              <a:alpha val="6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Всегда  ли 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животный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мир  был  таким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всегда, вначале животный мир развивался в воде, а затем  когда водоемы уменьшались животные появились на суше и дали начало новым классам животных, появились теплокровные и холоднокровные животные. Современный животный мир формировался постепенно в течение  многих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миллионов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лет.</a:t>
            </a:r>
          </a:p>
        </p:txBody>
      </p:sp>
      <p:pic>
        <p:nvPicPr>
          <p:cNvPr id="3074" name="Picture 2" descr="D:\Documents and Settings\Admin\Мои документы\Загрузки\ryb_0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192907" cy="119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61634"/>
            <a:ext cx="4142519" cy="6579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35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0748"/>
            <a:ext cx="4578429" cy="6552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4404328" y="23911"/>
            <a:ext cx="4608512" cy="1827584"/>
          </a:xfrm>
          <a:prstGeom prst="cloud">
            <a:avLst/>
          </a:prstGeom>
          <a:solidFill>
            <a:srgbClr val="FFCC00">
              <a:alpha val="62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Эволюция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исторического развития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животного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простого к сложному. </a:t>
            </a:r>
          </a:p>
        </p:txBody>
      </p:sp>
      <p:sp>
        <p:nvSpPr>
          <p:cNvPr id="3" name="Облако 2"/>
          <p:cNvSpPr/>
          <p:nvPr/>
        </p:nvSpPr>
        <p:spPr>
          <a:xfrm>
            <a:off x="4530596" y="1851495"/>
            <a:ext cx="4355976" cy="2225577"/>
          </a:xfrm>
          <a:prstGeom prst="cloud">
            <a:avLst/>
          </a:prstGeom>
          <a:solidFill>
            <a:srgbClr val="FFCC00">
              <a:alpha val="67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Эволюция  животного  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мира  связана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сменой условий (климат, рельеф, растительность) происходивших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емле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Облако 3"/>
          <p:cNvSpPr/>
          <p:nvPr/>
        </p:nvSpPr>
        <p:spPr>
          <a:xfrm>
            <a:off x="4553745" y="4364368"/>
            <a:ext cx="4554760" cy="2160240"/>
          </a:xfrm>
          <a:prstGeom prst="cloud">
            <a:avLst/>
          </a:prstGeom>
          <a:solidFill>
            <a:srgbClr val="FFCC00">
              <a:alpha val="87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Эволюция- это необратимый исторический процесс развития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живой  природы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низшего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высшему, от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простого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сложному. Эволюция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необратима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7988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174" y="2624334"/>
            <a:ext cx="5371810" cy="402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-396552" y="-99392"/>
            <a:ext cx="5328592" cy="4101244"/>
          </a:xfrm>
          <a:prstGeom prst="cloud">
            <a:avLst/>
          </a:prstGeom>
          <a:solidFill>
            <a:srgbClr val="FFCC00">
              <a:alpha val="7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/>
                <a:ea typeface="Calibri"/>
              </a:rPr>
              <a:t> </a:t>
            </a:r>
            <a:endParaRPr lang="ru-RU" dirty="0" smtClean="0">
              <a:latin typeface="Times New Roman"/>
              <a:ea typeface="Calibri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Calibri"/>
              </a:rPr>
              <a:t>Можно  ли  наблюдать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Calibri"/>
              </a:rPr>
              <a:t>эволюцию? </a:t>
            </a:r>
            <a:endParaRPr lang="ru-RU" sz="2000" b="1" dirty="0" smtClean="0">
              <a:solidFill>
                <a:srgbClr val="FF0000"/>
              </a:solidFill>
              <a:latin typeface="Times New Roman"/>
              <a:ea typeface="Calibri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/>
                <a:ea typeface="Calibri"/>
              </a:rPr>
              <a:t>Жизнь 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</a:rPr>
              <a:t>человека коротка, поэтому наблюдать ее невозможно. Эволюция идет несколько миллионов лет, а существование человека  ограничивается тысячелетиями. Может сложится впечатление, что эволюции нет, ничего не изменяется в природе. Но есть науки, которые смогли представить доказательства в пользу эволюции.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505572" cy="233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D:\Documents and Settings\Admin\Мои документы\Загрузки\988121537.jpg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59" y="5717474"/>
            <a:ext cx="1089596" cy="91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ocuments and Settings\Admin\Мои документы\Загрузки\383294986.jpg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35696" y="5661248"/>
            <a:ext cx="1142206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Documents and Settings\Admin\Мои документы\Загрузки\999235330.jpg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826" y="4509120"/>
            <a:ext cx="122413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83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67" y="-28358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285792" y="116632"/>
            <a:ext cx="4608512" cy="1008112"/>
          </a:xfrm>
          <a:prstGeom prst="roundRect">
            <a:avLst/>
          </a:prstGeom>
          <a:solidFill>
            <a:srgbClr val="FFC000">
              <a:alpha val="72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Доказательства  эволюции животного мира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975" y="1755656"/>
            <a:ext cx="3096344" cy="576064"/>
          </a:xfrm>
          <a:prstGeom prst="roundRect">
            <a:avLst/>
          </a:prstGeom>
          <a:solidFill>
            <a:srgbClr val="FFC000">
              <a:alpha val="8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Палеонтологические  методы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963" y="2357333"/>
            <a:ext cx="3147221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50" y="1623491"/>
            <a:ext cx="312102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94550" y="1781269"/>
            <a:ext cx="3068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Эмбриологические  методы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3602" y="2357333"/>
            <a:ext cx="40807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Сравнительно-анатомические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методы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871700" y="1124744"/>
            <a:ext cx="1764196" cy="6429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04048" y="1124744"/>
            <a:ext cx="2097109" cy="53925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488140" y="1097193"/>
            <a:ext cx="48349" cy="10534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" y="2617897"/>
            <a:ext cx="2848764" cy="208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853" y="2465345"/>
            <a:ext cx="2735392" cy="203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170" y="3004700"/>
            <a:ext cx="292510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61" y="4869162"/>
            <a:ext cx="2697972" cy="187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97152"/>
            <a:ext cx="2714476" cy="193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639" y="5013177"/>
            <a:ext cx="2971638" cy="170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02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375"/>
                    </a14:imgEffect>
                    <a14:imgEffect>
                      <a14:saturation sat="3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2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5496" y="0"/>
            <a:ext cx="9108504" cy="6597352"/>
          </a:xfrm>
          <a:prstGeom prst="cloud">
            <a:avLst/>
          </a:prstGeom>
          <a:solidFill>
            <a:srgbClr val="FFC000">
              <a:alpha val="9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Группа 1.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«Палеонтологические доказательства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Прочитать п.  49,  стр. 250-252  и ответить на вопросы: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1.Что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такое  палеонтология?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2.Как 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образуются ископаемые останки  древних животных?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Приведите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примеры  найденного в Европе  ископаемого животного? Какие  черты  есть у этого животного, характерные для пресмыкающихся, а какие для птиц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66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1362</TotalTime>
  <Words>1088</Words>
  <Application>Microsoft Office PowerPoint</Application>
  <PresentationFormat>Экран (4:3)</PresentationFormat>
  <Paragraphs>125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 Black</vt:lpstr>
      <vt:lpstr>Calibri</vt:lpstr>
      <vt:lpstr>Century Gothic</vt:lpstr>
      <vt:lpstr>Times New Roman</vt:lpstr>
      <vt:lpstr>Wingdings</vt:lpstr>
      <vt:lpstr>Wingdings 2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RusskikhFamaly</cp:lastModifiedBy>
  <cp:revision>125</cp:revision>
  <cp:lastPrinted>2012-03-27T05:50:07Z</cp:lastPrinted>
  <dcterms:modified xsi:type="dcterms:W3CDTF">2022-02-27T15:27:48Z</dcterms:modified>
</cp:coreProperties>
</file>