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5C9C"/>
    <a:srgbClr val="F40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2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440D7B2-6665-40E3-AC74-5E6170DFB5D9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3925602-C9BB-4D5C-BE6D-5A1BB3C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D7B2-6665-40E3-AC74-5E6170DFB5D9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5602-C9BB-4D5C-BE6D-5A1BB3C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D7B2-6665-40E3-AC74-5E6170DFB5D9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5602-C9BB-4D5C-BE6D-5A1BB3C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440D7B2-6665-40E3-AC74-5E6170DFB5D9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5602-C9BB-4D5C-BE6D-5A1BB3C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440D7B2-6665-40E3-AC74-5E6170DFB5D9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3925602-C9BB-4D5C-BE6D-5A1BB3C374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40D7B2-6665-40E3-AC74-5E6170DFB5D9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925602-C9BB-4D5C-BE6D-5A1BB3C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440D7B2-6665-40E3-AC74-5E6170DFB5D9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3925602-C9BB-4D5C-BE6D-5A1BB3C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D7B2-6665-40E3-AC74-5E6170DFB5D9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25602-C9BB-4D5C-BE6D-5A1BB3C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40D7B2-6665-40E3-AC74-5E6170DFB5D9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925602-C9BB-4D5C-BE6D-5A1BB3C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440D7B2-6665-40E3-AC74-5E6170DFB5D9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3925602-C9BB-4D5C-BE6D-5A1BB3C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440D7B2-6665-40E3-AC74-5E6170DFB5D9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3925602-C9BB-4D5C-BE6D-5A1BB3C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440D7B2-6665-40E3-AC74-5E6170DFB5D9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3925602-C9BB-4D5C-BE6D-5A1BB3C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ru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717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ВЛИЯНИЕ </a:t>
            </a:r>
            <a:r>
              <a:rPr lang="ru-RU" dirty="0" smtClean="0"/>
              <a:t> </a:t>
            </a:r>
            <a:r>
              <a:rPr lang="ru-RU" b="1" dirty="0" smtClean="0"/>
              <a:t>НАУЧНОГО НАСЛЕДИЯ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М.В. ЛОМОНОСОВА НА МИРОВОЕ РАЗВИТИЕ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ЕСТЕСТВЕННЫХ НАУК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653136"/>
            <a:ext cx="8062912" cy="1752600"/>
          </a:xfrm>
        </p:spPr>
        <p:txBody>
          <a:bodyPr/>
          <a:lstStyle/>
          <a:p>
            <a:r>
              <a:rPr lang="ru-RU" dirty="0" smtClean="0"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rPr>
              <a:t>Подготовил:</a:t>
            </a:r>
          </a:p>
          <a:p>
            <a:r>
              <a:rPr lang="ru-RU" dirty="0" smtClean="0"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rPr>
              <a:t>Беседин Константин </a:t>
            </a:r>
            <a:r>
              <a:rPr lang="ru-RU" dirty="0" smtClean="0"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rPr>
              <a:t>Викторович </a:t>
            </a:r>
          </a:p>
          <a:p>
            <a:r>
              <a:rPr lang="ru-RU" dirty="0" smtClean="0"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rPr>
              <a:t>Санкт – Петербург. Школа ГБОУ №561 </a:t>
            </a:r>
            <a:endParaRPr lang="ru-RU" dirty="0">
              <a:effectLst>
                <a:glow rad="101600">
                  <a:schemeClr val="accent1">
                    <a:lumMod val="7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88463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ИСПОЛЬЗУЕМАЯ  ЛИТЕРАТУРА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Аргументы недели – « Золотые корпускулы могучего «гнома» от 27 октября 2011 года. Н. Попова.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Фурманн П.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Сын рыбaкa. Михаил Васильевич Ломоносов. Повесть для детей. — СПб: Типография А. Дмитриева. 1851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Тредиаковский В. К., Кантемир А. Д., Ломоносов М. В. и другие. Русские поэты XYIII - XIX веков. Антология. // Библиотека мировой литературы для детей. Т. 6 — М.: Детская литература. 1985 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Ломоносов Михаил Васильевич  - БСЭ.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Электронная научная библиотека « Ломоносов» Фундаментальная электронная библиотека «Русская литература и фольклор» (ФЭБ). — Сочинения Ломоносова и работы о нём.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6.М.В. Ломоносов – основатель Московского Университета. По мат. Книги Б.Н. Меншуткина « Жизнеописание Михаила Василевича Ломоносова» .    Изд. АН СССР, Москва-Ленинград, 1947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Ломоносов Михаил Васильевич – Биография. Библиография. Высказывания.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Электронная научная библиотека « Ломоносов» Фундаментальная электронная библиотека «Русская литература и фольклор» (ФЭБ). — Сочинения Ломоносова и работы о нём.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Ермилов Н.Е. История сооружения памятника Ломоносову в Архангельске// Исторический вестник, 1889. – Т,36. - №4. – с 170 – 179.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Фурманн П.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Сын рыбaкa. Михаил Васильевич Ломоносов. Повесть для детей. — СПб: Типография А. Дмитриева. 1851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11. Ломоносов Михаил Васильевич  - БСЭ.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12.Нечипоренко Ю. Помощник царям: жизнь и творения Михаила Ломоносова. М.: Издательство Московского Университета, 2011. 128 с.,ил., 3000 экз.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13. Ломоносов Михаил Васильевич  - БСЭ.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14. Аргументы недели – « Золотые корпускулы могучего «гнома» от 27 октября 2011 года. Н. Попова.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4" name="Содержимое 3" descr="53560683_The_granted_Letter_for_Lomonosov_on_possession_in_Ust_Rudi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2060848"/>
            <a:ext cx="2130552" cy="1356360"/>
          </a:xfrm>
        </p:spPr>
      </p:pic>
      <p:pic>
        <p:nvPicPr>
          <p:cNvPr id="5" name="Рисунок 4" descr="0_57dc6_dff3e88c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060848"/>
            <a:ext cx="2232248" cy="3361819"/>
          </a:xfrm>
          <a:prstGeom prst="rect">
            <a:avLst/>
          </a:prstGeom>
        </p:spPr>
      </p:pic>
      <p:pic>
        <p:nvPicPr>
          <p:cNvPr id="6" name="Рисунок 5" descr="sil14-w005-0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060848"/>
            <a:ext cx="3129136" cy="3410758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072494" cy="1309360"/>
          </a:xfrm>
        </p:spPr>
        <p:txBody>
          <a:bodyPr/>
          <a:lstStyle/>
          <a:p>
            <a:pPr algn="ctr"/>
            <a:r>
              <a:rPr lang="x-none" smtClean="0"/>
              <a:t>С О Д Е Р Ж А Н И 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229600" cy="30463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ВВЕДЕНИЕ     .    .   .   .   .   .   .   .   .   .   .   .   .   .   .   .   .   .   .   .   .   .   .   .   .   .   .   .   .   .   .   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1.1. Мировые открытия ученого .   .   .   .   .   .   .   .   .   .   .   .    .   .   .    .   .   .    .   .   .   .   .   .   4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1.2.Основа открытий – область естественных наук             .   .   .   .   .   .   .   .   .   .   .   .   .   .  5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1.3.Научная деятельность молодого академика    .   .   .   .   .   .   .   .   .   .   .   .   .   .   .   .   .   . 6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ЗАКЛЮЧЕНИЕ          .   .   .   .   .   .   .   .   .   .   .   .   .   .   .   .   .   .   .   .   .   .   .   .   .   .   .   .   .   9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ЛИТЕРАТУРА         .   .   .   .   .   .   .   .   .   .   .   .   .   .   .   .   .   .   .   .   .   .   .   .   .   .   .   .   .   .  11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" name="Рисунок 3" descr="0_57db8_c99305ae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3990974"/>
            <a:ext cx="2004913" cy="2867026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89804"/>
          </a:xfrm>
        </p:spPr>
        <p:txBody>
          <a:bodyPr/>
          <a:lstStyle/>
          <a:p>
            <a:r>
              <a:rPr lang="ru-RU" b="1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2046258"/>
          </a:xfrm>
          <a:ln>
            <a:noFill/>
          </a:ln>
        </p:spPr>
        <p:txBody>
          <a:bodyPr>
            <a:normAutofit/>
          </a:bodyPr>
          <a:lstStyle/>
          <a:p>
            <a:pPr marL="0" indent="95250">
              <a:buNone/>
              <a:tabLst>
                <a:tab pos="447675" algn="l"/>
              </a:tabLst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lvl="0" indent="95250">
              <a:buNone/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1.Рассмотреть годы обучения ученого и их влияние на последующие мировые открытия.</a:t>
            </a:r>
          </a:p>
          <a:p>
            <a:pPr marL="0" lvl="0" indent="95250">
              <a:buNone/>
              <a:tabLst>
                <a:tab pos="447675" algn="l"/>
              </a:tabLst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2.Открытия Ломоносова, двинувшие вперед не только Отечественную, но и западную науки.</a:t>
            </a:r>
          </a:p>
          <a:p>
            <a:pPr marL="0" lvl="0" indent="95250">
              <a:buNone/>
              <a:tabLst>
                <a:tab pos="447675" algn="l"/>
              </a:tabLst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3.Вчерашнее Ломоносовское начало естественных наук, это сегодняшние передовые разработки, науки будущего. </a:t>
            </a:r>
          </a:p>
        </p:txBody>
      </p:sp>
      <p:pic>
        <p:nvPicPr>
          <p:cNvPr id="4" name="Рисунок 3" descr="poche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5936" y="2956560"/>
            <a:ext cx="2798064" cy="3901440"/>
          </a:xfrm>
          <a:prstGeom prst="rect">
            <a:avLst/>
          </a:prstGeom>
        </p:spPr>
      </p:pic>
      <p:pic>
        <p:nvPicPr>
          <p:cNvPr id="5" name="Рисунок 4" descr="0005-005-Ide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140968"/>
            <a:ext cx="4100516" cy="384559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/>
          </a:bodyPr>
          <a:lstStyle/>
          <a:p>
            <a:pPr marL="0"/>
            <a:r>
              <a:rPr lang="ru-RU" sz="4000" b="1" dirty="0" smtClean="0">
                <a:solidFill>
                  <a:srgbClr val="FF5C9C"/>
                </a:solidFill>
              </a:rPr>
              <a:t>1.1. МИРОВЫЕ ОТКРЫТИЯ УЧЕНОГО</a:t>
            </a:r>
            <a:r>
              <a:rPr lang="ru-RU" sz="4000" b="1" dirty="0" smtClean="0"/>
              <a:t>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Создание атомно – молекулярного  представления о строении вещества.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Привел доказательство отсутствия теплорода.  </a:t>
            </a:r>
          </a:p>
          <a:p>
            <a:pPr marL="0" indent="87313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lrg_87583_14.04.2006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786058"/>
            <a:ext cx="5429256" cy="4071942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</a:bodyPr>
          <a:lstStyle/>
          <a:p>
            <a:pPr marL="84138" lvl="1" algn="l" rtl="0">
              <a:spcBef>
                <a:spcPct val="0"/>
              </a:spcBef>
            </a:pPr>
            <a:r>
              <a:rPr lang="ru-RU" sz="4000" b="1" dirty="0" smtClean="0">
                <a:solidFill>
                  <a:srgbClr val="FF5C9C"/>
                </a:solidFill>
                <a:latin typeface="+mn-lt"/>
              </a:rPr>
              <a:t>1.2. ОСНОВА </a:t>
            </a:r>
            <a:r>
              <a:rPr lang="ru-RU" sz="4000" b="1" dirty="0">
                <a:solidFill>
                  <a:srgbClr val="FF5C9C"/>
                </a:solidFill>
                <a:latin typeface="+mn-lt"/>
              </a:rPr>
              <a:t>ОТКРЫТИЙ – ОБЛАСТЬ ЕСТЕСТВЕННЫХ </a:t>
            </a:r>
            <a:r>
              <a:rPr lang="ru-RU" sz="4000" b="1" dirty="0" smtClean="0">
                <a:solidFill>
                  <a:srgbClr val="FF5C9C"/>
                </a:solidFill>
                <a:latin typeface="+mn-lt"/>
              </a:rPr>
              <a:t>НАУК</a:t>
            </a:r>
            <a:endParaRPr lang="ru-RU" sz="4000" dirty="0">
              <a:solidFill>
                <a:srgbClr val="FF5C9C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88" lvl="0" indent="87313">
              <a:buNone/>
            </a:pPr>
            <a:r>
              <a:rPr lang="ru-RU" sz="1600" smtClean="0"/>
              <a:t>1.Создал </a:t>
            </a:r>
            <a:r>
              <a:rPr lang="ru-RU" sz="1600" dirty="0" smtClean="0"/>
              <a:t>“корпускулярную философию” — объединившей  в  целое    физику  и  химию на основе атомно-молекулярных представлений. </a:t>
            </a:r>
          </a:p>
          <a:p>
            <a:pPr marL="1588" indent="87313">
              <a:buNone/>
            </a:pPr>
            <a:r>
              <a:rPr lang="ru-RU" sz="1600" dirty="0" smtClean="0"/>
              <a:t>2.Опровергнул теорию, западно – европейских ученых  об “огненной материи ». </a:t>
            </a:r>
            <a:endParaRPr lang="ru-RU" sz="1600" dirty="0"/>
          </a:p>
        </p:txBody>
      </p:sp>
      <p:pic>
        <p:nvPicPr>
          <p:cNvPr id="4" name="Рисунок 3" descr="physic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717032"/>
            <a:ext cx="2414016" cy="2962656"/>
          </a:xfrm>
          <a:prstGeom prst="rect">
            <a:avLst/>
          </a:prstGeom>
        </p:spPr>
      </p:pic>
      <p:pic>
        <p:nvPicPr>
          <p:cNvPr id="5" name="Рисунок 4" descr="14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509120"/>
            <a:ext cx="3240360" cy="2080311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/>
          </a:bodyPr>
          <a:lstStyle/>
          <a:p>
            <a:pPr marL="0"/>
            <a:r>
              <a:rPr lang="ru-RU" sz="4000" b="1" dirty="0" smtClean="0"/>
              <a:t>1.3. НАУЧНАЯ ДЕЯТЕЛЬНОСТЬ МОЛОДОГО АКАДЕМИКА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588" indent="87313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Новые   работы: </a:t>
            </a:r>
          </a:p>
          <a:p>
            <a:pPr marL="1588" indent="87313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1.1749г – « Размышления о причинах теплоты и холода» в которой  опровергается   теория   существования    теплорода.</a:t>
            </a:r>
          </a:p>
          <a:p>
            <a:pPr marL="1588" indent="87313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2.1750г – доказал    «упругую  теорию  силы  воздуха»,  легшей  в основу кинетической  теории  газа,   запущенной   через  115 лет. </a:t>
            </a:r>
          </a:p>
          <a:p>
            <a:pPr marL="1588" indent="87313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3.Сконструировал отражательный   (зеркальный)   телескоп   для   дополнительного  плоского зеркала.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1571514_1299275561_Lomonosov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573016"/>
            <a:ext cx="2380476" cy="3140968"/>
          </a:xfrm>
          <a:prstGeom prst="rect">
            <a:avLst/>
          </a:prstGeom>
        </p:spPr>
      </p:pic>
      <p:pic>
        <p:nvPicPr>
          <p:cNvPr id="5" name="Рисунок 4" descr="mihajlo.lomonosov.1955.avi.imag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861048"/>
            <a:ext cx="3672408" cy="2815513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2736304"/>
          </a:xfrm>
        </p:spPr>
        <p:txBody>
          <a:bodyPr>
            <a:noAutofit/>
          </a:bodyPr>
          <a:lstStyle/>
          <a:p>
            <a:pPr marL="1588" indent="87313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В 1761г.  Открыл наличие атмосферы у планеты Венера. </a:t>
            </a:r>
          </a:p>
          <a:p>
            <a:pPr marL="1588" indent="87313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Уделял внимание развитию в России геологии и минералогии.</a:t>
            </a:r>
          </a:p>
          <a:p>
            <a:pPr marL="1588" indent="87313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1763 году, опубликовал книгу “Первые основания  металлургии  или   рудных  дел”.</a:t>
            </a:r>
          </a:p>
          <a:p>
            <a:pPr marL="1588" indent="87313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1758 году,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принял участие в составлении “Атласа Российского”.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09438292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717032"/>
            <a:ext cx="3760649" cy="2675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153a-0fedorovik0impekaterina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140968"/>
            <a:ext cx="2808312" cy="3549833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20688"/>
            <a:ext cx="4114800" cy="64294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 </a:t>
            </a:r>
            <a:r>
              <a:rPr lang="ru-RU" sz="2000" b="1" dirty="0" smtClean="0"/>
              <a:t>Итоги  деятельности</a:t>
            </a:r>
            <a:r>
              <a:rPr lang="ru-RU" sz="2000" dirty="0" smtClean="0"/>
              <a:t>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1778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Открытия в естественных и  прикладных  науках;</a:t>
            </a:r>
          </a:p>
          <a:p>
            <a:pPr marL="0" indent="1778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Внес  вклад  в  развитие русского  языка  и  литературы;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08310"/>
            <a:ext cx="4437112" cy="3549690"/>
          </a:xfrm>
          <a:prstGeom prst="rect">
            <a:avLst/>
          </a:prstGeom>
        </p:spPr>
      </p:pic>
      <p:pic>
        <p:nvPicPr>
          <p:cNvPr id="5" name="Рисунок 4" descr="17863475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501008"/>
            <a:ext cx="3910791" cy="2736304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ЗАКЛЮЧЕНИЕ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72000"/>
          </a:xfrm>
        </p:spPr>
        <p:txBody>
          <a:bodyPr>
            <a:noAutofit/>
          </a:bodyPr>
          <a:lstStyle/>
          <a:p>
            <a:pPr marL="1588" lvl="0" indent="87313">
              <a:buFont typeface="+mj-lt"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Синтезация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основе атомов,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создание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нанографена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суперпровода. </a:t>
            </a:r>
          </a:p>
          <a:p>
            <a:pPr marL="1588" lvl="0" indent="87313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продуктов питания – из почвы и воздуха, а кремниевые микросхемы – из песка. </a:t>
            </a:r>
          </a:p>
          <a:p>
            <a:pPr marL="1588" lvl="0" indent="87313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Заполнение окружающего пространства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нанокомпьютерами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наномашинами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588" lvl="0" indent="87313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Строительство в Новосибирске совместного предприятия китайской компании Thundersky и Роснано под брендом ЛИОТЕХ.</a:t>
            </a:r>
          </a:p>
        </p:txBody>
      </p:sp>
      <p:pic>
        <p:nvPicPr>
          <p:cNvPr id="4" name="Рисунок 3" descr="photo_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3747"/>
            <a:ext cx="2534032" cy="3334253"/>
          </a:xfrm>
          <a:prstGeom prst="rect">
            <a:avLst/>
          </a:prstGeom>
        </p:spPr>
      </p:pic>
      <p:pic>
        <p:nvPicPr>
          <p:cNvPr id="5" name="Рисунок 4" descr="b373064a95d39e5b8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5002686"/>
            <a:ext cx="3555479" cy="1855314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234</TotalTime>
  <Words>576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Century Gothic</vt:lpstr>
      <vt:lpstr>Times New Roman</vt:lpstr>
      <vt:lpstr>Verdana</vt:lpstr>
      <vt:lpstr>Wingdings 2</vt:lpstr>
      <vt:lpstr>Яркая</vt:lpstr>
      <vt:lpstr>ВЛИЯНИЕ  НАУЧНОГО НАСЛЕДИЯ  М.В. ЛОМОНОСОВА НА МИРОВОЕ РАЗВИТИЕ  ЕСТЕСТВЕННЫХ НАУК </vt:lpstr>
      <vt:lpstr>С О Д Е Р Ж А Н И Е</vt:lpstr>
      <vt:lpstr>ВВЕДЕНИЕ</vt:lpstr>
      <vt:lpstr>1.1. МИРОВЫЕ ОТКРЫТИЯ УЧЕНОГО:</vt:lpstr>
      <vt:lpstr>1.2. ОСНОВА ОТКРЫТИЙ – ОБЛАСТЬ ЕСТЕСТВЕННЫХ НАУК</vt:lpstr>
      <vt:lpstr>1.3. НАУЧНАЯ ДЕЯТЕЛЬНОСТЬ МОЛОДОГО АКАДЕМИКА</vt:lpstr>
      <vt:lpstr>Презентация PowerPoint</vt:lpstr>
      <vt:lpstr> Итоги  деятельности </vt:lpstr>
      <vt:lpstr>ЗАКЛЮЧЕНИЕ</vt:lpstr>
      <vt:lpstr>ИСПОЛЬЗУЕМАЯ  ЛИТЕРАТУРА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 НАУЧНОГО НАСЛЕДИЯ  М.В. ЛОМОНОСОВА НА МИРОВОЕ РАЗВИТИЕ  ЕСТЕСТВЕННЫХ НАУК </dc:title>
  <dc:creator> print</dc:creator>
  <cp:lastModifiedBy>Пользователь Windows</cp:lastModifiedBy>
  <cp:revision>42</cp:revision>
  <dcterms:created xsi:type="dcterms:W3CDTF">2011-11-11T10:32:38Z</dcterms:created>
  <dcterms:modified xsi:type="dcterms:W3CDTF">2022-10-01T14:36:57Z</dcterms:modified>
</cp:coreProperties>
</file>