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DED19-5FA2-430E-85D3-80C8917A275C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4B235-6EE8-4C1A-ABDF-46A3041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682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B235-6EE8-4C1A-ABDF-46A3041B5EC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311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92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70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72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56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589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81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6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252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101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188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725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D8E04-BA71-4545-A4F5-E7608D9A8DC0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058F9-DCB2-4726-9294-6C6C1DAC0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86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7509" y="179487"/>
            <a:ext cx="7659564" cy="44319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Monotype Corsiva" panose="03010101010201010101" pitchFamily="66" charset="0"/>
              </a:rPr>
              <a:t>Презентация к  уроку по учебному предмету «Родной язык» </a:t>
            </a:r>
          </a:p>
          <a:p>
            <a:pPr algn="ctr"/>
            <a:r>
              <a:rPr lang="ru-RU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Monotype Corsiva" panose="03010101010201010101" pitchFamily="66" charset="0"/>
              </a:rPr>
              <a:t>во 2-ом классе на тему: </a:t>
            </a:r>
          </a:p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Monotype Corsiva" panose="03010101010201010101" pitchFamily="66" charset="0"/>
              </a:rPr>
              <a:t>«Слова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Monotype Corsiva" panose="03010101010201010101" pitchFamily="66" charset="0"/>
              </a:rPr>
              <a:t>, называющие домашнюю утварь </a:t>
            </a:r>
          </a:p>
          <a:p>
            <a:pPr algn="ctr"/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Monotype Corsiva" panose="03010101010201010101" pitchFamily="66" charset="0"/>
              </a:rPr>
              <a:t>и орудия </a:t>
            </a:r>
            <a:r>
              <a:rPr lang="ru-RU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Monotype Corsiva" panose="03010101010201010101" pitchFamily="66" charset="0"/>
              </a:rPr>
              <a:t>труда».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70C0"/>
              </a:solidFill>
              <a:effectLst/>
              <a:latin typeface="Monotype Corsiva" panose="03010101010201010101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67585" y="4749612"/>
            <a:ext cx="435756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Monotype Corsiva" panose="03010101010201010101" pitchFamily="66" charset="0"/>
              </a:rPr>
              <a:t>Презентацию подготовила:</a:t>
            </a:r>
          </a:p>
          <a:p>
            <a:pPr algn="ctr"/>
            <a:r>
              <a:rPr lang="ru-RU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latin typeface="Monotype Corsiva" panose="03010101010201010101" pitchFamily="66" charset="0"/>
              </a:rPr>
              <a:t>Леушкина Татьяна Дмитриевна</a:t>
            </a:r>
          </a:p>
          <a:p>
            <a:pPr algn="ctr"/>
            <a:r>
              <a:rPr lang="ru-RU" sz="2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Monotype Corsiva" panose="03010101010201010101" pitchFamily="66" charset="0"/>
              </a:rPr>
              <a:t>учитель начальных классов</a:t>
            </a:r>
          </a:p>
          <a:p>
            <a:pPr algn="ctr"/>
            <a:r>
              <a:rPr lang="ru-RU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latin typeface="Monotype Corsiva" panose="03010101010201010101" pitchFamily="66" charset="0"/>
              </a:rPr>
              <a:t>1 квалификационной категории</a:t>
            </a:r>
          </a:p>
          <a:p>
            <a:pPr algn="ctr"/>
            <a:r>
              <a:rPr lang="ru-RU" sz="2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Monotype Corsiva" panose="03010101010201010101" pitchFamily="66" charset="0"/>
              </a:rPr>
              <a:t>МОАУ «СОШ №6 имени А. С. Пушкина» </a:t>
            </a:r>
          </a:p>
          <a:p>
            <a:pPr algn="ctr"/>
            <a:r>
              <a:rPr lang="ru-RU" sz="2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  <a:latin typeface="Monotype Corsiva" panose="03010101010201010101" pitchFamily="66" charset="0"/>
              </a:rPr>
              <a:t>г. Бузулука</a:t>
            </a:r>
            <a:endParaRPr lang="ru-RU" sz="20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70C0"/>
              </a:solidFill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22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104184" y="2201829"/>
            <a:ext cx="4870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Monotype Corsiva" panose="03010101010201010101" pitchFamily="66" charset="0"/>
              </a:rPr>
              <a:t>Веретено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5560" y="3117440"/>
            <a:ext cx="72446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atin typeface="Monotype Corsiva" panose="03010101010201010101" pitchFamily="66" charset="0"/>
              </a:rPr>
              <a:t>П</a:t>
            </a:r>
            <a:r>
              <a:rPr lang="ru-RU" sz="4800" dirty="0" smtClean="0">
                <a:latin typeface="Monotype Corsiva" panose="03010101010201010101" pitchFamily="66" charset="0"/>
              </a:rPr>
              <a:t>риспособление для ручного прядения пряжи, одно из древнейших средств производства. Деревянная точёная палочка.</a:t>
            </a:r>
            <a:endParaRPr lang="ru-RU" sz="4800" dirty="0"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2789" t="46789" r="28583" b="33342"/>
          <a:stretch/>
        </p:blipFill>
        <p:spPr>
          <a:xfrm>
            <a:off x="4910260" y="113081"/>
            <a:ext cx="7064189" cy="2043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20715"/>
            <a:ext cx="3616569" cy="3616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527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431302" y="2014624"/>
            <a:ext cx="4870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Monotype Corsiva" panose="03010101010201010101" pitchFamily="66" charset="0"/>
              </a:rPr>
              <a:t>Серп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5560" y="3117440"/>
            <a:ext cx="72446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Monotype Corsiva" panose="03010101010201010101" pitchFamily="66" charset="0"/>
              </a:rPr>
              <a:t>Закруглённое ручное сельскохозяйственное орудие, жатвенный нож. </a:t>
            </a:r>
            <a:endParaRPr lang="ru-RU" sz="4800" dirty="0"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0000" t="47672" r="35441" b="32633"/>
          <a:stretch/>
        </p:blipFill>
        <p:spPr>
          <a:xfrm>
            <a:off x="5874915" y="147055"/>
            <a:ext cx="4491318" cy="2026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89" y="1877080"/>
            <a:ext cx="4655759" cy="3103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160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431302" y="2014624"/>
            <a:ext cx="4870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Monotype Corsiva" panose="03010101010201010101" pitchFamily="66" charset="0"/>
              </a:rPr>
              <a:t>Коса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5560" y="3117440"/>
            <a:ext cx="72446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atin typeface="Monotype Corsiva" panose="03010101010201010101" pitchFamily="66" charset="0"/>
              </a:rPr>
              <a:t>С</a:t>
            </a:r>
            <a:r>
              <a:rPr lang="ru-RU" sz="4800" dirty="0" smtClean="0">
                <a:latin typeface="Monotype Corsiva" panose="03010101010201010101" pitchFamily="66" charset="0"/>
              </a:rPr>
              <a:t>ельскохозяйственный ручной носимый инструмент для скашивания травы (на сено, на корм скоту)</a:t>
            </a:r>
            <a:endParaRPr lang="ru-RU" sz="4800" dirty="0"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94" y="1777841"/>
            <a:ext cx="4575737" cy="2567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46226" t="46885" r="41323" b="32723"/>
          <a:stretch/>
        </p:blipFill>
        <p:spPr>
          <a:xfrm>
            <a:off x="7092118" y="0"/>
            <a:ext cx="2277035" cy="2097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213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431302" y="2014624"/>
            <a:ext cx="4870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Monotype Corsiva" panose="03010101010201010101" pitchFamily="66" charset="0"/>
              </a:rPr>
              <a:t>Плуг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5560" y="3117440"/>
            <a:ext cx="72446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atin typeface="Monotype Corsiva" panose="03010101010201010101" pitchFamily="66" charset="0"/>
              </a:rPr>
              <a:t>О</a:t>
            </a:r>
            <a:r>
              <a:rPr lang="ru-RU" sz="4800" dirty="0" smtClean="0">
                <a:latin typeface="Monotype Corsiva" panose="03010101010201010101" pitchFamily="66" charset="0"/>
              </a:rPr>
              <a:t>рудие для вспашки плотной почвы, поднятия целины.</a:t>
            </a:r>
            <a:endParaRPr lang="ru-RU" sz="4800" dirty="0"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5000" t="46384" r="32353" b="32091"/>
          <a:stretch/>
        </p:blipFill>
        <p:spPr>
          <a:xfrm>
            <a:off x="5723791" y="180463"/>
            <a:ext cx="5201093" cy="1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6" y="2055813"/>
            <a:ext cx="4861653" cy="2735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572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916" y="3632211"/>
            <a:ext cx="4212492" cy="3162609"/>
          </a:xfrm>
        </p:spPr>
      </p:pic>
      <p:sp>
        <p:nvSpPr>
          <p:cNvPr id="5" name="TextBox 4"/>
          <p:cNvSpPr txBox="1"/>
          <p:nvPr/>
        </p:nvSpPr>
        <p:spPr>
          <a:xfrm>
            <a:off x="5003087" y="158262"/>
            <a:ext cx="67700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latin typeface="Monotype Corsiva" panose="03010101010201010101" pitchFamily="66" charset="0"/>
              </a:rPr>
              <a:t>Утварь</a:t>
            </a:r>
            <a:r>
              <a:rPr lang="ru-RU" sz="3200" dirty="0">
                <a:latin typeface="Monotype Corsiva" panose="03010101010201010101" pitchFamily="66" charset="0"/>
              </a:rPr>
              <a:t> (от глагола </a:t>
            </a:r>
            <a:r>
              <a:rPr lang="ru-RU" sz="3200" i="1" dirty="0">
                <a:latin typeface="Monotype Corsiva" panose="03010101010201010101" pitchFamily="66" charset="0"/>
              </a:rPr>
              <a:t>творить</a:t>
            </a:r>
            <a:r>
              <a:rPr lang="ru-RU" sz="3200" dirty="0">
                <a:latin typeface="Monotype Corsiva" panose="03010101010201010101" pitchFamily="66" charset="0"/>
              </a:rPr>
              <a:t>, то есть делать, производить, создавать) </a:t>
            </a:r>
            <a:r>
              <a:rPr lang="ru-RU" sz="3200" dirty="0" smtClean="0">
                <a:latin typeface="Monotype Corsiva" panose="03010101010201010101" pitchFamily="66" charset="0"/>
              </a:rPr>
              <a:t>- </a:t>
            </a:r>
          </a:p>
          <a:p>
            <a:pPr algn="just"/>
            <a:r>
              <a:rPr lang="ru-RU" sz="3200" dirty="0" smtClean="0">
                <a:latin typeface="Monotype Corsiva" panose="03010101010201010101" pitchFamily="66" charset="0"/>
              </a:rPr>
              <a:t>в </a:t>
            </a:r>
            <a:r>
              <a:rPr lang="ru-RU" sz="3200" dirty="0">
                <a:latin typeface="Monotype Corsiva" panose="03010101010201010101" pitchFamily="66" charset="0"/>
              </a:rPr>
              <a:t>русском языке самое общее обозначение искусственно созданных и движимых предметов интерьера («все движимое в доме») или предметов </a:t>
            </a:r>
            <a:r>
              <a:rPr lang="ru-RU" sz="3200" dirty="0" smtClean="0">
                <a:latin typeface="Monotype Corsiva" panose="03010101010201010101" pitchFamily="66" charset="0"/>
              </a:rPr>
              <a:t>обихода, </a:t>
            </a:r>
            <a:r>
              <a:rPr lang="ru-RU" sz="3200" dirty="0">
                <a:latin typeface="Monotype Corsiva" panose="03010101010201010101" pitchFamily="66" charset="0"/>
              </a:rPr>
              <a:t>которые не относятся к орудиям труда.</a:t>
            </a:r>
          </a:p>
        </p:txBody>
      </p:sp>
    </p:spTree>
    <p:extLst>
      <p:ext uri="{BB962C8B-B14F-4D97-AF65-F5344CB8AC3E}">
        <p14:creationId xmlns:p14="http://schemas.microsoft.com/office/powerpoint/2010/main" val="409724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0074" t="46143" r="34467" b="28397"/>
          <a:stretch/>
        </p:blipFill>
        <p:spPr>
          <a:xfrm>
            <a:off x="5530361" y="101355"/>
            <a:ext cx="5151619" cy="2897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31" y="1770551"/>
            <a:ext cx="4759569" cy="3569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6972300" y="2755082"/>
            <a:ext cx="4870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Monotype Corsiva" panose="03010101010201010101" pitchFamily="66" charset="0"/>
              </a:rPr>
              <a:t>Ухват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90200" y="3770214"/>
            <a:ext cx="72446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Monotype Corsiva" panose="03010101010201010101" pitchFamily="66" charset="0"/>
              </a:rPr>
              <a:t>Длинная палка с металлической рогаткой на конце, которой захватывают и ставят в русскую печь горшки, чугуны.</a:t>
            </a:r>
            <a:endParaRPr lang="ru-RU" sz="4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5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95" y="1253331"/>
            <a:ext cx="4351338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8922" t="47603" r="36029" b="31568"/>
          <a:stretch/>
        </p:blipFill>
        <p:spPr>
          <a:xfrm>
            <a:off x="5794648" y="108177"/>
            <a:ext cx="5032321" cy="2353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7236069" y="2413337"/>
            <a:ext cx="4870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Monotype Corsiva" panose="03010101010201010101" pitchFamily="66" charset="0"/>
              </a:rPr>
              <a:t>Ушат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48437" y="3255464"/>
            <a:ext cx="72446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Monotype Corsiva" panose="03010101010201010101" pitchFamily="66" charset="0"/>
              </a:rPr>
              <a:t>Большая деревянная кадка с двумя выступающими друг против друга боковыми дощечками - ушами, с прорезанными в них круглыми отверстиями, сквозь которые продевается палка для ношения. </a:t>
            </a:r>
            <a:endParaRPr lang="ru-RU" sz="36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37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16" y="941771"/>
            <a:ext cx="4351338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40392" t="46133" r="36373" b="33300"/>
          <a:stretch/>
        </p:blipFill>
        <p:spPr>
          <a:xfrm>
            <a:off x="5901192" y="86159"/>
            <a:ext cx="4249270" cy="2115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7104184" y="2201829"/>
            <a:ext cx="4870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Monotype Corsiva" panose="03010101010201010101" pitchFamily="66" charset="0"/>
              </a:rPr>
              <a:t>Ступа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5560" y="3117440"/>
            <a:ext cx="72446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Monotype Corsiva" panose="03010101010201010101" pitchFamily="66" charset="0"/>
              </a:rPr>
              <a:t>И</a:t>
            </a:r>
            <a:r>
              <a:rPr lang="ru-RU" sz="5400" dirty="0" smtClean="0">
                <a:latin typeface="Monotype Corsiva" panose="03010101010201010101" pitchFamily="66" charset="0"/>
              </a:rPr>
              <a:t>нструмент </a:t>
            </a:r>
            <a:r>
              <a:rPr lang="ru-RU" sz="5400" dirty="0">
                <a:latin typeface="Monotype Corsiva" panose="03010101010201010101" pitchFamily="66" charset="0"/>
              </a:rPr>
              <a:t>для толчения и растирания </a:t>
            </a:r>
            <a:r>
              <a:rPr lang="ru-RU" sz="5400" dirty="0" smtClean="0">
                <a:latin typeface="Monotype Corsiva" panose="03010101010201010101" pitchFamily="66" charset="0"/>
              </a:rPr>
              <a:t>семян, трав, приправ.</a:t>
            </a:r>
            <a:endParaRPr lang="ru-RU" sz="54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1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39" y="2056110"/>
            <a:ext cx="4752723" cy="3265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4558" t="47169" r="29364" b="31480"/>
          <a:stretch/>
        </p:blipFill>
        <p:spPr>
          <a:xfrm>
            <a:off x="5175141" y="170674"/>
            <a:ext cx="6598023" cy="2196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7104184" y="2201829"/>
            <a:ext cx="4870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Monotype Corsiva" panose="03010101010201010101" pitchFamily="66" charset="0"/>
              </a:rPr>
              <a:t>Плошка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5560" y="3117440"/>
            <a:ext cx="72446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Monotype Corsiva" panose="03010101010201010101" pitchFamily="66" charset="0"/>
              </a:rPr>
              <a:t>К</a:t>
            </a:r>
            <a:r>
              <a:rPr lang="ru-RU" sz="5400" dirty="0" smtClean="0">
                <a:latin typeface="Monotype Corsiva" panose="03010101010201010101" pitchFamily="66" charset="0"/>
              </a:rPr>
              <a:t>руглый сосуд из глины или дерева, расширяющийся кверху; миска, чашка.</a:t>
            </a:r>
            <a:endParaRPr lang="ru-RU" sz="54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59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104184" y="2201829"/>
            <a:ext cx="4870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Monotype Corsiva" panose="03010101010201010101" pitchFamily="66" charset="0"/>
              </a:rPr>
              <a:t>Крынка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5560" y="3117440"/>
            <a:ext cx="72446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Monotype Corsiva" panose="03010101010201010101" pitchFamily="66" charset="0"/>
              </a:rPr>
              <a:t>Р</a:t>
            </a:r>
            <a:r>
              <a:rPr lang="ru-RU" sz="5400" dirty="0" smtClean="0">
                <a:latin typeface="Monotype Corsiva" panose="03010101010201010101" pitchFamily="66" charset="0"/>
              </a:rPr>
              <a:t>асширяющийся книзу удлинённый глиняный (есть и стеклянные) горшок для молока.</a:t>
            </a:r>
            <a:endParaRPr lang="ru-RU" sz="5400" dirty="0"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3090" t="47603" r="29705" b="32441"/>
          <a:stretch/>
        </p:blipFill>
        <p:spPr>
          <a:xfrm>
            <a:off x="5104818" y="148911"/>
            <a:ext cx="6804212" cy="2052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27" y="1870131"/>
            <a:ext cx="4674843" cy="3117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896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104184" y="2201829"/>
            <a:ext cx="4870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Monotype Corsiva" panose="03010101010201010101" pitchFamily="66" charset="0"/>
              </a:rPr>
              <a:t>Ковш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5560" y="3117440"/>
            <a:ext cx="72446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Monotype Corsiva" panose="03010101010201010101" pitchFamily="66" charset="0"/>
              </a:rPr>
              <a:t>Ёмкость с одной рукоятью, предназначенная для питья и подачи напитков на стол, зачерпывания и переливания жидкостей.</a:t>
            </a:r>
            <a:endParaRPr lang="ru-RU" sz="4800" dirty="0"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6471" t="46819" r="29608" b="33747"/>
          <a:stretch/>
        </p:blipFill>
        <p:spPr>
          <a:xfrm>
            <a:off x="5150223" y="135334"/>
            <a:ext cx="6203577" cy="19991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81" y="1356165"/>
            <a:ext cx="4696733" cy="3522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97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759326" y="2005164"/>
            <a:ext cx="48702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Monotype Corsiva" panose="03010101010201010101" pitchFamily="66" charset="0"/>
              </a:rPr>
              <a:t>Решето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5560" y="3117440"/>
            <a:ext cx="72446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Monotype Corsiva" panose="03010101010201010101" pitchFamily="66" charset="0"/>
              </a:rPr>
              <a:t>Предмет обихода, широкий обруч с натянутой на него частой сеткой для просеивания чего-нибудь.</a:t>
            </a:r>
            <a:endParaRPr lang="ru-RU" sz="4800" dirty="0"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7543" t="46885" r="26918" b="32113"/>
          <a:stretch/>
        </p:blipFill>
        <p:spPr>
          <a:xfrm>
            <a:off x="6170402" y="50646"/>
            <a:ext cx="5879778" cy="1954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74625" t="42586" r="11061" b="39549"/>
          <a:stretch/>
        </p:blipFill>
        <p:spPr>
          <a:xfrm>
            <a:off x="3841377" y="50645"/>
            <a:ext cx="2617694" cy="1954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" y="2127738"/>
            <a:ext cx="3604846" cy="3604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08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233</Words>
  <Application>Microsoft Office PowerPoint</Application>
  <PresentationFormat>Широкоэкранный</PresentationFormat>
  <Paragraphs>35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12</cp:revision>
  <dcterms:created xsi:type="dcterms:W3CDTF">2019-10-03T17:42:51Z</dcterms:created>
  <dcterms:modified xsi:type="dcterms:W3CDTF">2020-03-16T20:45:53Z</dcterms:modified>
</cp:coreProperties>
</file>