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9" r:id="rId3"/>
    <p:sldId id="307" r:id="rId4"/>
    <p:sldId id="283" r:id="rId5"/>
    <p:sldId id="271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301" r:id="rId14"/>
    <p:sldId id="285" r:id="rId15"/>
    <p:sldId id="292" r:id="rId16"/>
    <p:sldId id="272" r:id="rId17"/>
    <p:sldId id="257" r:id="rId18"/>
    <p:sldId id="273" r:id="rId19"/>
    <p:sldId id="274" r:id="rId20"/>
    <p:sldId id="275" r:id="rId21"/>
    <p:sldId id="259" r:id="rId22"/>
    <p:sldId id="263" r:id="rId23"/>
    <p:sldId id="264" r:id="rId24"/>
    <p:sldId id="303" r:id="rId25"/>
    <p:sldId id="308" r:id="rId26"/>
    <p:sldId id="31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B320C02-02AE-4E91-AB6A-7036C12EB224}">
          <p14:sldIdLst>
            <p14:sldId id="309"/>
            <p14:sldId id="307"/>
            <p14:sldId id="283"/>
            <p14:sldId id="271"/>
            <p14:sldId id="284"/>
            <p14:sldId id="286"/>
            <p14:sldId id="287"/>
            <p14:sldId id="288"/>
            <p14:sldId id="289"/>
            <p14:sldId id="290"/>
            <p14:sldId id="291"/>
            <p14:sldId id="301"/>
            <p14:sldId id="285"/>
            <p14:sldId id="292"/>
            <p14:sldId id="272"/>
            <p14:sldId id="257"/>
            <p14:sldId id="273"/>
            <p14:sldId id="274"/>
            <p14:sldId id="275"/>
            <p14:sldId id="259"/>
            <p14:sldId id="263"/>
            <p14:sldId id="264"/>
            <p14:sldId id="303"/>
            <p14:sldId id="308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CC"/>
    <a:srgbClr val="969696"/>
    <a:srgbClr val="CCFF99"/>
    <a:srgbClr val="FFCCCC"/>
    <a:srgbClr val="9999FF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4660"/>
  </p:normalViewPr>
  <p:slideViewPr>
    <p:cSldViewPr>
      <p:cViewPr varScale="1">
        <p:scale>
          <a:sx n="69" d="100"/>
          <a:sy n="69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7E3C-7653-4B0F-B649-A5742F35F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8669-6708-4C99-A7A7-C3AE4D3E5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0C08-58D0-489D-8E85-0E5CDF14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7E3C-7653-4B0F-B649-A5742F35F5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0737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D6D3-DE63-4E3B-87B6-A664B357A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200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1C30-C266-4F07-B939-93E07AB428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3021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EDCE-BA48-49AB-BC06-92CB6B1FBE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790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631D-59DD-42D8-A5AF-EFE1867A83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682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6021A-3E33-4023-8BB4-5898AD4F85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2338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D0B8-0A22-47F1-B00B-F80A4A253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635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78661-3274-4D1A-BE05-735FA03AD3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80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D6D3-DE63-4E3B-87B6-A664B357A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F750-C456-488D-8513-7ED0BFEC59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2023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8669-6708-4C99-A7A7-C3AE4D3E5A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97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0C08-58D0-489D-8E85-0E5CDF14F6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492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1C30-C266-4F07-B939-93E07AB42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EDCE-BA48-49AB-BC06-92CB6B1FB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631D-59DD-42D8-A5AF-EFE1867A8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6021A-3E33-4023-8BB4-5898AD4F8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D0B8-0A22-47F1-B00B-F80A4A253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78661-3274-4D1A-BE05-735FA03AD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F750-C456-488D-8513-7ED0BFEC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AEAEA"/>
            </a:gs>
            <a:gs pos="100000">
              <a:srgbClr val="4D4D4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921533-BD46-41ED-96E9-CE4B0261F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AEAEA"/>
            </a:gs>
            <a:gs pos="100000">
              <a:srgbClr val="4D4D4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921533-BD46-41ED-96E9-CE4B0261FC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8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60.radikal.ru/i169/0907/38/b5c82b066e2b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s006.radikal.ru/i213/1008/92/d57a2437d86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5.ifotki.info/org/7aed9b055f4b6204f5f043f70a88bcb94fc03865682837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kolyan.net/uploads/posts/2010-02/thumbs/1266471096_b-466029.jpg" TargetMode="External"/><Relationship Id="rId4" Type="http://schemas.openxmlformats.org/officeDocument/2006/relationships/hyperlink" Target="http://www.travelpod.com/users/robbiedinho/1.1232190060.indian-architecture.jpg" TargetMode="Externa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tdoors.ru/foto/album/3670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i.sunhome.ru/foto/223/sanchi_relefi_vorot_stupi.jpg" TargetMode="Externa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iles.smallbay.ru/images6/m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krugosvet.ru/images/1007253_PH03773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yer.de/somadeva/soma0202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megabook.ru/MObjects2/data/pict2006/new1/isi154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20/tetyok.3/0_a21d_8db0cd8c_XL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statica2.obnovlenie.ru/foto/original/2007/10/31/39f23c24fbe9750d18239516576c917b.jpg" TargetMode="Externa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livius.org/a/1/iran/ashoka_capital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indostan.ru/blog/foto-video/654/12850_4_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img-fotki.yandex.ru/get/3811/ilchishina.11/0_24523_57e68cec_X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a17006.rimg.info/icon/1751968000205c772344c85a974c23c669a19579b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dic.academic.ru/pictures/wiki/files/66/Baburnama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0/30/955/30955116_f9a2718af10e6c8b92f3678e470583e3.jp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2" Type="http://schemas.openxmlformats.org/officeDocument/2006/relationships/hyperlink" Target="http://img0.liveinternet.ru/images/attach/c/0/45/284/45284808_800pxDecorated_Indian_elephant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artex.com.ua/pics/location/photo/full/10530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hyperlink" Target="http://2.media.tumblr.com/3t3OpyvFLpa65yzrxY2RvrRCo1_400.jpg" TargetMode="External"/><Relationship Id="rId4" Type="http://schemas.openxmlformats.org/officeDocument/2006/relationships/hyperlink" Target="http://img.crazys.info/files/i/2009.6.12/1244786893_2193b.jpg" TargetMode="External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«Средняя общеобразовательная школа №2 города Лесосибирска» 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(МБОУ «СОШ №2»)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АВТОР: </a:t>
            </a:r>
          </a:p>
          <a:p>
            <a:pPr algn="ctr"/>
            <a:r>
              <a:rPr lang="ru-RU" sz="2400" b="1" dirty="0" smtClean="0"/>
              <a:t>Гальман Анна Ивановна, </a:t>
            </a:r>
          </a:p>
          <a:p>
            <a:pPr algn="ctr"/>
            <a:r>
              <a:rPr lang="ru-RU" sz="2400" b="1" dirty="0" smtClean="0"/>
              <a:t>учитель истории, МБОУ СОШ №2 г. Лесосибирска  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6037" y="3717032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ПРЕЗЕНТАЦИЯ К УРОКУ ПО УЧЕБНОМУ ПРЕДМЕТУ «ИСТОРИЯ» </a:t>
            </a:r>
          </a:p>
          <a:p>
            <a:pPr algn="ctr"/>
            <a:r>
              <a:rPr lang="ru-RU" sz="3200" b="1" dirty="0" smtClean="0"/>
              <a:t>в 5-ом классе </a:t>
            </a:r>
          </a:p>
          <a:p>
            <a:pPr algn="ctr"/>
            <a:r>
              <a:rPr lang="ru-RU" sz="3200" b="1" dirty="0" smtClean="0"/>
              <a:t>на тему «ДРЕВНЯЯ ИНДИЯ» </a:t>
            </a:r>
          </a:p>
        </p:txBody>
      </p:sp>
    </p:spTree>
    <p:extLst>
      <p:ext uri="{BB962C8B-B14F-4D97-AF65-F5344CB8AC3E}">
        <p14:creationId xmlns:p14="http://schemas.microsoft.com/office/powerpoint/2010/main" val="133314643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075" y="285750"/>
            <a:ext cx="28289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ШАКТИ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4929188"/>
            <a:ext cx="8229600" cy="1643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Шакти — это Божественная Мать.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Шакти — это проявленный мир.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Шакти называют Мать-Природу.</a:t>
            </a:r>
          </a:p>
        </p:txBody>
      </p:sp>
      <p:pic>
        <p:nvPicPr>
          <p:cNvPr id="10244" name="Рисунок 3" descr="shak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6357938" cy="476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3" y="274638"/>
            <a:ext cx="36147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ГАНЕШ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143500" y="1428750"/>
            <a:ext cx="3714750" cy="3714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Его следует умилостивить перед началом любого практического дела.</a:t>
            </a:r>
          </a:p>
        </p:txBody>
      </p:sp>
      <p:pic>
        <p:nvPicPr>
          <p:cNvPr id="11268" name="Рисунок 3" descr="ганеш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4605338" cy="605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2794000" cy="352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256"/>
            <a:ext cx="2643206" cy="235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2714612" cy="411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85852" y="500042"/>
            <a:ext cx="42862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Буддизм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36838"/>
            <a:ext cx="2832100" cy="331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2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925" y="44450"/>
            <a:ext cx="2071688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3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775075"/>
            <a:ext cx="3024187" cy="260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9750" y="0"/>
            <a:ext cx="554513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Распространение в Индии буддизма  «великой колесницы» способствовало  появлению  обширного пантеона святых бодхисатв. Массовые находки  терракотовых статуэток говорят о широком спросе на произведения искусства, связанного с буддизмом.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8313" y="6059488"/>
            <a:ext cx="35274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 err="1">
                <a:solidFill>
                  <a:schemeClr val="accent3">
                    <a:lumMod val="85000"/>
                  </a:schemeClr>
                </a:solidFill>
              </a:rPr>
              <a:t>Кей</a:t>
            </a:r>
            <a:r>
              <a:rPr lang="ru-RU" sz="1400" b="1" dirty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3">
                    <a:lumMod val="85000"/>
                  </a:schemeClr>
                </a:solidFill>
              </a:rPr>
              <a:t>Кобад</a:t>
            </a:r>
            <a:r>
              <a:rPr lang="ru-RU" sz="1400" b="1" dirty="0">
                <a:solidFill>
                  <a:schemeClr val="accent3">
                    <a:lumMod val="85000"/>
                  </a:schemeClr>
                </a:solidFill>
              </a:rPr>
              <a:t> шах</a:t>
            </a:r>
            <a:r>
              <a:rPr lang="en-US" sz="1400" b="1" dirty="0">
                <a:solidFill>
                  <a:schemeClr val="accent3">
                    <a:lumMod val="85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3">
                    <a:lumMod val="85000"/>
                  </a:schemeClr>
                </a:solidFill>
              </a:rPr>
              <a:t> Головка терракотовой статуэтки Около 1 в. до н. э. 1 в. н. э.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651500" y="321310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Терракотовые статуэтки I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-VI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вв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н. э. Самарканд и его окрестности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013450" y="6381750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3">
                    <a:lumMod val="85000"/>
                  </a:schemeClr>
                </a:solidFill>
              </a:rPr>
              <a:t>Терракотовые статуэтки Богини матери Иран </a:t>
            </a:r>
            <a:r>
              <a:rPr lang="ru-RU" sz="1400" b="1" dirty="0" err="1">
                <a:solidFill>
                  <a:schemeClr val="accent3">
                    <a:lumMod val="85000"/>
                  </a:schemeClr>
                </a:solidFill>
              </a:rPr>
              <a:t>нач</a:t>
            </a:r>
            <a:r>
              <a:rPr lang="ru-RU" sz="1400" b="1" dirty="0">
                <a:solidFill>
                  <a:schemeClr val="accent3">
                    <a:lumMod val="85000"/>
                  </a:schemeClr>
                </a:solidFill>
              </a:rPr>
              <a:t>. 1 тыс. до н. э.</a:t>
            </a:r>
            <a:r>
              <a:rPr lang="ru-RU" sz="1400" dirty="0">
                <a:solidFill>
                  <a:schemeClr val="accent3">
                    <a:lumMod val="8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4" grpId="1"/>
      <p:bldP spid="9225" grpId="0"/>
      <p:bldP spid="9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Кастовое строение общества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Брахманы = жрецы</a:t>
            </a:r>
          </a:p>
          <a:p>
            <a:pPr eaLnBrk="1" hangingPunct="1"/>
            <a:r>
              <a:rPr lang="ru-RU" sz="2800" smtClean="0"/>
              <a:t>Кшатрии = воины</a:t>
            </a:r>
          </a:p>
          <a:p>
            <a:pPr eaLnBrk="1" hangingPunct="1"/>
            <a:r>
              <a:rPr lang="ru-RU" sz="2800" smtClean="0"/>
              <a:t>Вайшьи = крестьяне, ремесленники</a:t>
            </a:r>
          </a:p>
          <a:p>
            <a:pPr eaLnBrk="1" hangingPunct="1"/>
            <a:r>
              <a:rPr lang="ru-RU" sz="2800" smtClean="0"/>
              <a:t>Шудры = слуги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Изменить касту невозможно, как невозможно корове родить лошадь, так невозможно сыну вайшьи стать брахманом.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Единственная возможность изменить касту – жить праведно и переродиться.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а 9 из 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797425"/>
            <a:ext cx="232251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7489825" cy="3148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Шедевры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индийского зодчества</a:t>
            </a:r>
          </a:p>
        </p:txBody>
      </p:sp>
      <p:pic>
        <p:nvPicPr>
          <p:cNvPr id="15364" name="Picture 8" descr="Картинка 1 из 110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22320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Картинка 7 из 1100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9402" b="5600"/>
          <a:stretch>
            <a:fillRect/>
          </a:stretch>
        </p:blipFill>
        <p:spPr bwMode="auto">
          <a:xfrm>
            <a:off x="6516688" y="4797425"/>
            <a:ext cx="2393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Картинка 34 из 1100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5150" y="115888"/>
            <a:ext cx="20558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Картинка 41 из 1100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2975" t="2057" r="4156" b="4596"/>
          <a:stretch>
            <a:fillRect/>
          </a:stretch>
        </p:blipFill>
        <p:spPr bwMode="auto">
          <a:xfrm>
            <a:off x="468313" y="4797425"/>
            <a:ext cx="26638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Ступа в Санчи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33825"/>
            <a:ext cx="8964613" cy="2763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Главной достопримечательностью Санчи является первая в истории ступа (</a:t>
            </a:r>
            <a:r>
              <a:rPr lang="en-US" sz="2400" smtClean="0"/>
              <a:t>III</a:t>
            </a:r>
            <a:r>
              <a:rPr lang="ru-RU" sz="2400" smtClean="0"/>
              <a:t> век до н.э.) – погребальный холм.  Ступа служила местом для хранения священных реликвий Будды. Согласно легенде, Будда сам объяснил, как должно выглядеть его погребальное сооружение. Он постелил на землю плащ и перевернул на него круглую чашу для сбора подаяний.</a:t>
            </a:r>
          </a:p>
        </p:txBody>
      </p:sp>
      <p:pic>
        <p:nvPicPr>
          <p:cNvPr id="16388" name="Picture 6" descr="Картинка 8 из 2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08050"/>
            <a:ext cx="42481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Картинка 44 из 27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908050"/>
            <a:ext cx="36718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AEAEA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2555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ЧАЙТЬЯ  В  КАРЛИ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59338" y="1125538"/>
            <a:ext cx="4114800" cy="5399087"/>
          </a:xfrm>
        </p:spPr>
        <p:txBody>
          <a:bodyPr/>
          <a:lstStyle/>
          <a:p>
            <a:pPr eaLnBrk="1" hangingPunct="1"/>
            <a:r>
              <a:rPr lang="ru-RU" smtClean="0"/>
              <a:t>Одним из древнейших видов буддийской архитектуры являются </a:t>
            </a:r>
            <a:r>
              <a:rPr lang="ru-RU" b="1" i="1" smtClean="0"/>
              <a:t>чайтьи </a:t>
            </a:r>
            <a:r>
              <a:rPr lang="ru-RU" smtClean="0"/>
              <a:t>(пещерные храмы для моления), вырубавшиеся в глубоких недрах скалистых гор.</a:t>
            </a:r>
          </a:p>
        </p:txBody>
      </p:sp>
      <p:pic>
        <p:nvPicPr>
          <p:cNvPr id="18436" name="Picture 6" descr="Картинка 8 из 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14500"/>
            <a:ext cx="4824412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Храм Кайласанатха (Шивы) </a:t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в Эллоре (725-755гг)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4010025" cy="4525962"/>
          </a:xfrm>
        </p:spPr>
        <p:txBody>
          <a:bodyPr/>
          <a:lstStyle/>
          <a:p>
            <a:pPr eaLnBrk="1" hangingPunct="1"/>
            <a:r>
              <a:rPr lang="ru-RU" sz="2400" smtClean="0"/>
              <a:t>Состоит из индуистских и буддистских павильонов.</a:t>
            </a:r>
          </a:p>
          <a:p>
            <a:pPr eaLnBrk="1" hangingPunct="1"/>
            <a:r>
              <a:rPr lang="ru-RU" sz="2400" smtClean="0"/>
              <a:t>Всего павильонов 34 (12 - буддистские).</a:t>
            </a:r>
          </a:p>
          <a:p>
            <a:pPr eaLnBrk="1" hangingPunct="1"/>
            <a:r>
              <a:rPr lang="ru-RU" sz="2400" smtClean="0"/>
              <a:t>Создавался 6-13 веках.</a:t>
            </a:r>
          </a:p>
          <a:p>
            <a:pPr eaLnBrk="1" hangingPunct="1"/>
            <a:r>
              <a:rPr lang="ru-RU" sz="2400" smtClean="0"/>
              <a:t>Знаменит скульптурными композициями</a:t>
            </a:r>
            <a:r>
              <a:rPr lang="ru-RU" smtClean="0"/>
              <a:t>.</a:t>
            </a:r>
          </a:p>
        </p:txBody>
      </p:sp>
      <p:pic>
        <p:nvPicPr>
          <p:cNvPr id="20484" name="Picture 5" descr="Картинка 2 из 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28813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артинка 8 из 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39261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39f23c24fbe9750d18239516576c917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189" t="5525" r="3189" b="5525"/>
          <a:stretch>
            <a:fillRect/>
          </a:stretch>
        </p:blipFill>
        <p:spPr bwMode="auto">
          <a:xfrm>
            <a:off x="4140200" y="3500438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Картинка 36 из 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333375"/>
            <a:ext cx="32988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 descr="Картинка 43 из 9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3860800"/>
            <a:ext cx="33845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08920"/>
            <a:ext cx="5814930" cy="894686"/>
          </a:xfrm>
        </p:spPr>
        <p:txBody>
          <a:bodyPr/>
          <a:lstStyle/>
          <a:p>
            <a:r>
              <a:rPr lang="ru-RU" b="1" u="sng" dirty="0" smtClean="0"/>
              <a:t>План урока: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12976"/>
            <a:ext cx="4896544" cy="3212976"/>
          </a:xfrm>
        </p:spPr>
        <p:txBody>
          <a:bodyPr/>
          <a:lstStyle/>
          <a:p>
            <a:r>
              <a:rPr lang="ru-RU" sz="2400" i="1" dirty="0" smtClean="0"/>
              <a:t>Введение </a:t>
            </a:r>
          </a:p>
          <a:p>
            <a:r>
              <a:rPr lang="ru-RU" sz="2400" i="1" dirty="0" smtClean="0"/>
              <a:t>Местоположение Др. Индии</a:t>
            </a:r>
          </a:p>
          <a:p>
            <a:r>
              <a:rPr lang="ru-RU" sz="2400" i="1" dirty="0" smtClean="0"/>
              <a:t>Две религии </a:t>
            </a:r>
          </a:p>
          <a:p>
            <a:r>
              <a:rPr lang="ru-RU" sz="2400" i="1" dirty="0" smtClean="0"/>
              <a:t>Кастовое строение общества </a:t>
            </a:r>
          </a:p>
          <a:p>
            <a:r>
              <a:rPr lang="ru-RU" sz="2400" i="1" dirty="0" smtClean="0"/>
              <a:t>Искусство Др. Индии </a:t>
            </a:r>
          </a:p>
          <a:p>
            <a:r>
              <a:rPr lang="ru-RU" sz="2400" i="1" dirty="0" smtClean="0"/>
              <a:t>Рефлексия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5004048" cy="25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29"/>
            <a:ext cx="6300192" cy="11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8266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AEAEA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Колонны  Ашоки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981075"/>
            <a:ext cx="5340350" cy="3311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smtClean="0"/>
              <a:t>      Едва ли не древнейшими памятниками индийской культуры являются колонны, на которых высечены надписи Ашоки. Знаменитая скульптура львов венчала колонну.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27652" name="Picture 4" descr="1007253-PH0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644900"/>
            <a:ext cx="4681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081b7dc8a45c97419cac02cb80b54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941888"/>
            <a:ext cx="17557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Картинка 1 из 1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81075"/>
            <a:ext cx="2486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Кандарья  Махадева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1511300"/>
          </a:xfrm>
        </p:spPr>
        <p:txBody>
          <a:bodyPr/>
          <a:lstStyle/>
          <a:p>
            <a:pPr eaLnBrk="1" hangingPunct="1"/>
            <a:r>
              <a:rPr lang="ru-RU" smtClean="0"/>
              <a:t>крупнейший и наиболее украшенный индуистский храм.</a:t>
            </a:r>
          </a:p>
        </p:txBody>
      </p:sp>
      <p:pic>
        <p:nvPicPr>
          <p:cNvPr id="30724" name="Picture 6" descr="Картинка 13 из 1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1300"/>
            <a:ext cx="53276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Картинка 25 из 1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700213"/>
            <a:ext cx="4572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CC"/>
            </a:gs>
            <a:gs pos="100000">
              <a:srgbClr val="96969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Пещерные монастыри в Аджанте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412875"/>
            <a:ext cx="3673475" cy="2303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</a:t>
            </a:r>
            <a:r>
              <a:rPr lang="ru-RU" sz="2400" smtClean="0"/>
              <a:t>Преимущественно буддистский храмово-монастырский пещерный комплекс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в Индии в штате Махараштра. </a:t>
            </a:r>
          </a:p>
        </p:txBody>
      </p:sp>
      <p:pic>
        <p:nvPicPr>
          <p:cNvPr id="31748" name="Picture 4" descr="1840-IMG_8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163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0e843b7a36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47529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68313" y="5373688"/>
            <a:ext cx="4464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Представляет собой утес в виде подковы с 29 пещерами.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Картинка 3 из 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596"/>
          <a:stretch>
            <a:fillRect/>
          </a:stretch>
        </p:blipFill>
        <p:spPr bwMode="auto">
          <a:xfrm>
            <a:off x="214282" y="0"/>
            <a:ext cx="42148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Картинка 45 из 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214811" cy="687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урока: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/>
          <a:lstStyle/>
          <a:p>
            <a:r>
              <a:rPr lang="ru-RU" dirty="0" smtClean="0"/>
              <a:t>Я узнал сегодня…</a:t>
            </a:r>
          </a:p>
          <a:p>
            <a:r>
              <a:rPr lang="ru-RU" dirty="0" smtClean="0"/>
              <a:t>Я научился…</a:t>
            </a:r>
          </a:p>
          <a:p>
            <a:r>
              <a:rPr lang="ru-RU" dirty="0" smtClean="0"/>
              <a:t>Мне понравилось… </a:t>
            </a:r>
          </a:p>
          <a:p>
            <a:r>
              <a:rPr lang="ru-RU" dirty="0" smtClean="0"/>
              <a:t>Я затруднялся выполнить…</a:t>
            </a:r>
          </a:p>
          <a:p>
            <a:r>
              <a:rPr lang="ru-RU" dirty="0" smtClean="0"/>
              <a:t>Мое настроение…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51" y="3245575"/>
            <a:ext cx="2836317" cy="361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90603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CC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Картинка 7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60350"/>
            <a:ext cx="2788338" cy="216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Картинка 15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007" y="1224762"/>
            <a:ext cx="2525606" cy="209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Картинка 19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572009"/>
            <a:ext cx="3003062" cy="199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5" name="Picture 17" descr="Картинка 85 из 8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75027" y="4714884"/>
            <a:ext cx="2962586" cy="190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7" name="Picture 19" descr="Картинка 22 из 3243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3184" y="3200320"/>
            <a:ext cx="2078046" cy="274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1250141"/>
            <a:ext cx="3020484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02785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29662" cy="1000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u="sng" dirty="0" smtClean="0"/>
              <a:t>Древняя Индия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u="sng" dirty="0" smtClean="0"/>
              <a:t>(3 тысячелетие до н.э. – 6 век н.э.)</a:t>
            </a:r>
          </a:p>
        </p:txBody>
      </p:sp>
      <p:pic>
        <p:nvPicPr>
          <p:cNvPr id="5" name="Picture 5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4071966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12" y="1428736"/>
            <a:ext cx="3302588" cy="238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058501"/>
            <a:ext cx="2285984" cy="379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Индия – колыбель древнейших цивилизаций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Здесь родилась гениальная догадка  о вращении Земли вокруг Солнца;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Создана десятеричная система счисления;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Индия – родина алгебры, её ученые знали число «пи», решали линейные уравнения, отсюда пришли понятия «корень», «синус», «цифра»;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Индия дала миру ряд философских учений, богатейшую мифологию, великие творения древнеиндийского эпоса «Махабхарата» и «Рамаяна»;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Индия – родина шахмат.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Основные религии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Древней Индии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13"/>
          </a:xfrm>
        </p:spPr>
        <p:txBody>
          <a:bodyPr/>
          <a:lstStyle/>
          <a:p>
            <a:pPr eaLnBrk="1" hangingPunct="1"/>
            <a:r>
              <a:rPr lang="ru-RU" smtClean="0"/>
              <a:t>Индуизм (зародилась около 2 тысячелетия до н.э. на территории Индии во времена ведической цивилизации, предполагает поклонению множеству божеств)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Буддизм (зародился около 6 века до н.э. на территории Индии, основатель индийский принц Гаутама)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ИНДУИЗМ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Это политеистическая религия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Основные божества: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Шива  (разрушитель)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Вишну  (охранитель)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Брахма  (творец)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/>
              <a:t>Шакти</a:t>
            </a:r>
            <a:r>
              <a:rPr lang="ru-RU" dirty="0" smtClean="0"/>
              <a:t>  (женское божественное начало, супруги богов)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/>
              <a:t>Ганеш</a:t>
            </a:r>
            <a:r>
              <a:rPr lang="ru-RU" dirty="0" smtClean="0"/>
              <a:t> (мудрости и предпринимательства)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214313"/>
            <a:ext cx="35004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ВИШНУ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13" y="1285875"/>
            <a:ext cx="3071812" cy="487997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Вишну неоднократно принимал земные воплощения, аватары, всякий раз ради того, чтобы спасти Вселенную от катастрофы.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715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0" y="274638"/>
            <a:ext cx="2686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ШИВА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857875" y="1785938"/>
            <a:ext cx="3143250" cy="2643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Шива участвует в мироздании и переменах.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572125" cy="485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8" y="214313"/>
            <a:ext cx="4829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БРАХМА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857750" y="1214438"/>
            <a:ext cx="3786188" cy="48085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Родившись, Брахма из своего дыхания создаёт веды и весь мир, который остаётся неизменным  в течение одного дня Брахмы </a:t>
            </a:r>
            <a:br>
              <a:rPr lang="ru-RU" sz="2800" smtClean="0"/>
            </a:br>
            <a:r>
              <a:rPr lang="ru-RU" sz="2800" smtClean="0"/>
              <a:t>(8 640 млрд. земных лет.).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572000" cy="563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619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Оформление по умолчанию</vt:lpstr>
      <vt:lpstr>1_Оформление по умолчанию</vt:lpstr>
      <vt:lpstr>Муниципальное бюджетное общеобразовательное учреждение «Средняя общеобразовательная школа №2 города Лесосибирска»  (МБОУ «СОШ №2») </vt:lpstr>
      <vt:lpstr>План урока:</vt:lpstr>
      <vt:lpstr>Презентация PowerPoint</vt:lpstr>
      <vt:lpstr>Индия – колыбель древнейших цивилизаций</vt:lpstr>
      <vt:lpstr> Основные религии  Древней Индии</vt:lpstr>
      <vt:lpstr>ИНДУИЗМ</vt:lpstr>
      <vt:lpstr>ВИШНУ</vt:lpstr>
      <vt:lpstr>ШИВА</vt:lpstr>
      <vt:lpstr>БРАХМА</vt:lpstr>
      <vt:lpstr>ШАКТИ</vt:lpstr>
      <vt:lpstr>ГАНЕШ</vt:lpstr>
      <vt:lpstr>Презентация PowerPoint</vt:lpstr>
      <vt:lpstr>Презентация PowerPoint</vt:lpstr>
      <vt:lpstr>Кастовое строение общества</vt:lpstr>
      <vt:lpstr>Презентация PowerPoint</vt:lpstr>
      <vt:lpstr>Ступа в Санчи</vt:lpstr>
      <vt:lpstr>ЧАЙТЬЯ  В  КАРЛИ</vt:lpstr>
      <vt:lpstr>Храм Кайласанатха (Шивы)  в Эллоре (725-755гг)</vt:lpstr>
      <vt:lpstr>Презентация PowerPoint</vt:lpstr>
      <vt:lpstr>Колонны  Ашоки</vt:lpstr>
      <vt:lpstr>Кандарья  Махадева</vt:lpstr>
      <vt:lpstr>Пещерные монастыри в Аджанте</vt:lpstr>
      <vt:lpstr>Презентация PowerPoint</vt:lpstr>
      <vt:lpstr>Рефлексия урока:</vt:lpstr>
      <vt:lpstr>Презентация PowerPoint</vt:lpstr>
    </vt:vector>
  </TitlesOfParts>
  <Company>Лермонотова 38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Индия - страна чудес</dc:title>
  <dc:creator>Алиса</dc:creator>
  <cp:lastModifiedBy>Пользователь</cp:lastModifiedBy>
  <cp:revision>20</cp:revision>
  <dcterms:created xsi:type="dcterms:W3CDTF">2010-05-18T19:30:30Z</dcterms:created>
  <dcterms:modified xsi:type="dcterms:W3CDTF">2017-12-28T09:37:06Z</dcterms:modified>
</cp:coreProperties>
</file>