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6" r:id="rId2"/>
    <p:sldId id="270" r:id="rId3"/>
    <p:sldId id="257" r:id="rId4"/>
    <p:sldId id="258" r:id="rId5"/>
    <p:sldId id="262" r:id="rId6"/>
    <p:sldId id="260" r:id="rId7"/>
    <p:sldId id="259" r:id="rId8"/>
    <p:sldId id="261" r:id="rId9"/>
    <p:sldId id="268" r:id="rId10"/>
    <p:sldId id="266" r:id="rId11"/>
    <p:sldId id="263" r:id="rId12"/>
    <p:sldId id="264" r:id="rId13"/>
    <p:sldId id="269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7C7E59-7D8A-4E78-9049-0CB5BC75F474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BC5472-9C93-444C-922A-6180F5C7ED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142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C5472-9C93-444C-922A-6180F5C7ED9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28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" Target="slide3.xml"/><Relationship Id="rId7" Type="http://schemas.openxmlformats.org/officeDocument/2006/relationships/slide" Target="slide1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5" Type="http://schemas.openxmlformats.org/officeDocument/2006/relationships/slide" Target="slide10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3888431"/>
          </a:xfrm>
        </p:spPr>
        <p:txBody>
          <a:bodyPr/>
          <a:lstStyle/>
          <a:p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Презентация к уроку по учебному предмету «Информатика» в 8-м классе на тему «</a:t>
            </a: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Разработка программ, содержащих оператор ветвления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».</a:t>
            </a:r>
            <a:endParaRPr lang="ru-RU" sz="4000" b="1" dirty="0">
              <a:solidFill>
                <a:schemeClr val="tx1">
                  <a:lumMod val="95000"/>
                  <a:lumOff val="5000"/>
                </a:schemeClr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4581128"/>
            <a:ext cx="6400800" cy="187910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Разработчик презентации:</a:t>
            </a:r>
          </a:p>
          <a:p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Евдохина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Елена Валерьевна</a:t>
            </a:r>
          </a:p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Учитель математики и информатики</a:t>
            </a:r>
          </a:p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МБОУ «СОШ №6»</a:t>
            </a:r>
          </a:p>
          <a:p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2024 – г.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Югорск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14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864096"/>
          </a:xfrm>
        </p:spPr>
        <p:txBody>
          <a:bodyPr/>
          <a:lstStyle/>
          <a:p>
            <a:r>
              <a:rPr lang="ru-RU" dirty="0" smtClean="0"/>
              <a:t>Задание в классе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u="sng" dirty="0" smtClean="0">
                <a:solidFill>
                  <a:schemeClr val="tx2">
                    <a:lumMod val="75000"/>
                  </a:schemeClr>
                </a:solidFill>
                <a:latin typeface="+mn-lt"/>
                <a:hlinkClick r:id="rId2" action="ppaction://hlinksldjump"/>
              </a:rPr>
              <a:t>Задача 1:</a:t>
            </a:r>
            <a:endParaRPr lang="ru-RU" b="1" u="sng" dirty="0" smtClean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marL="0" indent="0">
              <a:buNone/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Ввести два целых числа, найти наибольшее и наименьшее из них. </a:t>
            </a:r>
            <a:endParaRPr lang="en-US" dirty="0">
              <a:solidFill>
                <a:schemeClr val="bg2">
                  <a:lumMod val="10000"/>
                </a:schemeClr>
              </a:solidFill>
              <a:latin typeface="+mn-lt"/>
            </a:endParaRPr>
          </a:p>
          <a:p>
            <a:pPr marL="357187" indent="0">
              <a:buNone/>
              <a:defRPr/>
            </a:pPr>
            <a:r>
              <a:rPr lang="ru-RU" b="1" dirty="0">
                <a:solidFill>
                  <a:srgbClr val="333399"/>
                </a:solidFill>
                <a:latin typeface="+mn-lt"/>
              </a:rPr>
              <a:t>Пример</a:t>
            </a:r>
            <a:r>
              <a:rPr lang="ru-RU" b="1" dirty="0">
                <a:latin typeface="+mn-lt"/>
              </a:rPr>
              <a:t>:</a:t>
            </a:r>
          </a:p>
          <a:p>
            <a:pPr marL="371475" indent="0">
              <a:buNone/>
              <a:defRPr/>
            </a:pP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+mn-lt"/>
                <a:cs typeface="Courier New" pitchFamily="49" charset="0"/>
              </a:rPr>
              <a:t>Введите два целых числа</a:t>
            </a: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+mn-lt"/>
                <a:cs typeface="Courier New" pitchFamily="49" charset="0"/>
              </a:rPr>
              <a:t>: </a:t>
            </a:r>
            <a:r>
              <a:rPr lang="ru-RU" b="1" dirty="0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1   </a:t>
            </a:r>
            <a:r>
              <a:rPr lang="ru-RU" b="1" dirty="0">
                <a:solidFill>
                  <a:srgbClr val="FF0000"/>
                </a:solidFill>
                <a:latin typeface="+mn-lt"/>
                <a:cs typeface="Courier New" pitchFamily="49" charset="0"/>
              </a:rPr>
              <a:t>5</a:t>
            </a:r>
          </a:p>
          <a:p>
            <a:pPr marL="371475" indent="0">
              <a:buNone/>
              <a:defRPr/>
            </a:pP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+mn-lt"/>
                <a:cs typeface="Courier New" pitchFamily="49" charset="0"/>
              </a:rPr>
              <a:t>Наибольшее число 5</a:t>
            </a:r>
          </a:p>
          <a:p>
            <a:pPr marL="371475" indent="0">
              <a:buNone/>
              <a:defRPr/>
            </a:pP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+mn-lt"/>
                <a:cs typeface="Courier New" pitchFamily="49" charset="0"/>
              </a:rPr>
              <a:t>Наименьшее число 1</a:t>
            </a:r>
          </a:p>
          <a:p>
            <a:pPr marL="0" indent="0">
              <a:buNone/>
            </a:pPr>
            <a:endParaRPr lang="ru-RU" dirty="0" smtClean="0">
              <a:latin typeface="+mn-lt"/>
            </a:endParaRPr>
          </a:p>
          <a:p>
            <a:pPr marL="0" indent="0">
              <a:buNone/>
            </a:pPr>
            <a:r>
              <a:rPr lang="ru-RU" b="1" u="sng" dirty="0" smtClean="0">
                <a:solidFill>
                  <a:schemeClr val="tx2">
                    <a:lumMod val="75000"/>
                  </a:schemeClr>
                </a:solidFill>
                <a:latin typeface="+mn-lt"/>
                <a:hlinkClick r:id="rId3" action="ppaction://hlinksldjump"/>
              </a:rPr>
              <a:t>Задача 2:</a:t>
            </a:r>
            <a:endParaRPr lang="ru-RU" b="1" u="sng" dirty="0" smtClean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marL="0" indent="0">
              <a:buNone/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Ввести четыре целых числа, найти наибольшее из них. </a:t>
            </a:r>
            <a:endParaRPr lang="en-US" dirty="0">
              <a:solidFill>
                <a:schemeClr val="bg2">
                  <a:lumMod val="10000"/>
                </a:schemeClr>
              </a:solidFill>
              <a:latin typeface="+mn-lt"/>
            </a:endParaRPr>
          </a:p>
          <a:p>
            <a:pPr marL="357187" indent="0">
              <a:buNone/>
              <a:defRPr/>
            </a:pPr>
            <a:r>
              <a:rPr lang="ru-RU" b="1" dirty="0">
                <a:solidFill>
                  <a:srgbClr val="333399"/>
                </a:solidFill>
                <a:latin typeface="+mn-lt"/>
              </a:rPr>
              <a:t>Пример</a:t>
            </a:r>
            <a:r>
              <a:rPr lang="ru-RU" b="1" dirty="0">
                <a:latin typeface="+mn-lt"/>
              </a:rPr>
              <a:t>:</a:t>
            </a:r>
          </a:p>
          <a:p>
            <a:pPr marL="371475" indent="0">
              <a:buNone/>
              <a:defRPr/>
            </a:pP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+mn-lt"/>
                <a:cs typeface="Courier New" pitchFamily="49" charset="0"/>
              </a:rPr>
              <a:t>Введите четыре целых числа</a:t>
            </a: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+mn-lt"/>
                <a:cs typeface="Courier New" pitchFamily="49" charset="0"/>
              </a:rPr>
              <a:t>: </a:t>
            </a:r>
            <a:r>
              <a:rPr lang="ru-RU" b="1" dirty="0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1   5   4   3</a:t>
            </a:r>
            <a:endParaRPr lang="ru-RU" b="1" dirty="0">
              <a:solidFill>
                <a:srgbClr val="FF0000"/>
              </a:solidFill>
              <a:latin typeface="+mn-lt"/>
              <a:cs typeface="Courier New" pitchFamily="49" charset="0"/>
            </a:endParaRPr>
          </a:p>
          <a:p>
            <a:pPr marL="371475" indent="0">
              <a:buNone/>
              <a:defRPr/>
            </a:pP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+mn-lt"/>
                <a:cs typeface="Courier New" pitchFamily="49" charset="0"/>
              </a:rPr>
              <a:t>Наибольшее число 5</a:t>
            </a:r>
          </a:p>
          <a:p>
            <a:endParaRPr lang="ru-RU" dirty="0"/>
          </a:p>
        </p:txBody>
      </p:sp>
      <p:pic>
        <p:nvPicPr>
          <p:cNvPr id="1028" name="Picture 4" descr="C:\Users\srshb\Downloads\1648457985_2-abrakadabra-fun-p-risunok-kompyutera-dlya-prezentatsii-1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844824"/>
            <a:ext cx="2990727" cy="254005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Улыбающееся лицо 6">
            <a:hlinkClick r:id="rId5" action="ppaction://hlinksldjump"/>
          </p:cNvPr>
          <p:cNvSpPr/>
          <p:nvPr/>
        </p:nvSpPr>
        <p:spPr>
          <a:xfrm>
            <a:off x="8388424" y="6218358"/>
            <a:ext cx="648072" cy="576064"/>
          </a:xfrm>
          <a:prstGeom prst="smileyFac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86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ru-RU" dirty="0" smtClean="0"/>
              <a:t>Задача 1</a:t>
            </a:r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8244408" y="6309320"/>
            <a:ext cx="648072" cy="5486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340768"/>
            <a:ext cx="9144001" cy="4645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287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ru-RU" dirty="0" smtClean="0"/>
              <a:t>Задача 2</a:t>
            </a:r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8244408" y="6309320"/>
            <a:ext cx="648072" cy="5486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56792"/>
            <a:ext cx="8587986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05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rshb\Downloads\Без названия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97" t="14225" r="19297" b="15342"/>
          <a:stretch/>
        </p:blipFill>
        <p:spPr bwMode="auto">
          <a:xfrm>
            <a:off x="7596336" y="188640"/>
            <a:ext cx="1335315" cy="150948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</p:spPr>
        <p:txBody>
          <a:bodyPr/>
          <a:lstStyle/>
          <a:p>
            <a:r>
              <a:rPr lang="ru-RU" dirty="0" smtClean="0"/>
              <a:t>Рефлексия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Оператор ветвления – это ….</a:t>
            </a:r>
          </a:p>
          <a:p>
            <a:pPr algn="just">
              <a:buFont typeface="Wingdings" pitchFamily="2" charset="2"/>
              <a:buChar char="Ø"/>
            </a:pPr>
            <a:endParaRPr lang="ru-RU" sz="3200" b="1" dirty="0" smtClean="0">
              <a:solidFill>
                <a:schemeClr val="tx2">
                  <a:lumMod val="50000"/>
                </a:schemeClr>
              </a:solidFill>
              <a:latin typeface="+mn-lt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Полная форма условного оператора: </a:t>
            </a:r>
          </a:p>
          <a:p>
            <a:pPr algn="just">
              <a:buFont typeface="Wingdings" pitchFamily="2" charset="2"/>
              <a:buChar char="Ø"/>
            </a:pPr>
            <a:endParaRPr lang="ru-RU" sz="3200" b="1" dirty="0" smtClean="0">
              <a:solidFill>
                <a:schemeClr val="tx2">
                  <a:lumMod val="50000"/>
                </a:schemeClr>
              </a:solidFill>
              <a:latin typeface="+mn-lt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Неполная форма условного оператора: </a:t>
            </a:r>
          </a:p>
          <a:p>
            <a:pPr algn="just">
              <a:buFont typeface="Wingdings" pitchFamily="2" charset="2"/>
              <a:buChar char="Ø"/>
            </a:pPr>
            <a:endParaRPr lang="ru-RU" sz="3200" b="1" dirty="0" smtClean="0">
              <a:solidFill>
                <a:schemeClr val="tx2">
                  <a:lumMod val="50000"/>
                </a:schemeClr>
              </a:solidFill>
              <a:latin typeface="+mn-lt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Какие возникали трудности при написании кода программ?</a:t>
            </a:r>
            <a:endParaRPr lang="ru-RU" sz="32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5" name="Улыбающееся лицо 4">
            <a:hlinkClick r:id="rId3" action="ppaction://hlinksldjump"/>
          </p:cNvPr>
          <p:cNvSpPr/>
          <p:nvPr/>
        </p:nvSpPr>
        <p:spPr>
          <a:xfrm>
            <a:off x="8388424" y="6218358"/>
            <a:ext cx="648072" cy="576064"/>
          </a:xfrm>
          <a:prstGeom prst="smileyFac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459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ru-RU" dirty="0" smtClean="0"/>
              <a:t>Выполнить дома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95536" y="836712"/>
            <a:ext cx="8229600" cy="5616575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Ввести 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последовательно возраст Антона, Бориса и Виктора. Определить, кто из них старше.  </a:t>
            </a:r>
            <a:endParaRPr lang="en-US" b="1" dirty="0">
              <a:solidFill>
                <a:schemeClr val="bg2">
                  <a:lumMod val="10000"/>
                </a:schemeClr>
              </a:solidFill>
            </a:endParaRPr>
          </a:p>
          <a:p>
            <a:pPr marL="357187" indent="0">
              <a:buNone/>
              <a:defRPr/>
            </a:pPr>
            <a:endParaRPr lang="ru-RU" b="1" dirty="0" smtClean="0">
              <a:solidFill>
                <a:srgbClr val="333399"/>
              </a:solidFill>
            </a:endParaRPr>
          </a:p>
          <a:p>
            <a:pPr marL="357187" indent="0">
              <a:buNone/>
              <a:defRPr/>
            </a:pPr>
            <a:endParaRPr lang="ru-RU" b="1" dirty="0" smtClean="0">
              <a:solidFill>
                <a:srgbClr val="333399"/>
              </a:solidFill>
            </a:endParaRPr>
          </a:p>
          <a:p>
            <a:endParaRPr lang="ru-RU" dirty="0"/>
          </a:p>
        </p:txBody>
      </p:sp>
      <p:pic>
        <p:nvPicPr>
          <p:cNvPr id="5" name="Picture 2" descr="C:\Users\srshb\Downloads\OX55Rx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869160"/>
            <a:ext cx="3259864" cy="18224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651346"/>
              </p:ext>
            </p:extLst>
          </p:nvPr>
        </p:nvGraphicFramePr>
        <p:xfrm>
          <a:off x="395536" y="2132856"/>
          <a:ext cx="8352928" cy="30963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12468"/>
                <a:gridCol w="4140460"/>
              </a:tblGrid>
              <a:tr h="3096344">
                <a:tc>
                  <a:txBody>
                    <a:bodyPr/>
                    <a:lstStyle/>
                    <a:p>
                      <a:pPr marL="357187" indent="0">
                        <a:buNone/>
                        <a:defRPr/>
                      </a:pPr>
                      <a:r>
                        <a:rPr lang="ru-RU" sz="2400" b="1" dirty="0" smtClean="0">
                          <a:solidFill>
                            <a:schemeClr val="tx2"/>
                          </a:solidFill>
                        </a:rPr>
                        <a:t>Пример</a:t>
                      </a:r>
                      <a:r>
                        <a:rPr lang="ru-RU" sz="2400" b="1" dirty="0" smtClean="0"/>
                        <a:t>:</a:t>
                      </a:r>
                    </a:p>
                    <a:p>
                      <a:pPr marL="371475" indent="0">
                        <a:buNone/>
                        <a:defRPr/>
                      </a:pPr>
                      <a:r>
                        <a:rPr lang="ru-RU" sz="2400" dirty="0" smtClean="0"/>
                        <a:t>Возраст Антона: 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15 </a:t>
                      </a:r>
                    </a:p>
                    <a:p>
                      <a:pPr marL="371475" indent="0">
                        <a:buNone/>
                        <a:defRPr/>
                      </a:pPr>
                      <a:r>
                        <a:rPr lang="ru-RU" sz="2400" dirty="0" smtClean="0"/>
                        <a:t>Возраст Бориса: 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17</a:t>
                      </a:r>
                      <a:r>
                        <a:rPr lang="ru-RU" sz="2400" dirty="0" smtClean="0"/>
                        <a:t> </a:t>
                      </a:r>
                    </a:p>
                    <a:p>
                      <a:pPr marL="371475" indent="0">
                        <a:buNone/>
                        <a:defRPr/>
                      </a:pPr>
                      <a:r>
                        <a:rPr lang="ru-RU" sz="2400" dirty="0" smtClean="0"/>
                        <a:t>Возраст Виктора: 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16</a:t>
                      </a:r>
                      <a:r>
                        <a:rPr lang="ru-RU" sz="2400" dirty="0" smtClean="0"/>
                        <a:t> </a:t>
                      </a:r>
                    </a:p>
                    <a:p>
                      <a:pPr marL="371475" indent="0">
                        <a:buNone/>
                        <a:defRPr/>
                      </a:pPr>
                      <a:endParaRPr lang="ru-RU" sz="2400" dirty="0" smtClean="0"/>
                    </a:p>
                    <a:p>
                      <a:pPr marL="371475" indent="0">
                        <a:buNone/>
                        <a:defRPr/>
                      </a:pPr>
                      <a:r>
                        <a:rPr lang="ru-RU" sz="2400" b="1" dirty="0" smtClean="0">
                          <a:solidFill>
                            <a:schemeClr val="tx2"/>
                          </a:solidFill>
                        </a:rPr>
                        <a:t>Ответ: </a:t>
                      </a:r>
                      <a:r>
                        <a:rPr lang="ru-RU" sz="2400" dirty="0" smtClean="0"/>
                        <a:t> Борис старше всех.</a:t>
                      </a:r>
                      <a:endParaRPr lang="en-US" sz="2400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7187" indent="0">
                        <a:buNone/>
                        <a:defRPr/>
                      </a:pPr>
                      <a:r>
                        <a:rPr lang="ru-RU" sz="2400" b="1" dirty="0" smtClean="0">
                          <a:solidFill>
                            <a:schemeClr val="tx2"/>
                          </a:solidFill>
                        </a:rPr>
                        <a:t>Пример:</a:t>
                      </a:r>
                    </a:p>
                    <a:p>
                      <a:pPr marL="371475" indent="0">
                        <a:buNone/>
                        <a:defRPr/>
                      </a:pPr>
                      <a:r>
                        <a:rPr lang="ru-RU" sz="2400" dirty="0" smtClean="0"/>
                        <a:t>Возраст Антона: 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17</a:t>
                      </a:r>
                      <a:r>
                        <a:rPr lang="ru-RU" sz="2400" dirty="0" smtClean="0"/>
                        <a:t> </a:t>
                      </a:r>
                    </a:p>
                    <a:p>
                      <a:pPr marL="371475" indent="0">
                        <a:buNone/>
                        <a:defRPr/>
                      </a:pPr>
                      <a:r>
                        <a:rPr lang="ru-RU" sz="2400" dirty="0" smtClean="0"/>
                        <a:t>Возраст Бориса: 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17</a:t>
                      </a:r>
                      <a:r>
                        <a:rPr lang="ru-RU" sz="2400" dirty="0" smtClean="0"/>
                        <a:t> </a:t>
                      </a:r>
                    </a:p>
                    <a:p>
                      <a:pPr marL="371475" indent="0">
                        <a:buNone/>
                        <a:defRPr/>
                      </a:pPr>
                      <a:r>
                        <a:rPr lang="ru-RU" sz="2400" dirty="0" smtClean="0"/>
                        <a:t>Возраст Виктора: 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16</a:t>
                      </a:r>
                      <a:r>
                        <a:rPr lang="ru-RU" sz="2400" dirty="0" smtClean="0"/>
                        <a:t> </a:t>
                      </a:r>
                    </a:p>
                    <a:p>
                      <a:pPr marL="371475" indent="0">
                        <a:buNone/>
                        <a:defRPr/>
                      </a:pPr>
                      <a:endParaRPr lang="ru-RU" sz="2400" dirty="0" smtClean="0"/>
                    </a:p>
                    <a:p>
                      <a:pPr marL="371475" indent="0">
                        <a:buNone/>
                        <a:defRPr/>
                      </a:pPr>
                      <a:r>
                        <a:rPr lang="ru-RU" sz="2400" b="1" dirty="0" smtClean="0">
                          <a:solidFill>
                            <a:schemeClr val="tx2"/>
                          </a:solidFill>
                        </a:rPr>
                        <a:t>Ответ:  </a:t>
                      </a:r>
                      <a:r>
                        <a:rPr lang="ru-RU" sz="2400" dirty="0" smtClean="0"/>
                        <a:t>Антон и Борис старше Виктора</a:t>
                      </a:r>
                      <a:r>
                        <a:rPr lang="ru-RU" dirty="0" smtClean="0"/>
                        <a:t>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Улыбающееся лицо 6">
            <a:hlinkClick r:id="rId3" action="ppaction://hlinksldjump"/>
          </p:cNvPr>
          <p:cNvSpPr/>
          <p:nvPr/>
        </p:nvSpPr>
        <p:spPr>
          <a:xfrm>
            <a:off x="8388424" y="6218358"/>
            <a:ext cx="648072" cy="576064"/>
          </a:xfrm>
          <a:prstGeom prst="smileyFac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91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980728"/>
          </a:xfrm>
        </p:spPr>
        <p:txBody>
          <a:bodyPr/>
          <a:lstStyle/>
          <a:p>
            <a:r>
              <a:rPr lang="ru-RU" b="1" dirty="0" smtClean="0">
                <a:effectLst/>
              </a:rPr>
              <a:t>План урока</a:t>
            </a:r>
            <a:endParaRPr lang="ru-RU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hlinkClick r:id="rId3" action="ppaction://hlinksldjump"/>
              </a:rPr>
              <a:t>1. Повторение</a:t>
            </a:r>
            <a:endParaRPr lang="ru-RU" sz="32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hlinkClick r:id="rId4" action="ppaction://hlinksldjump"/>
              </a:rPr>
              <a:t>2. Ветвление (условный оператор)</a:t>
            </a:r>
            <a:endParaRPr lang="ru-RU" sz="32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hlinkClick r:id="rId5" action="ppaction://hlinksldjump"/>
              </a:rPr>
              <a:t>3. Практическая работа</a:t>
            </a:r>
            <a:endParaRPr lang="ru-RU" sz="32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hlinkClick r:id="rId6" action="ppaction://hlinksldjump"/>
              </a:rPr>
              <a:t>4. Рефлексия</a:t>
            </a:r>
            <a:endParaRPr lang="ru-RU" sz="32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hlinkClick r:id="rId7" action="ppaction://hlinksldjump"/>
              </a:rPr>
              <a:t>5. Домашняя работа</a:t>
            </a:r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031" name="Picture 7" descr="C:\Users\srshb\Downloads\python-acc9c68ff62d73618344379ce3e645c9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518756"/>
            <a:ext cx="6678489" cy="3339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730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-6537"/>
            <a:ext cx="8229600" cy="979512"/>
          </a:xfrm>
        </p:spPr>
        <p:txBody>
          <a:bodyPr/>
          <a:lstStyle/>
          <a:p>
            <a:r>
              <a:rPr lang="ru-RU" dirty="0" smtClean="0"/>
              <a:t>Повторение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Оператор вывода?  </a:t>
            </a:r>
          </a:p>
          <a:p>
            <a:pPr>
              <a:buFont typeface="Wingdings" pitchFamily="2" charset="2"/>
              <a:buChar char="Ø"/>
            </a:pPr>
            <a:endParaRPr lang="ru-RU" sz="32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Оператор ввода?</a:t>
            </a:r>
          </a:p>
          <a:p>
            <a:pPr>
              <a:buFont typeface="Wingdings" pitchFamily="2" charset="2"/>
              <a:buChar char="Ø"/>
            </a:pP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Как задать ввод с клавиатуры целочисленного значения?</a:t>
            </a:r>
          </a:p>
          <a:p>
            <a:pPr>
              <a:buFont typeface="Wingdings" pitchFamily="2" charset="2"/>
              <a:buChar char="Ø"/>
            </a:pP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Как задать ввод с клавиатуры </a:t>
            </a: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вещественного </a:t>
            </a: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значения?</a:t>
            </a:r>
          </a:p>
          <a:p>
            <a:endParaRPr lang="ru-RU" dirty="0"/>
          </a:p>
        </p:txBody>
      </p:sp>
      <p:sp>
        <p:nvSpPr>
          <p:cNvPr id="4" name="Прямоугольная выноска 3"/>
          <p:cNvSpPr/>
          <p:nvPr/>
        </p:nvSpPr>
        <p:spPr>
          <a:xfrm>
            <a:off x="5796136" y="1052736"/>
            <a:ext cx="2808312" cy="864096"/>
          </a:xfrm>
          <a:prstGeom prst="wedgeRectCallout">
            <a:avLst>
              <a:gd name="adj1" fmla="val -75976"/>
              <a:gd name="adj2" fmla="val -577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print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5796136" y="2204864"/>
            <a:ext cx="2808312" cy="864096"/>
          </a:xfrm>
          <a:prstGeom prst="wedgeRectCallout">
            <a:avLst>
              <a:gd name="adj1" fmla="val -75976"/>
              <a:gd name="adj2" fmla="val -577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input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4932040" y="4287096"/>
            <a:ext cx="3888432" cy="728272"/>
          </a:xfrm>
          <a:prstGeom prst="wedgeRectCallout">
            <a:avLst>
              <a:gd name="adj1" fmla="val 2916"/>
              <a:gd name="adj2" fmla="val -9082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a=</a:t>
            </a:r>
            <a:r>
              <a:rPr lang="en-US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(input())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4716016" y="5949280"/>
            <a:ext cx="4085954" cy="728272"/>
          </a:xfrm>
          <a:prstGeom prst="wedgeRectCallout">
            <a:avLst>
              <a:gd name="adj1" fmla="val 2916"/>
              <a:gd name="adj2" fmla="val -9082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a=float(input())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29045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04864"/>
          </a:xfrm>
        </p:spPr>
        <p:txBody>
          <a:bodyPr/>
          <a:lstStyle/>
          <a:p>
            <a:r>
              <a:rPr lang="ru-RU" sz="4400" b="1" dirty="0" smtClean="0"/>
              <a:t>Как обозначаются арифметические операции в </a:t>
            </a:r>
            <a:r>
              <a:rPr lang="en-US" sz="4400" b="1" dirty="0" smtClean="0"/>
              <a:t>Python</a:t>
            </a:r>
            <a:r>
              <a:rPr lang="ru-RU" sz="4400" b="1" dirty="0" smtClean="0"/>
              <a:t>?</a:t>
            </a:r>
            <a:endParaRPr lang="ru-RU"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204864"/>
                <a:ext cx="8229600" cy="4176464"/>
              </a:xfrm>
            </p:spPr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:r>
                  <a:rPr lang="ru-RU" sz="6000" b="1" dirty="0" smtClean="0">
                    <a:solidFill>
                      <a:schemeClr val="bg2">
                        <a:lumMod val="10000"/>
                      </a:schemeClr>
                    </a:solidFill>
                  </a:rPr>
                  <a:t>+     -     *     /</a:t>
                </a:r>
              </a:p>
              <a:p>
                <a:pPr marL="0" indent="0" algn="ctr">
                  <a:buNone/>
                </a:pPr>
                <a:r>
                  <a:rPr lang="ru-RU" sz="6000" b="1" dirty="0" smtClean="0">
                    <a:solidFill>
                      <a:schemeClr val="bg2">
                        <a:lumMod val="10000"/>
                      </a:schemeClr>
                    </a:solidFill>
                  </a:rPr>
                  <a:t>31//4 =</a:t>
                </a:r>
              </a:p>
              <a:p>
                <a:pPr marL="0" indent="0" algn="ctr">
                  <a:buNone/>
                </a:pPr>
                <a:r>
                  <a:rPr lang="ru-RU" sz="6000" b="1" dirty="0" smtClean="0">
                    <a:solidFill>
                      <a:schemeClr val="bg2">
                        <a:lumMod val="10000"/>
                      </a:schemeClr>
                    </a:solidFill>
                  </a:rPr>
                  <a:t>31</a:t>
                </a:r>
                <a14:m>
                  <m:oMath xmlns:m="http://schemas.openxmlformats.org/officeDocument/2006/math">
                    <m:r>
                      <a:rPr lang="ru-RU" sz="6000" b="1" i="1" smtClean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/>
                        <a:ea typeface="Cambria Math"/>
                      </a:rPr>
                      <m:t>%</m:t>
                    </m:r>
                  </m:oMath>
                </a14:m>
                <a:r>
                  <a:rPr lang="ru-RU" sz="6000" b="1" dirty="0" smtClean="0">
                    <a:solidFill>
                      <a:schemeClr val="bg2">
                        <a:lumMod val="10000"/>
                      </a:schemeClr>
                    </a:solidFill>
                  </a:rPr>
                  <a:t>4 </a:t>
                </a:r>
                <a:r>
                  <a:rPr lang="ru-RU" sz="6000" b="1" dirty="0">
                    <a:solidFill>
                      <a:schemeClr val="bg2">
                        <a:lumMod val="10000"/>
                      </a:schemeClr>
                    </a:solidFill>
                  </a:rPr>
                  <a:t>= </a:t>
                </a:r>
                <a:r>
                  <a:rPr lang="ru-RU" sz="6000" b="1" dirty="0" smtClean="0">
                    <a:solidFill>
                      <a:schemeClr val="bg2">
                        <a:lumMod val="10000"/>
                      </a:schemeClr>
                    </a:solidFill>
                  </a:rPr>
                  <a:t>   </a:t>
                </a:r>
              </a:p>
              <a:p>
                <a:pPr marL="0" indent="0" algn="ctr">
                  <a:buNone/>
                </a:pPr>
                <a:r>
                  <a:rPr lang="ru-RU" sz="6000" b="1" dirty="0" smtClean="0">
                    <a:solidFill>
                      <a:schemeClr val="bg2">
                        <a:lumMod val="10000"/>
                      </a:schemeClr>
                    </a:solidFill>
                  </a:rPr>
                  <a:t>3**3 = </a:t>
                </a:r>
              </a:p>
              <a:p>
                <a:pPr marL="0" indent="0" algn="ctr">
                  <a:buNone/>
                </a:pPr>
                <a:endParaRPr lang="ru-RU" sz="6000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204864"/>
                <a:ext cx="8229600" cy="4176464"/>
              </a:xfrm>
              <a:blipFill rotWithShape="1">
                <a:blip r:embed="rId2"/>
                <a:stretch>
                  <a:fillRect t="-6423" b="-42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8-конечная звезда 4"/>
          <p:cNvSpPr/>
          <p:nvPr/>
        </p:nvSpPr>
        <p:spPr>
          <a:xfrm>
            <a:off x="6012160" y="3140968"/>
            <a:ext cx="1152128" cy="1080120"/>
          </a:xfrm>
          <a:prstGeom prst="star8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7</a:t>
            </a:r>
            <a:endParaRPr lang="ru-RU" sz="4800" b="1" dirty="0"/>
          </a:p>
        </p:txBody>
      </p:sp>
      <p:sp>
        <p:nvSpPr>
          <p:cNvPr id="6" name="8-конечная звезда 5"/>
          <p:cNvSpPr/>
          <p:nvPr/>
        </p:nvSpPr>
        <p:spPr>
          <a:xfrm>
            <a:off x="5997146" y="4221088"/>
            <a:ext cx="1152128" cy="1080120"/>
          </a:xfrm>
          <a:prstGeom prst="star8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3</a:t>
            </a:r>
            <a:endParaRPr lang="ru-RU" sz="4800" b="1" dirty="0"/>
          </a:p>
        </p:txBody>
      </p:sp>
      <p:sp>
        <p:nvSpPr>
          <p:cNvPr id="7" name="8-конечная звезда 6"/>
          <p:cNvSpPr/>
          <p:nvPr/>
        </p:nvSpPr>
        <p:spPr>
          <a:xfrm>
            <a:off x="6003245" y="5336385"/>
            <a:ext cx="1152128" cy="1080120"/>
          </a:xfrm>
          <a:prstGeom prst="star8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27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3505141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420888"/>
          </a:xfrm>
        </p:spPr>
        <p:txBody>
          <a:bodyPr/>
          <a:lstStyle/>
          <a:p>
            <a:r>
              <a:rPr lang="ru-RU" sz="4800" b="1" dirty="0"/>
              <a:t>Как обозначаются </a:t>
            </a:r>
            <a:r>
              <a:rPr lang="ru-RU" sz="4800" b="1" dirty="0" smtClean="0"/>
              <a:t>операции сравнения в </a:t>
            </a:r>
            <a:r>
              <a:rPr lang="en-US" sz="4800" b="1" dirty="0"/>
              <a:t>Python</a:t>
            </a:r>
            <a:r>
              <a:rPr lang="ru-RU" sz="4800" b="1" dirty="0"/>
              <a:t>?</a:t>
            </a:r>
            <a:endParaRPr lang="ru-RU" sz="4800" dirty="0"/>
          </a:p>
        </p:txBody>
      </p:sp>
      <p:sp>
        <p:nvSpPr>
          <p:cNvPr id="4" name="8-конечная звезда 3"/>
          <p:cNvSpPr/>
          <p:nvPr/>
        </p:nvSpPr>
        <p:spPr>
          <a:xfrm>
            <a:off x="1979712" y="4866170"/>
            <a:ext cx="1872208" cy="1755516"/>
          </a:xfrm>
          <a:prstGeom prst="star8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==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412878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8-конечная звезда 5"/>
          <p:cNvSpPr/>
          <p:nvPr/>
        </p:nvSpPr>
        <p:spPr>
          <a:xfrm>
            <a:off x="5580112" y="4866170"/>
            <a:ext cx="1872208" cy="1755516"/>
          </a:xfrm>
          <a:prstGeom prst="star8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/>
              <a:t>!</a:t>
            </a:r>
            <a:r>
              <a:rPr lang="ru-RU" sz="4800" b="1" dirty="0" smtClean="0"/>
              <a:t>=</a:t>
            </a:r>
            <a:endParaRPr lang="ru-RU" sz="4800" b="1" dirty="0"/>
          </a:p>
        </p:txBody>
      </p:sp>
      <p:sp>
        <p:nvSpPr>
          <p:cNvPr id="8" name="8-конечная звезда 7"/>
          <p:cNvSpPr/>
          <p:nvPr/>
        </p:nvSpPr>
        <p:spPr>
          <a:xfrm>
            <a:off x="6876256" y="2619573"/>
            <a:ext cx="1872208" cy="1755516"/>
          </a:xfrm>
          <a:prstGeom prst="star8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/>
              <a:t>&gt;=</a:t>
            </a:r>
            <a:endParaRPr lang="ru-RU" sz="4800" b="1" dirty="0"/>
          </a:p>
        </p:txBody>
      </p:sp>
      <p:sp>
        <p:nvSpPr>
          <p:cNvPr id="9" name="8-конечная звезда 8"/>
          <p:cNvSpPr/>
          <p:nvPr/>
        </p:nvSpPr>
        <p:spPr>
          <a:xfrm>
            <a:off x="539552" y="2609588"/>
            <a:ext cx="1872208" cy="1755516"/>
          </a:xfrm>
          <a:prstGeom prst="star8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/>
              <a:t>&lt;</a:t>
            </a:r>
            <a:endParaRPr lang="ru-RU" sz="4800" b="1" dirty="0"/>
          </a:p>
        </p:txBody>
      </p:sp>
      <p:sp>
        <p:nvSpPr>
          <p:cNvPr id="10" name="8-конечная звезда 9"/>
          <p:cNvSpPr/>
          <p:nvPr/>
        </p:nvSpPr>
        <p:spPr>
          <a:xfrm>
            <a:off x="2727535" y="2588342"/>
            <a:ext cx="1872208" cy="1755516"/>
          </a:xfrm>
          <a:prstGeom prst="star8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/>
              <a:t>&lt;=</a:t>
            </a:r>
            <a:endParaRPr lang="ru-RU" sz="4800" b="1" dirty="0"/>
          </a:p>
        </p:txBody>
      </p:sp>
      <p:sp>
        <p:nvSpPr>
          <p:cNvPr id="11" name="8-конечная звезда 10"/>
          <p:cNvSpPr/>
          <p:nvPr/>
        </p:nvSpPr>
        <p:spPr>
          <a:xfrm>
            <a:off x="4855707" y="2609588"/>
            <a:ext cx="1872208" cy="1755516"/>
          </a:xfrm>
          <a:prstGeom prst="star8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/>
              <a:t>&gt;</a:t>
            </a:r>
            <a:endParaRPr lang="ru-RU" sz="4800" b="1" dirty="0"/>
          </a:p>
        </p:txBody>
      </p:sp>
      <p:sp>
        <p:nvSpPr>
          <p:cNvPr id="12" name="Улыбающееся лицо 11">
            <a:hlinkClick r:id="rId2" action="ppaction://hlinksldjump"/>
          </p:cNvPr>
          <p:cNvSpPr/>
          <p:nvPr/>
        </p:nvSpPr>
        <p:spPr>
          <a:xfrm>
            <a:off x="8388424" y="6218358"/>
            <a:ext cx="648072" cy="576064"/>
          </a:xfrm>
          <a:prstGeom prst="smileyFac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497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/>
              <a:t>Алгоритм выбора </a:t>
            </a:r>
            <a:r>
              <a:rPr lang="ru-RU" sz="4400" dirty="0"/>
              <a:t>наибольшего из двух чисел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1904" y="1670456"/>
            <a:ext cx="8229600" cy="4525963"/>
          </a:xfrm>
        </p:spPr>
        <p:txBody>
          <a:bodyPr/>
          <a:lstStyle/>
          <a:p>
            <a:endParaRPr lang="ru-RU" dirty="0"/>
          </a:p>
        </p:txBody>
      </p: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780788" y="1772816"/>
            <a:ext cx="7632847" cy="4896544"/>
            <a:chOff x="471" y="1261"/>
            <a:chExt cx="3354" cy="2264"/>
          </a:xfrm>
        </p:grpSpPr>
        <p:sp>
          <p:nvSpPr>
            <p:cNvPr id="5" name="Rectangle 8"/>
            <p:cNvSpPr>
              <a:spLocks noChangeArrowheads="1"/>
            </p:cNvSpPr>
            <p:nvPr/>
          </p:nvSpPr>
          <p:spPr bwMode="auto">
            <a:xfrm>
              <a:off x="471" y="2075"/>
              <a:ext cx="998" cy="370"/>
            </a:xfrm>
            <a:prstGeom prst="rect">
              <a:avLst/>
            </a:prstGeom>
            <a:solidFill>
              <a:srgbClr val="E6E6FF"/>
            </a:solidFill>
            <a:ln w="12700">
              <a:noFill/>
              <a:miter lim="800000"/>
              <a:headEnd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lIns="90000" tIns="46800" rIns="90000" bIns="46800" anchor="ctr"/>
            <a:lstStyle/>
            <a:p>
              <a:pPr algn="ctr">
                <a:defRPr/>
              </a:pPr>
              <a:r>
                <a:rPr lang="en-US" sz="2200" b="1" dirty="0">
                  <a:latin typeface="Courier New" pitchFamily="49" charset="0"/>
                </a:rPr>
                <a:t>M</a:t>
              </a:r>
              <a:r>
                <a:rPr lang="en-US" sz="2200" b="1" dirty="0">
                  <a:latin typeface="Arial" charset="0"/>
                </a:rPr>
                <a:t> </a:t>
              </a:r>
              <a:r>
                <a:rPr lang="en-US" sz="2200" b="1" dirty="0">
                  <a:latin typeface="Courier New" pitchFamily="49" charset="0"/>
                </a:rPr>
                <a:t>=</a:t>
              </a:r>
              <a:r>
                <a:rPr lang="en-US" sz="2200" b="1" dirty="0">
                  <a:latin typeface="Arial" charset="0"/>
                </a:rPr>
                <a:t> </a:t>
              </a:r>
              <a:r>
                <a:rPr lang="en-US" sz="2200" b="1" dirty="0">
                  <a:latin typeface="Courier New" pitchFamily="49" charset="0"/>
                </a:rPr>
                <a:t>a</a:t>
              </a:r>
              <a:endParaRPr lang="ru-RU" sz="2200" b="1" dirty="0">
                <a:latin typeface="Courier New" pitchFamily="49" charset="0"/>
              </a:endParaRPr>
            </a:p>
          </p:txBody>
        </p:sp>
        <p:sp>
          <p:nvSpPr>
            <p:cNvPr id="6" name="AutoShape 16"/>
            <p:cNvSpPr>
              <a:spLocks noChangeArrowheads="1"/>
            </p:cNvSpPr>
            <p:nvPr/>
          </p:nvSpPr>
          <p:spPr bwMode="auto">
            <a:xfrm>
              <a:off x="1576" y="1460"/>
              <a:ext cx="1112" cy="530"/>
            </a:xfrm>
            <a:prstGeom prst="flowChartDecision">
              <a:avLst/>
            </a:prstGeom>
            <a:solidFill>
              <a:srgbClr val="FFFF99"/>
            </a:solidFill>
            <a:ln w="12700">
              <a:noFill/>
              <a:miter lim="800000"/>
              <a:headEnd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lIns="90000" tIns="46800" rIns="90000" bIns="46800" anchor="ctr"/>
            <a:lstStyle/>
            <a:p>
              <a:pPr algn="ctr">
                <a:defRPr/>
              </a:pPr>
              <a:r>
                <a:rPr lang="en-US" sz="2200" b="1">
                  <a:latin typeface="Courier New" pitchFamily="49" charset="0"/>
                </a:rPr>
                <a:t>a &gt; b?</a:t>
              </a:r>
              <a:endParaRPr lang="ru-RU" sz="2200" b="1">
                <a:latin typeface="Courier New" pitchFamily="49" charset="0"/>
              </a:endParaRPr>
            </a:p>
          </p:txBody>
        </p:sp>
        <p:sp>
          <p:nvSpPr>
            <p:cNvPr id="7" name="Line 17"/>
            <p:cNvSpPr>
              <a:spLocks noChangeShapeType="1"/>
            </p:cNvSpPr>
            <p:nvPr/>
          </p:nvSpPr>
          <p:spPr bwMode="auto">
            <a:xfrm>
              <a:off x="2132" y="1261"/>
              <a:ext cx="0" cy="2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8" name="Rectangle 18"/>
            <p:cNvSpPr>
              <a:spLocks noChangeArrowheads="1"/>
            </p:cNvSpPr>
            <p:nvPr/>
          </p:nvSpPr>
          <p:spPr bwMode="auto">
            <a:xfrm>
              <a:off x="2827" y="2083"/>
              <a:ext cx="998" cy="370"/>
            </a:xfrm>
            <a:prstGeom prst="rect">
              <a:avLst/>
            </a:prstGeom>
            <a:solidFill>
              <a:srgbClr val="E6E6FF"/>
            </a:solidFill>
            <a:ln w="12700">
              <a:noFill/>
              <a:miter lim="800000"/>
              <a:headEnd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lIns="90000" tIns="46800" rIns="90000" bIns="46800" anchor="ctr"/>
            <a:lstStyle/>
            <a:p>
              <a:pPr algn="ctr">
                <a:defRPr/>
              </a:pPr>
              <a:r>
                <a:rPr lang="en-US" sz="2200" b="1" dirty="0">
                  <a:latin typeface="Courier New" pitchFamily="49" charset="0"/>
                </a:rPr>
                <a:t>M</a:t>
              </a:r>
              <a:r>
                <a:rPr lang="en-US" sz="2200" b="1" dirty="0">
                  <a:latin typeface="Arial" charset="0"/>
                </a:rPr>
                <a:t> </a:t>
              </a:r>
              <a:r>
                <a:rPr lang="en-US" sz="2200" b="1" dirty="0">
                  <a:latin typeface="Courier New" pitchFamily="49" charset="0"/>
                </a:rPr>
                <a:t>=</a:t>
              </a:r>
              <a:r>
                <a:rPr lang="en-US" sz="2200" b="1" dirty="0">
                  <a:latin typeface="Arial" charset="0"/>
                </a:rPr>
                <a:t> </a:t>
              </a:r>
              <a:r>
                <a:rPr lang="en-US" sz="2200" b="1" dirty="0">
                  <a:latin typeface="Courier New" pitchFamily="49" charset="0"/>
                </a:rPr>
                <a:t>b</a:t>
              </a:r>
              <a:endParaRPr lang="ru-RU" sz="2200" b="1" dirty="0">
                <a:latin typeface="Courier New" pitchFamily="49" charset="0"/>
              </a:endParaRPr>
            </a:p>
          </p:txBody>
        </p:sp>
        <p:sp>
          <p:nvSpPr>
            <p:cNvPr id="9" name="Line 20"/>
            <p:cNvSpPr>
              <a:spLocks noChangeShapeType="1"/>
            </p:cNvSpPr>
            <p:nvPr/>
          </p:nvSpPr>
          <p:spPr bwMode="auto">
            <a:xfrm>
              <a:off x="2126" y="3323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auto">
            <a:xfrm>
              <a:off x="2682" y="1722"/>
              <a:ext cx="623" cy="361"/>
            </a:xfrm>
            <a:custGeom>
              <a:avLst/>
              <a:gdLst>
                <a:gd name="T0" fmla="*/ 0 w 623"/>
                <a:gd name="T1" fmla="*/ 0 h 524"/>
                <a:gd name="T2" fmla="*/ 623 w 623"/>
                <a:gd name="T3" fmla="*/ 0 h 524"/>
                <a:gd name="T4" fmla="*/ 623 w 623"/>
                <a:gd name="T5" fmla="*/ 1 h 524"/>
                <a:gd name="T6" fmla="*/ 0 60000 65536"/>
                <a:gd name="T7" fmla="*/ 0 60000 65536"/>
                <a:gd name="T8" fmla="*/ 0 60000 65536"/>
                <a:gd name="T9" fmla="*/ 0 w 623"/>
                <a:gd name="T10" fmla="*/ 0 h 524"/>
                <a:gd name="T11" fmla="*/ 623 w 623"/>
                <a:gd name="T12" fmla="*/ 524 h 5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3" h="524">
                  <a:moveTo>
                    <a:pt x="0" y="0"/>
                  </a:moveTo>
                  <a:lnTo>
                    <a:pt x="623" y="0"/>
                  </a:lnTo>
                  <a:lnTo>
                    <a:pt x="623" y="524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auto">
            <a:xfrm flipH="1">
              <a:off x="954" y="1722"/>
              <a:ext cx="623" cy="361"/>
            </a:xfrm>
            <a:custGeom>
              <a:avLst/>
              <a:gdLst>
                <a:gd name="T0" fmla="*/ 0 w 623"/>
                <a:gd name="T1" fmla="*/ 0 h 524"/>
                <a:gd name="T2" fmla="*/ 623 w 623"/>
                <a:gd name="T3" fmla="*/ 0 h 524"/>
                <a:gd name="T4" fmla="*/ 623 w 623"/>
                <a:gd name="T5" fmla="*/ 1 h 524"/>
                <a:gd name="T6" fmla="*/ 0 60000 65536"/>
                <a:gd name="T7" fmla="*/ 0 60000 65536"/>
                <a:gd name="T8" fmla="*/ 0 60000 65536"/>
                <a:gd name="T9" fmla="*/ 0 w 623"/>
                <a:gd name="T10" fmla="*/ 0 h 524"/>
                <a:gd name="T11" fmla="*/ 623 w 623"/>
                <a:gd name="T12" fmla="*/ 524 h 5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3" h="524">
                  <a:moveTo>
                    <a:pt x="0" y="0"/>
                  </a:moveTo>
                  <a:lnTo>
                    <a:pt x="623" y="0"/>
                  </a:lnTo>
                  <a:lnTo>
                    <a:pt x="623" y="524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auto">
            <a:xfrm>
              <a:off x="960" y="2444"/>
              <a:ext cx="2361" cy="343"/>
            </a:xfrm>
            <a:custGeom>
              <a:avLst/>
              <a:gdLst>
                <a:gd name="T0" fmla="*/ 0 w 2409"/>
                <a:gd name="T1" fmla="*/ 0 h 343"/>
                <a:gd name="T2" fmla="*/ 0 w 2409"/>
                <a:gd name="T3" fmla="*/ 343 h 343"/>
                <a:gd name="T4" fmla="*/ 169 w 2409"/>
                <a:gd name="T5" fmla="*/ 343 h 343"/>
                <a:gd name="T6" fmla="*/ 169 w 2409"/>
                <a:gd name="T7" fmla="*/ 5 h 3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09"/>
                <a:gd name="T13" fmla="*/ 0 h 343"/>
                <a:gd name="T14" fmla="*/ 2409 w 2409"/>
                <a:gd name="T15" fmla="*/ 343 h 3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09" h="343">
                  <a:moveTo>
                    <a:pt x="0" y="0"/>
                  </a:moveTo>
                  <a:lnTo>
                    <a:pt x="0" y="343"/>
                  </a:lnTo>
                  <a:lnTo>
                    <a:pt x="2409" y="343"/>
                  </a:lnTo>
                  <a:lnTo>
                    <a:pt x="2409" y="5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13" name="Line 24"/>
            <p:cNvSpPr>
              <a:spLocks noChangeShapeType="1"/>
            </p:cNvSpPr>
            <p:nvPr/>
          </p:nvSpPr>
          <p:spPr bwMode="auto">
            <a:xfrm>
              <a:off x="959" y="2557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14" name="Line 25"/>
            <p:cNvSpPr>
              <a:spLocks noChangeShapeType="1"/>
            </p:cNvSpPr>
            <p:nvPr/>
          </p:nvSpPr>
          <p:spPr bwMode="auto">
            <a:xfrm>
              <a:off x="3320" y="2572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15" name="Line 26"/>
            <p:cNvSpPr>
              <a:spLocks noChangeShapeType="1"/>
            </p:cNvSpPr>
            <p:nvPr/>
          </p:nvSpPr>
          <p:spPr bwMode="auto">
            <a:xfrm>
              <a:off x="2114" y="2794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16" name="Oval 27"/>
            <p:cNvSpPr>
              <a:spLocks noChangeArrowheads="1"/>
            </p:cNvSpPr>
            <p:nvPr/>
          </p:nvSpPr>
          <p:spPr bwMode="auto">
            <a:xfrm>
              <a:off x="2097" y="2772"/>
              <a:ext cx="34" cy="34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17" name="Text Box 28"/>
            <p:cNvSpPr txBox="1">
              <a:spLocks noChangeArrowheads="1"/>
            </p:cNvSpPr>
            <p:nvPr/>
          </p:nvSpPr>
          <p:spPr bwMode="auto">
            <a:xfrm>
              <a:off x="960" y="1443"/>
              <a:ext cx="43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/>
                <a:t>да</a:t>
              </a:r>
            </a:p>
          </p:txBody>
        </p:sp>
        <p:sp>
          <p:nvSpPr>
            <p:cNvPr id="18" name="Text Box 29"/>
            <p:cNvSpPr txBox="1">
              <a:spLocks noChangeArrowheads="1"/>
            </p:cNvSpPr>
            <p:nvPr/>
          </p:nvSpPr>
          <p:spPr bwMode="auto">
            <a:xfrm>
              <a:off x="2880" y="1455"/>
              <a:ext cx="43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/>
                <a:t>нет</a:t>
              </a:r>
            </a:p>
          </p:txBody>
        </p:sp>
        <p:sp>
          <p:nvSpPr>
            <p:cNvPr id="19" name="AutoShape 9"/>
            <p:cNvSpPr>
              <a:spLocks noChangeArrowheads="1"/>
            </p:cNvSpPr>
            <p:nvPr/>
          </p:nvSpPr>
          <p:spPr bwMode="auto">
            <a:xfrm>
              <a:off x="1456" y="2990"/>
              <a:ext cx="1320" cy="336"/>
            </a:xfrm>
            <a:prstGeom prst="flowChartInputOutput">
              <a:avLst/>
            </a:prstGeom>
            <a:solidFill>
              <a:srgbClr val="E6E6FF"/>
            </a:solidFill>
            <a:ln w="12700">
              <a:noFill/>
              <a:miter lim="800000"/>
              <a:headEnd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lIns="90000" tIns="46800" rIns="90000" bIns="46800" anchor="ctr"/>
            <a:lstStyle/>
            <a:p>
              <a:pPr algn="ctr">
                <a:defRPr/>
              </a:pPr>
              <a:r>
                <a:rPr lang="ru-RU" sz="2200" b="1" dirty="0">
                  <a:latin typeface="Courier New" pitchFamily="49" charset="0"/>
                  <a:cs typeface="Courier New" pitchFamily="49" charset="0"/>
                </a:rPr>
                <a:t>вывод </a:t>
              </a:r>
              <a:r>
                <a:rPr lang="en-US" sz="2200" b="1" dirty="0">
                  <a:latin typeface="Courier New" pitchFamily="49" charset="0"/>
                  <a:cs typeface="Courier New" pitchFamily="49" charset="0"/>
                </a:rPr>
                <a:t>M</a:t>
              </a:r>
              <a:endParaRPr lang="ru-RU" sz="2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70855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b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Ветвление </a:t>
            </a:r>
            <a:r>
              <a:rPr lang="ru-RU" sz="2800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– это алгоритмическая конструкция, в которой в зависимости от условия выполняется та или иная последовательность действий. </a:t>
            </a:r>
          </a:p>
          <a:p>
            <a:pPr marL="0" indent="0" algn="just">
              <a:buNone/>
            </a:pPr>
            <a:endParaRPr lang="ru-RU" sz="2800" dirty="0" smtClean="0">
              <a:solidFill>
                <a:schemeClr val="bg2">
                  <a:lumMod val="10000"/>
                </a:schemeClr>
              </a:solidFill>
              <a:latin typeface="+mn-lt"/>
            </a:endParaRPr>
          </a:p>
          <a:p>
            <a:pPr marL="0" indent="0" algn="just">
              <a:buNone/>
            </a:pP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Другое </a:t>
            </a:r>
            <a:r>
              <a:rPr lang="ru-RU" sz="2800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его название - </a:t>
            </a:r>
            <a:r>
              <a:rPr lang="ru-RU" sz="2800" b="1" u="sng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условный оператор</a:t>
            </a:r>
            <a:r>
              <a:rPr lang="ru-RU" sz="2800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.</a:t>
            </a:r>
          </a:p>
          <a:p>
            <a:endParaRPr lang="ru-RU" dirty="0"/>
          </a:p>
        </p:txBody>
      </p:sp>
      <p:pic>
        <p:nvPicPr>
          <p:cNvPr id="1026" name="Picture 2" descr="C:\Users\srshb\Downloads\images (1).jpe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7"/>
          <a:stretch/>
        </p:blipFill>
        <p:spPr bwMode="auto">
          <a:xfrm>
            <a:off x="2483768" y="4837531"/>
            <a:ext cx="4569429" cy="1425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903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5" y="476672"/>
            <a:ext cx="8229600" cy="648072"/>
          </a:xfrm>
        </p:spPr>
        <p:txBody>
          <a:bodyPr/>
          <a:lstStyle/>
          <a:p>
            <a:r>
              <a:rPr lang="ru-RU" dirty="0" smtClean="0"/>
              <a:t>Условный оператор</a:t>
            </a: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170" name="Picture 2" descr="C:\Users\srshb\Downloads\550d7803853e79f8ea02b8d705e1054036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94" t="11862" r="5719" b="17453"/>
          <a:stretch/>
        </p:blipFill>
        <p:spPr bwMode="auto">
          <a:xfrm>
            <a:off x="363427" y="1196752"/>
            <a:ext cx="8496945" cy="5076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516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srshb\Downloads\slide-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98" t="11069" r="5118" b="16059"/>
          <a:stretch/>
        </p:blipFill>
        <p:spPr bwMode="auto">
          <a:xfrm>
            <a:off x="179512" y="836712"/>
            <a:ext cx="8884104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Улыбающееся лицо 2">
            <a:hlinkClick r:id="rId3" action="ppaction://hlinksldjump"/>
          </p:cNvPr>
          <p:cNvSpPr/>
          <p:nvPr/>
        </p:nvSpPr>
        <p:spPr>
          <a:xfrm>
            <a:off x="8388424" y="6218358"/>
            <a:ext cx="648072" cy="576064"/>
          </a:xfrm>
          <a:prstGeom prst="smileyFac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96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156</TotalTime>
  <Words>330</Words>
  <Application>Microsoft Office PowerPoint</Application>
  <PresentationFormat>Экран (4:3)</PresentationFormat>
  <Paragraphs>90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Исполнительная</vt:lpstr>
      <vt:lpstr>Презентация к уроку по учебному предмету «Информатика» в 8-м классе на тему «Разработка программ, содержащих оператор ветвления».</vt:lpstr>
      <vt:lpstr>План урока</vt:lpstr>
      <vt:lpstr>Повторение</vt:lpstr>
      <vt:lpstr>Как обозначаются арифметические операции в Python?</vt:lpstr>
      <vt:lpstr>Как обозначаются операции сравнения в Python?</vt:lpstr>
      <vt:lpstr>Алгоритм выбора наибольшего из двух чисел</vt:lpstr>
      <vt:lpstr>Презентация PowerPoint</vt:lpstr>
      <vt:lpstr>Условный оператор</vt:lpstr>
      <vt:lpstr>Презентация PowerPoint</vt:lpstr>
      <vt:lpstr>Задание в классе</vt:lpstr>
      <vt:lpstr>Задача 1</vt:lpstr>
      <vt:lpstr>Задача 2</vt:lpstr>
      <vt:lpstr>Рефлексия</vt:lpstr>
      <vt:lpstr>Выполнить дома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к уроку по учебному предмету «Информатика» в 8-м классе на тему «Разработка программ, содержащих оператор ветвления».</dc:title>
  <dc:creator>Елена Валерьевна Евдохина</dc:creator>
  <cp:lastModifiedBy>Елена Валерьевна Евдохина</cp:lastModifiedBy>
  <cp:revision>18</cp:revision>
  <dcterms:created xsi:type="dcterms:W3CDTF">2024-03-31T16:46:34Z</dcterms:created>
  <dcterms:modified xsi:type="dcterms:W3CDTF">2024-03-31T19:47:40Z</dcterms:modified>
</cp:coreProperties>
</file>