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7" r:id="rId3"/>
    <p:sldId id="276" r:id="rId4"/>
    <p:sldId id="298" r:id="rId5"/>
    <p:sldId id="288" r:id="rId6"/>
    <p:sldId id="289" r:id="rId7"/>
    <p:sldId id="291" r:id="rId8"/>
    <p:sldId id="299" r:id="rId9"/>
    <p:sldId id="294" r:id="rId10"/>
    <p:sldId id="290" r:id="rId11"/>
    <p:sldId id="286" r:id="rId12"/>
    <p:sldId id="280" r:id="rId13"/>
    <p:sldId id="296" r:id="rId14"/>
    <p:sldId id="300" r:id="rId15"/>
    <p:sldId id="30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9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6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5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2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4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5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1CDD-C200-4D97-BCCB-197AB14FD7C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1572C-CD21-4A55-B9CB-6433250E5E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008" y="1091953"/>
            <a:ext cx="11363416" cy="27109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русская литература»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b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«Христианские мотивы в стихотворении </a:t>
            </a:r>
            <a:b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Лермонтова </a:t>
            </a:r>
            <a:r>
              <a:rPr lang="ru-RU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«Посреди небесных тел</a:t>
            </a:r>
            <a:r>
              <a:rPr lang="ru-RU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9771" y="4782768"/>
            <a:ext cx="5950998" cy="165576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Евсеева Елена Сергеевна,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родного (русского) языка и литературы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общеобразовательного учреждения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№1»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Чистопольского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67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1433596665_100767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5"/>
            <a:ext cx="12192000" cy="584835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517525"/>
            <a:ext cx="7755467" cy="913341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Наша галактика –Млечный путь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1140x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7" y="0"/>
            <a:ext cx="1219675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Users\User\Downloads\Zemlya-vo-Mlechnom-put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34" y="169333"/>
            <a:ext cx="11773505" cy="6299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около 170 миллиардов галактик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возраста Вселенной в 13,8 миллиарда лет верна.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9757" y="143970"/>
            <a:ext cx="7612930" cy="461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Михаил Юрьевич Лермонтов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User\Downloads\151347270_0_0_2673_2672_1920x0_80_0_0_5afbe5a2623a1935dcd02f6288bba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83"/>
            <a:ext cx="3513667" cy="3513667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43401" y="1157525"/>
            <a:ext cx="6477493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Кажду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ночь она в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лучах</a:t>
            </a:r>
            <a:b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проходит млечный</a:t>
            </a:r>
            <a:r>
              <a:rPr lang="ru-RU" sz="3200" b="1" dirty="0">
                <a:ea typeface="Calibri" pitchFamily="34" charset="0"/>
                <a:cs typeface="Times New Roman" pitchFamily="18" charset="0"/>
              </a:rPr>
              <a:t>…</a:t>
            </a: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222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Видно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там на</a:t>
            </a:r>
            <a:r>
              <a:rPr lang="ru-RU" sz="3200" b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небесах</a:t>
            </a:r>
            <a:b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 вечно!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90" y="4303455"/>
            <a:ext cx="11218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endParaRPr lang="ru-RU" sz="2000" b="1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ru-RU" sz="2400" b="1" dirty="0"/>
              <a:t>Подберите синонимы к слову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«вечный» </a:t>
            </a:r>
            <a:r>
              <a:rPr lang="ru-RU" sz="2400" b="1" dirty="0" smtClean="0"/>
              <a:t>(бессмертный, бесконечный, неразрушимый, постоянный). </a:t>
            </a:r>
            <a:endParaRPr lang="ru-RU" sz="2400" b="1" dirty="0"/>
          </a:p>
          <a:p>
            <a:endParaRPr lang="ru-RU" sz="2000" b="1" dirty="0" smtClean="0"/>
          </a:p>
          <a:p>
            <a:r>
              <a:rPr lang="ru-RU" sz="2600" b="1" dirty="0" smtClean="0">
                <a:solidFill>
                  <a:srgbClr val="0000FF"/>
                </a:solidFill>
              </a:rPr>
              <a:t>ВЫВОД:</a:t>
            </a:r>
            <a:r>
              <a:rPr lang="ru-RU" sz="2600" b="1" dirty="0" smtClean="0"/>
              <a:t> </a:t>
            </a:r>
            <a:r>
              <a:rPr lang="ru-RU" sz="2600" b="1" dirty="0" smtClean="0"/>
              <a:t>бессмертная, бесконечная, неразрушимая, постоянная ВСЕЛЕННАЯ – непознаваемая ВСЕЛЕННАЯ – божественное создание ВСЕЛЕННОЙ.  </a:t>
            </a:r>
          </a:p>
          <a:p>
            <a:endParaRPr lang="ru-RU" sz="2000" b="1" u="sng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28" y="2504636"/>
            <a:ext cx="3113676" cy="205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6025"/>
            <a:ext cx="2886969" cy="211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4"/>
          <a:stretch/>
        </p:blipFill>
        <p:spPr>
          <a:xfrm>
            <a:off x="102684" y="3191819"/>
            <a:ext cx="2631638" cy="356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" y="273859"/>
            <a:ext cx="3290602" cy="205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4" y="3395615"/>
            <a:ext cx="4238640" cy="31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2" y="470142"/>
            <a:ext cx="3513949" cy="277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66222" y="273859"/>
            <a:ext cx="4329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Подберите ассоциации к слову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«Масленица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8705" y="3236729"/>
            <a:ext cx="10092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Метафорическое описание бесконечной радости души человека, бессмертие души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933" y="165689"/>
            <a:ext cx="11352650" cy="137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600" b="1" dirty="0"/>
              <a:t>Подберите ассоциации к слову </a:t>
            </a: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«Масленица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600" b="1" dirty="0" smtClean="0"/>
              <a:t>(блины, гулянья</a:t>
            </a:r>
            <a:r>
              <a:rPr lang="ru-RU" sz="2600" b="1" dirty="0"/>
              <a:t>, игры, веселье, </a:t>
            </a:r>
            <a:r>
              <a:rPr lang="ru-RU" sz="2600" b="1" dirty="0" smtClean="0"/>
              <a:t>радость).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600" b="1" dirty="0"/>
              <a:t>Подберите ассоциации к слову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«Вечная Масленица».</a:t>
            </a:r>
            <a:endParaRPr lang="ru-RU" sz="2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9650" y="6027308"/>
            <a:ext cx="6941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Вечность в поэтике М.Ю</a:t>
            </a:r>
            <a:r>
              <a:rPr lang="ru-RU" sz="3200" b="1" dirty="0" smtClean="0">
                <a:solidFill>
                  <a:srgbClr val="0000FF"/>
                </a:solidFill>
              </a:rPr>
              <a:t>. Лермонтова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722710" y="1609355"/>
            <a:ext cx="1154307" cy="1577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722710" y="4313947"/>
            <a:ext cx="1154307" cy="1577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0283" y="4625835"/>
            <a:ext cx="5184560" cy="1340528"/>
          </a:xfrm>
        </p:spPr>
        <p:txBody>
          <a:bodyPr>
            <a:normAutofit/>
          </a:bodyPr>
          <a:lstStyle/>
          <a:p>
            <a:pPr marL="0" indent="35560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Масленица</a:t>
            </a:r>
            <a:r>
              <a:rPr lang="ru-RU" b="1" dirty="0" smtClean="0"/>
              <a:t> </a:t>
            </a:r>
            <a:r>
              <a:rPr lang="ru-RU" b="1" dirty="0"/>
              <a:t>– </a:t>
            </a:r>
            <a:r>
              <a:rPr lang="ru-RU" b="1" dirty="0" smtClean="0"/>
              <a:t>смешение языческих и православных традиций.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6" y="989011"/>
            <a:ext cx="4300739" cy="537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6763" y="72162"/>
            <a:ext cx="3582880" cy="98428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Повторим!!!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15505" y="3942255"/>
            <a:ext cx="2993995" cy="683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451541" y="335245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22055"/>
              </p:ext>
            </p:extLst>
          </p:nvPr>
        </p:nvGraphicFramePr>
        <p:xfrm>
          <a:off x="5131293" y="318459"/>
          <a:ext cx="6351110" cy="28923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53264">
                  <a:extLst>
                    <a:ext uri="{9D8B030D-6E8A-4147-A177-3AD203B41FA5}">
                      <a16:colId xmlns:a16="http://schemas.microsoft.com/office/drawing/2014/main" val="958131874"/>
                    </a:ext>
                  </a:extLst>
                </a:gridCol>
                <a:gridCol w="2797846">
                  <a:extLst>
                    <a:ext uri="{9D8B030D-6E8A-4147-A177-3AD203B41FA5}">
                      <a16:colId xmlns:a16="http://schemas.microsoft.com/office/drawing/2014/main" val="2721849583"/>
                    </a:ext>
                  </a:extLst>
                </a:gridCol>
              </a:tblGrid>
              <a:tr h="25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ЯЗЫЧЕСТВО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</a:rPr>
                        <a:t>ПРАВОСЛАВИЕ</a:t>
                      </a:r>
                      <a:endParaRPr lang="ru-RU" sz="16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09779288"/>
                  </a:ext>
                </a:extLst>
              </a:tr>
              <a:tr h="60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Праздник означал проводы зимы, оживление природы и встреча </a:t>
                      </a:r>
                      <a:r>
                        <a:rPr lang="ru-RU" sz="1600" b="1" dirty="0" smtClean="0">
                          <a:effectLst/>
                        </a:rPr>
                        <a:t>красавицы-весны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Сырная Седмица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237504239"/>
                  </a:ext>
                </a:extLst>
              </a:tr>
              <a:tr h="60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Блины, народные гуляния, ярмарки, угощения, игры, веселье, медвежьи потехи, кулачные бои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Подготовка к Великому </a:t>
                      </a:r>
                      <a:r>
                        <a:rPr lang="ru-RU" sz="1600" b="1" dirty="0" smtClean="0">
                          <a:effectLst/>
                        </a:rPr>
                        <a:t>посту, духовное очищение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10024662"/>
                  </a:ext>
                </a:extLst>
              </a:tr>
              <a:tr h="1037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Воскресенье - сжигание Масленицы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Воскресенье - «Прощенное воскресенье</a:t>
                      </a:r>
                      <a:r>
                        <a:rPr lang="ru-RU" sz="1600" b="1" dirty="0" smtClean="0">
                          <a:effectLst/>
                        </a:rPr>
                        <a:t>»</a:t>
                      </a:r>
                      <a:endParaRPr lang="ru-RU" sz="1600" b="1" dirty="0">
                        <a:effectLst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1113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014" y="101878"/>
            <a:ext cx="11231202" cy="12022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Михаил Юрьевич Лермонтов </a:t>
            </a:r>
            <a:r>
              <a:rPr lang="ru-RU" sz="3600" b="1" dirty="0" smtClean="0">
                <a:latin typeface="+mn-lt"/>
              </a:rPr>
              <a:t>(1814-1841) –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русский </a:t>
            </a:r>
            <a:r>
              <a:rPr lang="ru-RU" sz="3600" b="1" dirty="0">
                <a:latin typeface="+mn-lt"/>
              </a:rPr>
              <a:t>поэт, прозаик, драматург, </a:t>
            </a:r>
            <a:r>
              <a:rPr lang="ru-RU" sz="3600" b="1" dirty="0" smtClean="0">
                <a:latin typeface="+mn-lt"/>
              </a:rPr>
              <a:t>художник</a:t>
            </a:r>
            <a:endParaRPr lang="ru-RU" sz="3600" b="1" dirty="0">
              <a:latin typeface="+mn-lt"/>
            </a:endParaRPr>
          </a:p>
        </p:txBody>
      </p:sp>
      <p:pic>
        <p:nvPicPr>
          <p:cNvPr id="1026" name="Picture 2" descr="C:\Users\User\Downloads\151347270_0_0_2673_2672_1920x0_80_0_0_5afbe5a2623a1935dcd02f6288bba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575" y="1829781"/>
            <a:ext cx="4162403" cy="416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62271" y="2672606"/>
            <a:ext cx="613257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</a:rPr>
              <a:t>«Посреди небесных тел…»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стр</a:t>
            </a:r>
            <a:r>
              <a:rPr lang="ru-RU" sz="3200" b="1" dirty="0"/>
              <a:t>. 84</a:t>
            </a:r>
          </a:p>
          <a:p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1400" b="1" dirty="0" smtClean="0"/>
              <a:t>Родная русская литература: 6 класс: учебное пособие / О.М. Александрова. </a:t>
            </a:r>
          </a:p>
          <a:p>
            <a:r>
              <a:rPr lang="ru-RU" sz="1400" b="1" dirty="0" smtClean="0"/>
              <a:t>– М.: Просвещение, 2022. 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258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70658" y="171609"/>
            <a:ext cx="4340535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Посреди небесных тел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 </a:t>
            </a:r>
            <a:r>
              <a:rPr lang="ru-RU" sz="2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уны туманный: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 и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бел!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блин с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сметаной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5937" y="371663"/>
            <a:ext cx="53704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/>
              <a:t>Ответьте на вопросы:</a:t>
            </a:r>
          </a:p>
          <a:p>
            <a:endParaRPr lang="ru-RU" sz="2600" b="1" dirty="0" smtClean="0"/>
          </a:p>
          <a:p>
            <a:pPr marL="457200" indent="-457200">
              <a:buFont typeface="+mj-lt"/>
              <a:buAutoNum type="arabicParenR"/>
            </a:pPr>
            <a:r>
              <a:rPr lang="ru-RU" sz="2600" b="1" dirty="0" smtClean="0"/>
              <a:t>Какие небесные тела вы знаете?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600" b="1" dirty="0" smtClean="0"/>
              <a:t>Почему Луна туманная?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600" b="1" dirty="0" smtClean="0"/>
              <a:t>С чем сравнивается Луна?</a:t>
            </a:r>
            <a:endParaRPr lang="ru-RU" sz="2600" dirty="0"/>
          </a:p>
        </p:txBody>
      </p:sp>
      <p:pic>
        <p:nvPicPr>
          <p:cNvPr id="11" name="Picture 2" descr="C:\Users\User\Downloads\sun-system-rjournal-54sdfs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2858"/>
            <a:ext cx="12204634" cy="388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8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" y="1348"/>
            <a:ext cx="12170555" cy="6856652"/>
          </a:xfrm>
        </p:spPr>
      </p:pic>
      <p:sp>
        <p:nvSpPr>
          <p:cNvPr id="5" name="Прямоугольник 4"/>
          <p:cNvSpPr/>
          <p:nvPr/>
        </p:nvSpPr>
        <p:spPr>
          <a:xfrm>
            <a:off x="248576" y="6105749"/>
            <a:ext cx="11425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планет поместятся между Землей и Луной?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1443706962181464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0648" y="0"/>
            <a:ext cx="68107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ownloads\su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73" y="-9584"/>
            <a:ext cx="7032855" cy="6867584"/>
          </a:xfrm>
        </p:spPr>
      </p:pic>
    </p:spTree>
    <p:extLst>
      <p:ext uri="{BB962C8B-B14F-4D97-AF65-F5344CB8AC3E}">
        <p14:creationId xmlns:p14="http://schemas.microsoft.com/office/powerpoint/2010/main" val="412222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4" y="0"/>
            <a:ext cx="10515600" cy="1202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Михаил Юрьевич Лермонтов 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User\Downloads\151347270_0_0_2673_2672_1920x0_80_0_0_5afbe5a2623a1935dcd02f6288bba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40" y="1295398"/>
            <a:ext cx="3513667" cy="351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99492" y="1295398"/>
            <a:ext cx="6477493" cy="4031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Посреди небесных тел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Лик луны туманный: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 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бел!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Точно блин 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сметаной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ночь она 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лучах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Путь проходит млечный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266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Times New Roman</vt:lpstr>
      <vt:lpstr>Тема Office</vt:lpstr>
      <vt:lpstr>Презентация к уроку по учебному предмету  «Родная русская литература» в 6 классе  на тему  «Христианские мотивы в стихотворении  М.Ю. Лермонтова «Посреди небесных тел…»</vt:lpstr>
      <vt:lpstr>Повторим!!!</vt:lpstr>
      <vt:lpstr>Михаил Юрьевич Лермонтов (1814-1841) –  русский поэт, прозаик, драматург, художник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 Юрьевич Лермонтов  </vt:lpstr>
      <vt:lpstr>Наша галактика –Млечный путь</vt:lpstr>
      <vt:lpstr>Презентация PowerPoint</vt:lpstr>
      <vt:lpstr>Презентация PowerPoint</vt:lpstr>
      <vt:lpstr>Михаил Юрьевич Лермонтов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!</dc:creator>
  <cp:lastModifiedBy>!</cp:lastModifiedBy>
  <cp:revision>200</cp:revision>
  <dcterms:created xsi:type="dcterms:W3CDTF">2023-02-13T09:11:58Z</dcterms:created>
  <dcterms:modified xsi:type="dcterms:W3CDTF">2024-03-29T05:23:18Z</dcterms:modified>
</cp:coreProperties>
</file>