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27"/>
  </p:notesMasterIdLst>
  <p:sldIdLst>
    <p:sldId id="291" r:id="rId3"/>
    <p:sldId id="298" r:id="rId4"/>
    <p:sldId id="270" r:id="rId5"/>
    <p:sldId id="271" r:id="rId6"/>
    <p:sldId id="259" r:id="rId7"/>
    <p:sldId id="260" r:id="rId8"/>
    <p:sldId id="261" r:id="rId9"/>
    <p:sldId id="296" r:id="rId10"/>
    <p:sldId id="293" r:id="rId11"/>
    <p:sldId id="272" r:id="rId12"/>
    <p:sldId id="286" r:id="rId13"/>
    <p:sldId id="290" r:id="rId14"/>
    <p:sldId id="297" r:id="rId15"/>
    <p:sldId id="273" r:id="rId16"/>
    <p:sldId id="274" r:id="rId17"/>
    <p:sldId id="299" r:id="rId18"/>
    <p:sldId id="277" r:id="rId19"/>
    <p:sldId id="300" r:id="rId20"/>
    <p:sldId id="276" r:id="rId21"/>
    <p:sldId id="292" r:id="rId22"/>
    <p:sldId id="287" r:id="rId23"/>
    <p:sldId id="289" r:id="rId24"/>
    <p:sldId id="267" r:id="rId25"/>
    <p:sldId id="26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08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83F0E-AE53-435F-BE79-507788FFE4A1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0ABD1-3FAB-4BB6-B65E-4742A9D4E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150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5AC970-15BF-482F-B6C5-BC0F068BF53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875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B2048-196F-4C0B-8A07-908D7F45AD9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61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27629F-FEF0-4F91-9156-194DC88EE1E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60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CD8EF-7C68-49B6-97C9-EA328B30078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719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C12829-564D-4FCF-97BB-F45C469ED53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05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9EC1B3-B08E-4615-A055-DF6B463658C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06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5F849-5FBE-4E9B-8801-D2673AFC402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33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46B777-08A2-4488-A2C5-952BC072AAB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44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23BF8-A26B-4A17-A810-4FF9982C594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923DCE-7DD4-4822-B7B4-E0F4D3E55D3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27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4A98DB-3492-427F-8C03-BFB95A30675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44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chemeClr val="accent4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30ECB-D422-449D-A468-1C4C2A45F98B}" type="datetimeFigureOut">
              <a:rPr lang="ru-RU" smtClean="0"/>
              <a:t>13.06.2020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E19EA-03CE-4D59-8756-9CFD857372E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8FDF067-8E08-4510-91B5-18E6BB641AE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52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%D0%BA%D0%BB%D0%B8%D0%BF%D0%B0%D1%80%D1%82%D1%8B%20%D0%B3%D0%B5%D1%80%D0%BE%D0%B8%20%D0%B4%D0%B5%D1%82%D0%B8&amp;stype=image&amp;lr=120590&amp;source=wiz&amp;pos=37&amp;img_url=https://img2.pngindir.com/20180604/wku/kisspng-child-cartoon-clip-art-arts-school-5b15333f432e85.1378419415281160312752.jpg&amp;rpt=simage" TargetMode="External"/><Relationship Id="rId3" Type="http://schemas.openxmlformats.org/officeDocument/2006/relationships/hyperlink" Target="http://www.stranamam.ru/post/3172787/" TargetMode="External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7.png"/><Relationship Id="rId10" Type="http://schemas.openxmlformats.org/officeDocument/2006/relationships/hyperlink" Target="http://dklass2013.ucoz.ru/spravochnoe_posobie_4_klass.pdf" TargetMode="External"/><Relationship Id="rId4" Type="http://schemas.openxmlformats.org/officeDocument/2006/relationships/hyperlink" Target="http://school64.uz/index/alfavit_v_stikhakh_chast_2/0-210" TargetMode="External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8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560840" cy="576064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lvl="0" eaLnBrk="0" fontAlgn="base" hangingPunct="0">
              <a:lnSpc>
                <a:spcPct val="110000"/>
              </a:lnSpc>
              <a:spcAft>
                <a:spcPct val="0"/>
              </a:spcAft>
              <a:buClr>
                <a:srgbClr val="333366"/>
              </a:buClr>
              <a:buSzPct val="70000"/>
            </a:pPr>
            <a:r>
              <a:rPr lang="ru-RU" altLang="ru-RU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 презентации:</a:t>
            </a:r>
            <a:br>
              <a:rPr lang="ru-RU" altLang="ru-RU" sz="24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Егорова </a:t>
            </a:r>
            <a:r>
              <a:rPr lang="ru-RU" altLang="ru-RU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Маргарита Владимировна,</a:t>
            </a:r>
            <a:br>
              <a:rPr lang="ru-RU" altLang="ru-RU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b="1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  № 604 </a:t>
            </a:r>
            <a:b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Пушкинского района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Санкт-Петербурга</a:t>
            </a:r>
            <a:b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июнь 2020 г.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629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23528" y="1184996"/>
            <a:ext cx="8568952" cy="5340347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sz="2800" b="1" dirty="0" smtClean="0"/>
              <a:t>     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Разделительный твердый знак пишется:</a:t>
            </a:r>
            <a:endParaRPr lang="ru-RU" alt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t">
              <a:buFontTx/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после приставок, которые оканчиваются</a:t>
            </a:r>
          </a:p>
          <a:p>
            <a:pPr algn="just" fontAlgn="t">
              <a:buFontTx/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согласную, а корень начинается с буквы </a:t>
            </a:r>
            <a:r>
              <a:rPr lang="ru-RU" alt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Е,</a:t>
            </a:r>
          </a:p>
          <a:p>
            <a:pPr algn="just" fontAlgn="t">
              <a:buFontTx/>
              <a:buNone/>
            </a:pPr>
            <a:r>
              <a:rPr lang="ru-RU" alt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Ё, Ю </a:t>
            </a: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marL="0" indent="0" algn="just"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</a:t>
            </a:r>
            <a:r>
              <a:rPr lang="ru-RU" alt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сЪел</a:t>
            </a: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обЪявление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64591" y="4303920"/>
            <a:ext cx="3113096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СОГЛ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58710" y="4077072"/>
            <a:ext cx="72008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90664" y="5601328"/>
            <a:ext cx="72008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84168" y="4454983"/>
            <a:ext cx="72008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Ё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36329" y="5289833"/>
            <a:ext cx="72008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Ю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4245695" y="4516583"/>
            <a:ext cx="1018397" cy="4117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410299" y="4888137"/>
            <a:ext cx="1673869" cy="3145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296993" y="5402030"/>
            <a:ext cx="1840567" cy="2417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076089" y="5543858"/>
            <a:ext cx="1202251" cy="5108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Половина рамки 21"/>
          <p:cNvSpPr/>
          <p:nvPr/>
        </p:nvSpPr>
        <p:spPr>
          <a:xfrm flipH="1">
            <a:off x="1159213" y="4784958"/>
            <a:ext cx="2323825" cy="153361"/>
          </a:xfrm>
          <a:prstGeom prst="halfFram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оловина рамки 22"/>
          <p:cNvSpPr/>
          <p:nvPr/>
        </p:nvSpPr>
        <p:spPr>
          <a:xfrm flipH="1">
            <a:off x="2700896" y="3555694"/>
            <a:ext cx="351197" cy="120516"/>
          </a:xfrm>
          <a:prstGeom prst="halfFram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Половина рамки 23"/>
          <p:cNvSpPr/>
          <p:nvPr/>
        </p:nvSpPr>
        <p:spPr>
          <a:xfrm flipH="1">
            <a:off x="3890885" y="3557347"/>
            <a:ext cx="443210" cy="131053"/>
          </a:xfrm>
          <a:prstGeom prst="halfFram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6" name="Picture 2" descr="https://avatars.mds.yandex.net/get-pdb/1691218/47c79315-d326-41f5-af5c-03e7b3f6a495/s12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t="894" r="14897"/>
          <a:stretch/>
        </p:blipFill>
        <p:spPr bwMode="auto">
          <a:xfrm>
            <a:off x="7009626" y="3435640"/>
            <a:ext cx="2006256" cy="300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256444"/>
            <a:ext cx="6644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написания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знака.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64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3"/>
          <p:cNvSpPr txBox="1">
            <a:spLocks/>
          </p:cNvSpPr>
          <p:nvPr/>
        </p:nvSpPr>
        <p:spPr>
          <a:xfrm>
            <a:off x="611560" y="2213669"/>
            <a:ext cx="8064896" cy="3874442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lvl="0" algn="just">
              <a:spcBef>
                <a:spcPct val="20000"/>
              </a:spcBef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Выделяю корень. Он должен начинаться  буквами е, ё, ю, я.</a:t>
            </a:r>
          </a:p>
          <a:p>
            <a:pPr marL="180975" lvl="0" algn="just">
              <a:spcBef>
                <a:spcPct val="20000"/>
              </a:spcBef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Выделяю приставку. Она должна заканчиваться согласной буквой.</a:t>
            </a:r>
          </a:p>
          <a:p>
            <a:pPr marL="180975" lvl="0" algn="just">
              <a:spcBef>
                <a:spcPct val="20000"/>
              </a:spcBef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Принимаю решение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</a:t>
            </a:r>
          </a:p>
          <a:p>
            <a:pPr marL="180975" lvl="0" algn="just">
              <a:spcBef>
                <a:spcPct val="20000"/>
              </a:spcBef>
              <a:defRPr/>
            </a:pPr>
            <a:endParaRPr kumimoji="0" lang="ru-RU" sz="4400" b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33581"/>
            <a:ext cx="8064896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написания  разделительного </a:t>
            </a: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</a:p>
        </p:txBody>
      </p:sp>
      <p:pic>
        <p:nvPicPr>
          <p:cNvPr id="6" name="Picture 9" descr="http://img1.liveinternet.ru/images/attach/c/4/82/20/82020125_large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4431292"/>
            <a:ext cx="2051720" cy="221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3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6" name="Picture 50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188640"/>
            <a:ext cx="43922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97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69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65069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569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6069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6569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7069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7569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68069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8569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9069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9569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0069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70569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1069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1569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2069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2569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73069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3569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74069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4569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75069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5569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76069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76569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77069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77569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78069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81069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84" y="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87069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87569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93569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3" y="-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96569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101569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106569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31" y="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108569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94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110569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99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112569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-1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114569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16569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117569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120569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123569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124069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125069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 nodeType="afterGroup">
                            <p:stCondLst>
                              <p:cond delay="126069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126569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25760" y="300702"/>
            <a:ext cx="8892480" cy="53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над словами с разделительным ь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22802" y="1268760"/>
            <a:ext cx="8498396" cy="445116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lnSpc>
                <a:spcPct val="90000"/>
              </a:lnSpc>
              <a:buClr>
                <a:srgbClr val="333366"/>
              </a:buClr>
              <a:buNone/>
            </a:pPr>
            <a:r>
              <a:rPr lang="ru-RU" altLang="ru-RU" sz="36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altLang="ru-RU" sz="4000" b="1" kern="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«Вставь ь и ъ знаки?»</a:t>
            </a:r>
          </a:p>
          <a:p>
            <a:pPr marL="0" indent="0" algn="ctr" eaLnBrk="1" hangingPunct="1">
              <a:lnSpc>
                <a:spcPct val="90000"/>
              </a:lnSpc>
              <a:buClr>
                <a:srgbClr val="333366"/>
              </a:buClr>
              <a:buNone/>
            </a:pPr>
            <a:endParaRPr lang="ru-RU" altLang="ru-RU" sz="1200" b="1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Clr>
                <a:srgbClr val="333366"/>
              </a:buClr>
              <a:buNone/>
            </a:pPr>
            <a:r>
              <a:rPr lang="ru-RU" altLang="ru-RU" sz="3600" b="1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4400" kern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Сем..я</a:t>
            </a:r>
            <a:r>
              <a:rPr lang="ru-RU" altLang="ru-RU" sz="44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4400" kern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звер</a:t>
            </a:r>
            <a:r>
              <a:rPr lang="ru-RU" altLang="ru-RU" sz="44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..ё, </a:t>
            </a:r>
            <a:r>
              <a:rPr lang="ru-RU" altLang="ru-RU" sz="4400" kern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в..юга</a:t>
            </a:r>
            <a:r>
              <a:rPr lang="ru-RU" altLang="ru-RU" sz="44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4400" kern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бел..ё</a:t>
            </a:r>
            <a:r>
              <a:rPr lang="ru-RU" altLang="ru-RU" sz="44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4400" kern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руж</a:t>
            </a:r>
            <a:r>
              <a:rPr lang="ru-RU" altLang="ru-RU" sz="44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..ё, </a:t>
            </a:r>
            <a:r>
              <a:rPr lang="ru-RU" altLang="ru-RU" sz="4400" kern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</a:t>
            </a:r>
            <a:r>
              <a:rPr lang="ru-RU" altLang="ru-RU" sz="44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…и, </a:t>
            </a:r>
            <a:r>
              <a:rPr lang="ru-RU" altLang="ru-RU" sz="4400" kern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обез</a:t>
            </a:r>
            <a:r>
              <a:rPr lang="ru-RU" altLang="ru-RU" sz="44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altLang="ru-RU" sz="4400" kern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яна</a:t>
            </a:r>
            <a:r>
              <a:rPr lang="ru-RU" altLang="ru-RU" sz="44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3717032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я, звер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ё, в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юга, бел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ё, руж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ё, руч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и, обез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яна.</a:t>
            </a:r>
            <a:endParaRPr lang="ru-RU" sz="4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1355" y="5950131"/>
            <a:ext cx="7877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пишется разделительный ь знак?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8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7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2546" y="131671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написания ь знака.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32545" y="962668"/>
            <a:ext cx="8640960" cy="5766355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Разделительный</a:t>
            </a: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 пишется после мягкого согласного в корне или после корня перед буквами е, ё, ю, я, и;</a:t>
            </a:r>
          </a:p>
          <a:p>
            <a:pPr marL="0" indent="0" algn="just">
              <a:buNone/>
            </a:pP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Например: </a:t>
            </a:r>
            <a:r>
              <a:rPr lang="ru-RU" alt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(о) семье, ружьё, вьюга.</a:t>
            </a:r>
            <a:endParaRPr lang="ru-RU" alt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 пишется после шипящих на конце существительных только женского рода;</a:t>
            </a:r>
          </a:p>
          <a:p>
            <a:pPr marL="0" indent="0" algn="just">
              <a:buNone/>
            </a:pPr>
            <a:r>
              <a:rPr lang="ru-RU" alt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</a:t>
            </a:r>
            <a:r>
              <a:rPr lang="ru-RU" alt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щёлоч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ь, </a:t>
            </a:r>
            <a:r>
              <a:rPr lang="ru-RU" alt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немощ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ь, </a:t>
            </a:r>
            <a:r>
              <a:rPr lang="ru-RU" alt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ь.</a:t>
            </a:r>
          </a:p>
          <a:p>
            <a:pPr marL="0" indent="0" algn="just">
              <a:buNone/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пишется в неопределенной форме </a:t>
            </a:r>
          </a:p>
          <a:p>
            <a:pPr marL="0" indent="0" algn="just">
              <a:buNone/>
            </a:pPr>
            <a:r>
              <a:rPr lang="ru-RU" alt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глагола (н. ф. отвечает на вопрос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делать?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</a:t>
            </a:r>
          </a:p>
          <a:p>
            <a:pPr algn="just">
              <a:buFontTx/>
              <a:buNone/>
            </a:pPr>
            <a:r>
              <a:rPr lang="ru-RU" alt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береч</a:t>
            </a:r>
            <a:r>
              <a:rPr lang="ru-RU" alt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ь, </a:t>
            </a:r>
            <a:r>
              <a:rPr lang="ru-RU" alt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стрич</a:t>
            </a:r>
            <a:r>
              <a:rPr lang="ru-RU" alt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altLang="ru-RU" sz="2000" b="1" dirty="0" smtClean="0">
              <a:solidFill>
                <a:srgbClr val="002060"/>
              </a:solidFill>
            </a:endParaRPr>
          </a:p>
          <a:p>
            <a:pPr>
              <a:buFontTx/>
              <a:buNone/>
            </a:pPr>
            <a:endParaRPr lang="ru-RU" altLang="ru-RU" sz="2400" b="1" i="1" dirty="0" smtClean="0"/>
          </a:p>
          <a:p>
            <a:pPr>
              <a:buFontTx/>
              <a:buNone/>
            </a:pPr>
            <a:endParaRPr lang="ru-RU" altLang="ru-RU" sz="2400" b="1" i="1" dirty="0" smtClean="0"/>
          </a:p>
          <a:p>
            <a:pPr>
              <a:buFontTx/>
              <a:buNone/>
            </a:pPr>
            <a:endParaRPr lang="ru-RU" altLang="ru-RU" sz="2400" b="1" i="1" dirty="0" smtClean="0"/>
          </a:p>
        </p:txBody>
      </p:sp>
      <p:pic>
        <p:nvPicPr>
          <p:cNvPr id="6" name="Picture 2" descr="https://avatars.mds.yandex.net/get-pdb/1691218/47c79315-d326-41f5-af5c-03e7b3f6a495/s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t="894" r="14897"/>
          <a:stretch/>
        </p:blipFill>
        <p:spPr bwMode="auto">
          <a:xfrm>
            <a:off x="7447626" y="3998640"/>
            <a:ext cx="1782865" cy="267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98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29714" y="286513"/>
            <a:ext cx="714419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96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21006" y="828139"/>
            <a:ext cx="341728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не</a:t>
            </a:r>
            <a:r>
              <a:rPr lang="ru-RU" sz="40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пишется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23528" y="1889489"/>
            <a:ext cx="8553772" cy="4680222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существительных мужского рода</a:t>
            </a:r>
          </a:p>
          <a:p>
            <a:pPr marL="0" indent="0">
              <a:buNone/>
            </a:pP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(например: </a:t>
            </a: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плащ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богач, нож, шалаш</a:t>
            </a: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форме родительного падежа мн. числа</a:t>
            </a:r>
          </a:p>
          <a:p>
            <a:pPr marL="0" indent="0">
              <a:buNone/>
            </a:pP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существительных с основой на шипящий </a:t>
            </a:r>
          </a:p>
          <a:p>
            <a:pPr marL="0" indent="0">
              <a:buNone/>
            </a:pPr>
            <a:r>
              <a:rPr lang="ru-RU" alt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(например: </a:t>
            </a: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 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задач, хранилищ, груш, луж</a:t>
            </a:r>
            <a:r>
              <a:rPr 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сочетаниях: ЧК-ЧН, НЧ, РЩ, ЩН</a:t>
            </a:r>
          </a:p>
          <a:p>
            <a:pPr>
              <a:buFontTx/>
              <a:buNone/>
            </a:pPr>
            <a:r>
              <a:rPr lang="ru-RU" altLang="ru-RU" sz="2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(например: каменщик, бочка, птенчик.)      </a:t>
            </a:r>
          </a:p>
          <a:p>
            <a:endParaRPr lang="ru-RU" altLang="ru-RU" sz="2400" dirty="0" smtClean="0"/>
          </a:p>
          <a:p>
            <a:endParaRPr lang="ru-RU" alt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0" y="-2858"/>
            <a:ext cx="3229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Правило: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68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26760" y="638226"/>
            <a:ext cx="3179732" cy="107721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Разделительный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41202" y="3582134"/>
            <a:ext cx="3652148" cy="954107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Разделительный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>
            <a:stCxn id="3" idx="2"/>
            <a:endCxn id="24" idx="0"/>
          </p:cNvCxnSpPr>
          <p:nvPr/>
        </p:nvCxnSpPr>
        <p:spPr>
          <a:xfrm flipH="1">
            <a:off x="1827482" y="1715443"/>
            <a:ext cx="2689144" cy="781134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478634" y="4565024"/>
            <a:ext cx="3088642" cy="79732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3" idx="2"/>
            <a:endCxn id="26" idx="0"/>
          </p:cNvCxnSpPr>
          <p:nvPr/>
        </p:nvCxnSpPr>
        <p:spPr>
          <a:xfrm flipH="1">
            <a:off x="4349786" y="1715443"/>
            <a:ext cx="166840" cy="76180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2"/>
            <a:endCxn id="47" idx="0"/>
          </p:cNvCxnSpPr>
          <p:nvPr/>
        </p:nvCxnSpPr>
        <p:spPr>
          <a:xfrm flipH="1">
            <a:off x="4286300" y="4536241"/>
            <a:ext cx="280976" cy="826108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516626" y="1725168"/>
            <a:ext cx="2311387" cy="718060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2"/>
          </p:cNvCxnSpPr>
          <p:nvPr/>
        </p:nvCxnSpPr>
        <p:spPr>
          <a:xfrm>
            <a:off x="4567276" y="4536241"/>
            <a:ext cx="2547067" cy="773177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901614" y="2496577"/>
            <a:ext cx="1851736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354042" y="2477248"/>
            <a:ext cx="1991488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836280" y="2468831"/>
            <a:ext cx="2014232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71784" y="5362349"/>
            <a:ext cx="1851736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240757" y="5362349"/>
            <a:ext cx="2091086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050634" y="5317442"/>
            <a:ext cx="2127418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/>
          <p:cNvSpPr txBox="1"/>
          <p:nvPr/>
        </p:nvSpPr>
        <p:spPr>
          <a:xfrm>
            <a:off x="6457002" y="95633"/>
            <a:ext cx="27870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группе.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9" descr="http://img1.liveinternet.ru/images/attach/c/4/82/20/82020125_large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43" y="3582134"/>
            <a:ext cx="1405781" cy="151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" descr="Правописание разделительных Ь и Ъ знаков. Мягкий знак после шипящих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59" b="100000" l="9091" r="100000">
                        <a14:foregroundMark x1="40000" y1="7063" x2="40000" y2="19331"/>
                        <a14:foregroundMark x1="26364" y1="21561" x2="40909" y2="308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825" y="1113211"/>
            <a:ext cx="123651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467544" y="65419"/>
            <a:ext cx="5508111" cy="46166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Проверка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самостоятельной   работы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 rot="21093607">
            <a:off x="919547" y="1014711"/>
            <a:ext cx="1224438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</a:rPr>
              <a:t>Сходство: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 rot="838146">
            <a:off x="6676856" y="997853"/>
            <a:ext cx="1144865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Отличия: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63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2210490"/>
            <a:ext cx="8352928" cy="163121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Образуйте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однокоренные слова с помощью приставок: </a:t>
            </a:r>
          </a:p>
          <a:p>
            <a:pPr algn="just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У, ВЫ, ЗА, ПОД, В, ОТ, ОБ, ПРО.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95438" y="1598765"/>
            <a:ext cx="3537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РАБОТА В </a:t>
            </a:r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ПАРЕ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3819505"/>
            <a:ext cx="41830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4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Ехал, ясность.</a:t>
            </a:r>
          </a:p>
        </p:txBody>
      </p:sp>
      <p:pic>
        <p:nvPicPr>
          <p:cNvPr id="11" name="Picture 2" descr="https://avatars.mds.yandex.net/get-pdb/1691218/47c79315-d326-41f5-af5c-03e7b3f6a495/s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t="894" r="14897"/>
          <a:stretch/>
        </p:blipFill>
        <p:spPr bwMode="auto">
          <a:xfrm>
            <a:off x="7164288" y="3868656"/>
            <a:ext cx="1809666" cy="271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0986" y="292064"/>
            <a:ext cx="8712968" cy="12618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>
              <a:tabLst>
                <a:tab pos="1228725" algn="l"/>
              </a:tabLst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Всегда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между приставкой и корнем пишется </a:t>
            </a:r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r>
              <a:rPr lang="ru-RU" sz="32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знак?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3848" y="5157192"/>
            <a:ext cx="2463495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33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23900" y="2216651"/>
            <a:ext cx="44342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учебнику:</a:t>
            </a:r>
            <a:endParaRPr lang="ru-RU" sz="3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стр. 65 № 107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531430"/>
            <a:ext cx="8280920" cy="107721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Выписать из предложений слова с разделительным ъ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 и разделите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слова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</a:rPr>
              <a:t>для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переноса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4762348"/>
            <a:ext cx="8280920" cy="135421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Выписать из предложений слова с разделительным ь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разделите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слова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</a:rPr>
              <a:t>для переноса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Придумать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записать еще два слова с разделительным ь знаком.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8" descr="Правописание разделительных Ь и Ъ знаков. Мягкий знак после шипящих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59" b="100000" l="9091" r="100000">
                        <a14:foregroundMark x1="40000" y1="7063" x2="40000" y2="19331"/>
                        <a14:foregroundMark x1="26364" y1="21561" x2="40909" y2="308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612" y="5192146"/>
            <a:ext cx="123651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http://img1.liveinternet.ru/images/attach/c/4/82/20/82020125_large_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83332"/>
            <a:ext cx="1121401" cy="1211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168543"/>
            <a:ext cx="87129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Повторение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правила переноса слов с разделительным </a:t>
            </a: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твердым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(ъ) и мягким (ь) знаками.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8891" y="866967"/>
            <a:ext cx="78023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    </a:t>
            </a:r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Какие </a:t>
            </a:r>
            <a:r>
              <a:rPr lang="ru-RU" sz="20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правила переноса слов вы знаете? </a:t>
            </a:r>
            <a:endParaRPr lang="ru-RU" sz="2000" i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-   Как </a:t>
            </a:r>
            <a:r>
              <a:rPr lang="ru-RU" sz="20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нельзя переносить слова</a:t>
            </a:r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?</a:t>
            </a:r>
          </a:p>
          <a:p>
            <a:pPr algn="just"/>
            <a:r>
              <a:rPr lang="ru-RU" sz="2000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- Какие </a:t>
            </a:r>
            <a:r>
              <a:rPr lang="ru-RU" sz="20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из этих правил будем использовать при переносе слов с разделительным твердым (ъ) и мягким (ь) знаками?</a:t>
            </a:r>
            <a:endParaRPr lang="ru-RU" sz="20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32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8658" y="2280624"/>
            <a:ext cx="8640960" cy="4462760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яснил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под..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езд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в..юга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под..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ём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солов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..и, сер..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ёзный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под..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ёмный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с..ёжились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в..юн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без..ядерный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здоров..е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в..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ёт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чири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..е, об..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ятия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б..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ёт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заш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4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ёт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воробей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с..ёмка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ручей, 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об..едки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из..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езд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9142" y="644025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слова в два столбика: 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твёрдым и мягким знаком. 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(работа на доске)</a:t>
            </a:r>
            <a:endParaRPr lang="ru-RU" sz="32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736" y="40247"/>
            <a:ext cx="76717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Развитие умений и применение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знаний 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8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7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640960" cy="626469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</a:t>
            </a:r>
            <a:b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уроку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учебному предмету </a:t>
            </a:r>
            <a:b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«Русский язык» </a:t>
            </a:r>
            <a:b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4-ом 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на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тему 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Правописание слов с разделительными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твёрдым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(ъ)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мягким (ь) знаками.»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532438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762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95536" y="1196751"/>
            <a:ext cx="8073373" cy="432088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Font typeface="Wingdings" panose="05000000000000000000" pitchFamily="2" charset="2"/>
              <a:buChar char="¡"/>
              <a:tabLst/>
              <a:defRPr/>
            </a:pPr>
            <a:endParaRPr lang="ru-RU" altLang="ru-RU" sz="1400" kern="0" dirty="0">
              <a:solidFill>
                <a:srgbClr val="000000"/>
              </a:solidFill>
              <a:latin typeface="Verdana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работу друга на доске.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Font typeface="Wingdings" panose="05000000000000000000" pitchFamily="2" charset="2"/>
              <a:buChar char="§"/>
              <a:tabLst/>
              <a:defRPr/>
            </a:pP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Если встретились ошибки, объясни другу и </a:t>
            </a: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</a:t>
            </a:r>
          </a:p>
          <a:p>
            <a:pPr marL="0" indent="0" algn="just" eaLnBrk="1" hangingPunct="1">
              <a:buClr>
                <a:srgbClr val="333366"/>
              </a:buClr>
              <a:buNone/>
              <a:defRPr/>
            </a:pPr>
            <a:r>
              <a:rPr lang="ru-RU" altLang="ru-RU" sz="40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0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правильный </a:t>
            </a:r>
            <a:r>
              <a:rPr kumimoji="0" lang="ru-RU" alt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  <a:r>
              <a:rPr lang="ru-RU" altLang="ru-RU" sz="40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тетради.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None/>
              <a:tabLst/>
              <a:defRPr/>
            </a:pPr>
            <a:endParaRPr kumimoji="0" lang="ru-RU" altLang="ru-RU" sz="40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None/>
              <a:tabLst/>
              <a:defRPr/>
            </a:pPr>
            <a:r>
              <a:rPr lang="ru-RU" altLang="ru-RU" sz="4000" kern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000" kern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endParaRPr kumimoji="0" lang="ru-RU" alt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7604" y="244433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defRPr/>
            </a:pPr>
            <a:r>
              <a:rPr lang="ru-RU" altLang="ru-RU" sz="4000" b="1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ошибками</a:t>
            </a:r>
          </a:p>
        </p:txBody>
      </p:sp>
      <p:pic>
        <p:nvPicPr>
          <p:cNvPr id="5" name="Picture 2" descr="https://avatars.mds.yandex.net/get-pdb/1691218/47c79315-d326-41f5-af5c-03e7b3f6a495/s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t="894" r="14897"/>
          <a:stretch/>
        </p:blipFill>
        <p:spPr bwMode="auto">
          <a:xfrm>
            <a:off x="7532820" y="4297293"/>
            <a:ext cx="1629298" cy="244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thumbs.dreamstime.com/b/%D0%BA%D0%B0%D1%80%D0%B0%D0%BD%D0%B4%D0%B0%D1%88-%D1%83%D0%B4%D0%B5%D1%80%D0%B6%D0%B8%D0%B2%D0%B0%D0%BD%D0%B8%D1%8F-%D0%B4%D0%B5%D0%B2%D1%83%D1%88%D0%BA%D0%B8-2611236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56" b="99333" l="13094" r="906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32" r="16585"/>
          <a:stretch/>
        </p:blipFill>
        <p:spPr bwMode="auto">
          <a:xfrm>
            <a:off x="107504" y="4005064"/>
            <a:ext cx="1583045" cy="252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01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одержимое 2"/>
          <p:cNvSpPr txBox="1">
            <a:spLocks/>
          </p:cNvSpPr>
          <p:nvPr/>
        </p:nvSpPr>
        <p:spPr>
          <a:xfrm>
            <a:off x="353634" y="908720"/>
            <a:ext cx="8466837" cy="56886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Где пишется разделительный твердый знак в словах? Выбери верное утверждение..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а) только в корне слова;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б) только после приставок.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2. </a:t>
            </a: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 предложение.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Разделительный твердый знак пишется только после приставок, которые _____________________________________________________________________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3. </a:t>
            </a: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 каких букв должен начинаться корень? Поставьте знак « + » против правильного ответа.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□  с гласных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□ с согласных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4.  </a:t>
            </a: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 каких гласных должен начинаться корень слова. Обведи нужные буквы.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а, ё, ы, е, ю, и, я</a:t>
            </a:r>
            <a:endParaRPr kumimoji="0" lang="ru-RU" sz="17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5.</a:t>
            </a:r>
            <a:r>
              <a:rPr kumimoji="0" lang="ru-RU" sz="17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 между правилом правописания разделительного твердого знака и правилом правописания разделительного мягкого знака? 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_____________________________________________________________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6.</a:t>
            </a:r>
            <a:r>
              <a:rPr kumimoji="0" lang="ru-RU" sz="17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Чем отличаются эти правила? 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0" algn="l"/>
              </a:tabLst>
              <a:defRPr/>
            </a:pP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______________________________________________________________________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44624"/>
            <a:ext cx="12330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Тест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87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517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628800"/>
            <a:ext cx="8280920" cy="496751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Сегодня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уроке я: </a:t>
            </a:r>
            <a:endParaRPr lang="ru-RU" sz="32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научился...</a:t>
            </a:r>
            <a:endParaRPr lang="ru-RU" sz="2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было интересно...</a:t>
            </a:r>
            <a:endParaRPr lang="ru-RU" sz="2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было трудно...</a:t>
            </a:r>
            <a:endParaRPr lang="ru-RU" sz="2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больше всего понравились задания...</a:t>
            </a:r>
            <a:endParaRPr lang="ru-RU" sz="2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 показалось важным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ru-RU" sz="2400" dirty="0" smtClean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SzPts val="1000"/>
              <a:buFont typeface="Wingdings" panose="05000000000000000000" pitchFamily="2" charset="2"/>
              <a:buChar char="q"/>
              <a:tabLst>
                <a:tab pos="457200" algn="l"/>
              </a:tabLst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понял, что...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23728" y="15386"/>
            <a:ext cx="4435664" cy="75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82944" tIns="41472" rIns="82944" bIns="41472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354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Рефлексия урока</a:t>
            </a:r>
            <a:endParaRPr lang="ru-RU" sz="4898" dirty="0">
              <a:solidFill>
                <a:srgbClr val="C00000"/>
              </a:solidFill>
              <a:latin typeface="Times New Roman" panose="02020603050405020304" pitchFamily="18" charset="0"/>
              <a:ea typeface="MS Gothic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avatars.mds.yandex.net/get-pdb/1691218/47c79315-d326-41f5-af5c-03e7b3f6a495/s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t="894" r="14897"/>
          <a:stretch/>
        </p:blipFill>
        <p:spPr bwMode="auto">
          <a:xfrm>
            <a:off x="7010414" y="3495497"/>
            <a:ext cx="2007321" cy="300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843894"/>
            <a:ext cx="8250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</a:rPr>
              <a:t>-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Проанализируйте свою работу на уроке, воспользовавшись фразами: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68754" y="633462"/>
            <a:ext cx="62388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5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5893" y="1799960"/>
            <a:ext cx="8404579" cy="409342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Учебник: </a:t>
            </a:r>
            <a:endParaRPr lang="ru-RU" sz="4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65,  </a:t>
            </a:r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упр. 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108</a:t>
            </a:r>
          </a:p>
          <a:p>
            <a:pPr algn="ctr"/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FontTx/>
              <a:buAutoNum type="arabicPeriod"/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записать словосочетания, </a:t>
            </a:r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выбирая подходящие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смыслу слова из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</a:t>
            </a:r>
          </a:p>
          <a:p>
            <a:pPr lvl="0" algn="just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и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групп.</a:t>
            </a:r>
          </a:p>
          <a:p>
            <a:pPr marL="457200" lvl="0" indent="-457200" algn="just">
              <a:buAutoNum type="arabicPeriod" startAt="2"/>
            </a:pP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Вставить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пропущенные буквы, выделить корень </a:t>
            </a:r>
            <a:endParaRPr lang="ru-RU" sz="24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и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приставку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avatars.mds.yandex.net/get-pdb/1691218/47c79315-d326-41f5-af5c-03e7b3f6a495/s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t="894" r="14897"/>
          <a:stretch/>
        </p:blipFill>
        <p:spPr bwMode="auto">
          <a:xfrm>
            <a:off x="7241470" y="3775933"/>
            <a:ext cx="2007321" cy="300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6"/>
          <p:cNvSpPr txBox="1">
            <a:spLocks/>
          </p:cNvSpPr>
          <p:nvPr/>
        </p:nvSpPr>
        <p:spPr>
          <a:xfrm>
            <a:off x="539552" y="1484784"/>
            <a:ext cx="8485348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altLang="ru-RU" sz="2400" dirty="0">
              <a:hlinkClick r:id="rId3"/>
            </a:endParaRPr>
          </a:p>
          <a:p>
            <a:r>
              <a:rPr lang="en-US" altLang="ru-RU" sz="2000" dirty="0" smtClean="0">
                <a:solidFill>
                  <a:srgbClr val="002060"/>
                </a:solidFill>
                <a:hlinkClick r:id="rId3"/>
              </a:rPr>
              <a:t>http://www.stranamam.ru/post/3172787/</a:t>
            </a:r>
            <a:endParaRPr lang="ru-RU" altLang="ru-RU" sz="2000" dirty="0" smtClean="0">
              <a:solidFill>
                <a:srgbClr val="002060"/>
              </a:solidFill>
            </a:endParaRPr>
          </a:p>
          <a:p>
            <a:pPr>
              <a:buFontTx/>
              <a:buNone/>
            </a:pPr>
            <a:endParaRPr lang="ru-RU" altLang="ru-RU" sz="2400" dirty="0" smtClean="0">
              <a:solidFill>
                <a:srgbClr val="002060"/>
              </a:solidFill>
            </a:endParaRPr>
          </a:p>
          <a:p>
            <a:r>
              <a:rPr lang="ru-RU" altLang="ru-RU" sz="2000" dirty="0" smtClean="0">
                <a:solidFill>
                  <a:srgbClr val="002060"/>
                </a:solidFill>
                <a:hlinkClick r:id="rId4"/>
              </a:rPr>
              <a:t>    </a:t>
            </a:r>
            <a:r>
              <a:rPr lang="en-US" altLang="ru-RU" sz="2000" dirty="0" smtClean="0">
                <a:solidFill>
                  <a:srgbClr val="002060"/>
                </a:solidFill>
                <a:hlinkClick r:id="rId4"/>
              </a:rPr>
              <a:t>http://school64.uz/index/alfavit_v_stikhakh_chast_2/0-210</a:t>
            </a:r>
            <a:endParaRPr lang="ru-RU" altLang="ru-RU" sz="1800" dirty="0" smtClean="0">
              <a:solidFill>
                <a:srgbClr val="002060"/>
              </a:solidFill>
            </a:endParaRPr>
          </a:p>
          <a:p>
            <a:endParaRPr lang="ru-RU" altLang="ru-RU" sz="2400" dirty="0" smtClean="0">
              <a:solidFill>
                <a:srgbClr val="002060"/>
              </a:solidFill>
            </a:endParaRPr>
          </a:p>
        </p:txBody>
      </p:sp>
      <p:pic>
        <p:nvPicPr>
          <p:cNvPr id="4" name="Picture 9" descr="http://img1.liveinternet.ru/images/attach/c/4/82/20/82020125_large_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2614960"/>
            <a:ext cx="817391" cy="883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864359" y="476941"/>
            <a:ext cx="75724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: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8" descr="Правописание разделительных Ь и Ъ знаков. Мягкий знак после шипящих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59" b="100000" l="9091" r="100000">
                        <a14:foregroundMark x1="40000" y1="7063" x2="40000" y2="19331"/>
                        <a14:foregroundMark x1="26364" y1="21561" x2="40909" y2="308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52" y="1628800"/>
            <a:ext cx="736824" cy="90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92242" y="3361577"/>
            <a:ext cx="74326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https://yandex.ru/images/search?text=</a:t>
            </a:r>
            <a:r>
              <a:rPr lang="ru-RU" dirty="0">
                <a:hlinkClick r:id="rId8"/>
              </a:rPr>
              <a:t>клипарты%20герои%20дети&amp;</a:t>
            </a:r>
            <a:r>
              <a:rPr lang="en-US" dirty="0" err="1" smtClean="0">
                <a:hlinkClick r:id="rId8"/>
              </a:rPr>
              <a:t>stype</a:t>
            </a:r>
            <a:r>
              <a:rPr lang="en-US" dirty="0" smtClean="0">
                <a:hlinkClick r:id="rId8"/>
              </a:rPr>
              <a:t>=</a:t>
            </a:r>
            <a:r>
              <a:rPr lang="en-US" dirty="0" err="1" smtClean="0">
                <a:hlinkClick r:id="rId8"/>
              </a:rPr>
              <a:t>image&amp;lr</a:t>
            </a:r>
            <a:r>
              <a:rPr lang="en-US" dirty="0" smtClean="0">
                <a:hlinkClick r:id="rId8"/>
              </a:rPr>
              <a:t>=120590&amp;source=</a:t>
            </a:r>
            <a:r>
              <a:rPr lang="en-US" dirty="0" err="1" smtClean="0">
                <a:hlinkClick r:id="rId8"/>
              </a:rPr>
              <a:t>wiz&amp;pos</a:t>
            </a:r>
            <a:r>
              <a:rPr lang="en-US" dirty="0" smtClean="0">
                <a:hlinkClick r:id="rId8"/>
              </a:rPr>
              <a:t>=37&amp;img_url=https%3A%2F%2Fimg2.pngindir.com%2F20180604%2Fwku%2Fkisspng-child-cartoon-clip-art-arts-school</a:t>
            </a:r>
            <a:r>
              <a:rPr lang="ru-RU" dirty="0" smtClean="0">
                <a:hlinkClick r:id="rId8"/>
              </a:rPr>
              <a:t> </a:t>
            </a:r>
            <a:r>
              <a:rPr lang="en-US" dirty="0" smtClean="0">
                <a:hlinkClick r:id="rId8"/>
              </a:rPr>
              <a:t>5b15333f432e85.1378419415281160312752.jpg&amp;rpt=</a:t>
            </a:r>
            <a:r>
              <a:rPr lang="en-US" dirty="0" err="1" smtClean="0">
                <a:hlinkClick r:id="rId8"/>
              </a:rPr>
              <a:t>simage</a:t>
            </a:r>
            <a:endParaRPr lang="ru-RU" dirty="0"/>
          </a:p>
        </p:txBody>
      </p:sp>
      <p:pic>
        <p:nvPicPr>
          <p:cNvPr id="8" name="Picture 2" descr="https://avatars.mds.yandex.net/get-pdb/1691218/47c79315-d326-41f5-af5c-03e7b3f6a495/s1200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t="894" r="14897"/>
          <a:stretch/>
        </p:blipFill>
        <p:spPr bwMode="auto">
          <a:xfrm>
            <a:off x="539552" y="3831278"/>
            <a:ext cx="930455" cy="139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3881" y="4751295"/>
            <a:ext cx="7134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en-US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http://dklass2013.ucoz.ru/spravochnoe_posobie_4_klass.pdf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7704" y="1843788"/>
            <a:ext cx="3256982" cy="37856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indent="450215">
              <a:spcAft>
                <a:spcPts val="600"/>
              </a:spcAft>
            </a:pPr>
            <a:r>
              <a:rPr lang="ru-RU" sz="4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завтр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 </a:t>
            </a:r>
            <a:endParaRPr lang="ru-RU" sz="44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spcAft>
                <a:spcPts val="600"/>
              </a:spcAft>
            </a:pPr>
            <a:r>
              <a:rPr lang="ru-RU" sz="4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4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лев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spcAft>
                <a:spcPts val="600"/>
              </a:spcAft>
            </a:pPr>
            <a:r>
              <a:rPr lang="ru-RU" sz="4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агр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..ном</a:t>
            </a:r>
            <a:endParaRPr lang="ru-RU" sz="4400" b="1" i="1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>
              <a:spcAft>
                <a:spcPts val="600"/>
              </a:spcAft>
            </a:pP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к..р..ндаш </a:t>
            </a:r>
          </a:p>
          <a:p>
            <a:pPr indent="450215">
              <a:spcAft>
                <a:spcPts val="600"/>
              </a:spcAft>
            </a:pPr>
            <a:r>
              <a:rPr lang="ru-RU" sz="4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инж..</a:t>
            </a:r>
            <a:r>
              <a:rPr lang="ru-RU" sz="4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нер</a:t>
            </a:r>
            <a:endParaRPr lang="ru-RU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205439"/>
            <a:ext cx="4437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Спишите словарные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слова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9532" y="5596691"/>
            <a:ext cx="8424936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indent="-88900">
              <a:spcAft>
                <a:spcPts val="600"/>
              </a:spcAft>
              <a:buFontTx/>
              <a:buChar char="-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Выделите голосом первый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звук в каждом слове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Какое слово получилось?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42490" y="598729"/>
            <a:ext cx="3996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avatars.mds.yandex.net/get-pdb/1691218/47c79315-d326-41f5-af5c-03e7b3f6a495/s12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t="894" r="14897"/>
          <a:stretch/>
        </p:blipFill>
        <p:spPr bwMode="auto">
          <a:xfrm>
            <a:off x="6372200" y="2361076"/>
            <a:ext cx="2006256" cy="300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64508" y="61206"/>
            <a:ext cx="4259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Актуализация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знаний. 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75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im0-tub-ru.yandex.net/i?id=980a2ef4d7a0a95fb687e89860f0d452&amp;n=13&amp;exp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8770">
            <a:off x="6475441" y="1728310"/>
            <a:ext cx="2299226" cy="268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abvgdee.ru/images/kartinki/alfavit9/tvjordyj-zna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3003">
            <a:off x="543324" y="1932145"/>
            <a:ext cx="2589254" cy="255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43908" y="893302"/>
            <a:ext cx="1656184" cy="51706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З</a:t>
            </a:r>
          </a:p>
          <a:p>
            <a:pPr algn="ctr"/>
            <a:r>
              <a:rPr lang="ru-RU" sz="6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Н</a:t>
            </a:r>
          </a:p>
          <a:p>
            <a:pPr algn="ctr"/>
            <a:r>
              <a:rPr lang="ru-RU" sz="6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А</a:t>
            </a:r>
          </a:p>
          <a:p>
            <a:pPr algn="ctr"/>
            <a:r>
              <a:rPr lang="ru-RU" sz="6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К</a:t>
            </a:r>
          </a:p>
          <a:p>
            <a:pPr algn="ctr"/>
            <a:r>
              <a:rPr lang="ru-RU" sz="6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55610"/>
            <a:ext cx="7399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Интересно </a:t>
            </a:r>
            <a:r>
              <a:rPr lang="ru-RU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узнать, какие это  знаки?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0618" y="6139155"/>
            <a:ext cx="81198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- Почему эти знаки так называются? Что они разделяют?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95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2905952"/>
            <a:ext cx="77768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Правописание слов с разделительными твёрдым (ъ) и мягким (ь) </a:t>
            </a:r>
            <a:r>
              <a:rPr lang="ru-RU" sz="4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знаками.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34058" y="1896633"/>
            <a:ext cx="36919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65830"/>
            <a:ext cx="8568952" cy="1016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05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Опираясь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разгаданное слово,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догадайтесь, какова тема сегодняшнего урока?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144759"/>
            <a:ext cx="36057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991054"/>
            <a:ext cx="8784976" cy="3945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овторить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правила правописания слов с разделительными твердым и мягким знаками; 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учиться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различать слова с разделительным Ъ и Ь знаками.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учиться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различать части слова;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повторить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</a:rPr>
              <a:t>правила переноса слов с разделительным твердым (ъ) и мягким (ь) знаками.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08774"/>
            <a:ext cx="7305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 мы поставим на данный урок? </a:t>
            </a:r>
            <a:endParaRPr lang="ru-RU" sz="4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3553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02641" y="908720"/>
            <a:ext cx="66556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Задание: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«Найдите </a:t>
            </a:r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ошибку»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0309" y="2037313"/>
            <a:ext cx="74479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Везд машинам запрещен.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7769" y="2840137"/>
            <a:ext cx="71284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Въезд машинам запрещен.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0309" y="3642961"/>
            <a:ext cx="75866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В семь часов у нас подём.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7769" y="4381603"/>
            <a:ext cx="7770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семь часов у нас 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подъём</a:t>
            </a:r>
            <a:r>
              <a:rPr lang="ru-RU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28953" y="5599926"/>
            <a:ext cx="7602979" cy="95410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marL="180975" indent="-180975">
              <a:buFontTx/>
              <a:buChar char="-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же надо правильно написать эти слова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marL="180975" lvl="0" indent="-180975">
              <a:buFontTx/>
              <a:buChar char="-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общего в этих словах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7769" y="237683"/>
            <a:ext cx="7236639" cy="52322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Постановка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формулирование проблемы.</a:t>
            </a:r>
            <a:r>
              <a: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40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7" y="10943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139" y="455622"/>
            <a:ext cx="8229600" cy="7920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Работа по учебнику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стр. 64.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464149"/>
            <a:ext cx="8147248" cy="41549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парах</a:t>
            </a:r>
          </a:p>
          <a:p>
            <a:endParaRPr lang="ru-RU" sz="9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правила, когда пишется разделительный Ъ знак, когда разделительный Ь.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Проанализируйте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их, выделите в каких частях слова каждый знак ставится,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сравните.</a:t>
            </a:r>
          </a:p>
          <a:p>
            <a:pPr marL="342900" indent="-342900">
              <a:buAutoNum type="arabicPeriod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оставьте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ответа в течение урока,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чем сходство и в чем отличие правописания слов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 и ь разделительными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знаками.</a:t>
            </a:r>
            <a:endParaRPr lang="ru-RU" sz="28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avatars.mds.yandex.net/get-pdb/1691218/47c79315-d326-41f5-af5c-03e7b3f6a495/s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7" t="894" r="14897"/>
          <a:stretch/>
        </p:blipFill>
        <p:spPr bwMode="auto">
          <a:xfrm>
            <a:off x="7681665" y="4540459"/>
            <a:ext cx="1440160" cy="215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thumbs.dreamstime.com/b/%D0%BA%D0%B0%D1%80%D0%B0%D0%BD%D0%B4%D0%B0%D1%88-%D1%83%D0%B4%D0%B5%D1%80%D0%B6%D0%B8%D0%B2%D0%B0%D0%BD%D0%B8%D1%8F-%D0%B4%D0%B5%D0%B2%D1%83%D1%88%D0%BA%D0%B8-2611236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56" b="99333" l="13094" r="906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32" r="16585"/>
          <a:stretch/>
        </p:blipFill>
        <p:spPr bwMode="auto">
          <a:xfrm>
            <a:off x="22067" y="60091"/>
            <a:ext cx="1245797" cy="1986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98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216680_25-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0" y="301625"/>
            <a:ext cx="8892480" cy="53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над словами с разделительным Ъ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07504" y="836454"/>
            <a:ext cx="9036496" cy="4752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¡"/>
              <a:defRPr sz="29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5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¡"/>
              <a:defRPr sz="22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anose="05000000000000000000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 marL="361950" marR="0" lvl="0" indent="-3619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FontTx/>
              <a:buAutoNum type="arabicPeriod"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слово </a:t>
            </a:r>
            <a:r>
              <a:rPr kumimoji="0" lang="ru-RU" altLang="ru-RU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ездить.</a:t>
            </a:r>
            <a:r>
              <a:rPr kumimoji="0" lang="ru-RU" altLang="ru-RU" sz="4400" b="0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61950" marR="0" lvl="0" indent="-3619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FontTx/>
              <a:buAutoNum type="arabicPeriod"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Выделите в нём </a:t>
            </a: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корень. </a:t>
            </a:r>
          </a:p>
          <a:p>
            <a:pPr marL="361950" marR="0" lvl="0" indent="-3619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FontTx/>
              <a:buAutoNum type="arabicPeriod"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приставок </a:t>
            </a:r>
            <a:r>
              <a:rPr kumimoji="0" lang="ru-RU" alt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в-, с</a:t>
            </a:r>
            <a:r>
              <a:rPr kumimoji="0" lang="ru-RU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-, </a:t>
            </a:r>
            <a:r>
              <a:rPr kumimoji="0" lang="ru-RU" altLang="ru-RU" sz="36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об-, под-.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Образуйте и столбиком запишите от этого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None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корня новые слова,</a:t>
            </a:r>
            <a:r>
              <a:rPr kumimoji="0" lang="ru-RU" altLang="ru-RU" sz="3600" b="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обозначающие</a:t>
            </a:r>
            <a:r>
              <a:rPr kumimoji="0" lang="ru-RU" altLang="ru-RU" sz="3600" b="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предметы.</a:t>
            </a:r>
          </a:p>
          <a:p>
            <a:pPr marL="533400" marR="0" lvl="0" indent="-5334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3366"/>
              </a:buClr>
              <a:buSzPct val="70000"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слова записали?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4869160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Въезд, съезд, объезд, подъезд.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877192"/>
            <a:ext cx="7877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Когда пишется разделительный ъ знак?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39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508</TotalTime>
  <Words>1021</Words>
  <Application>Microsoft Office PowerPoint</Application>
  <PresentationFormat>Экран (4:3)</PresentationFormat>
  <Paragraphs>176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3" baseType="lpstr">
      <vt:lpstr>MS Gothic</vt:lpstr>
      <vt:lpstr>Arial</vt:lpstr>
      <vt:lpstr>Arial Black</vt:lpstr>
      <vt:lpstr>Calibri</vt:lpstr>
      <vt:lpstr>Times New Roman</vt:lpstr>
      <vt:lpstr>Verdana</vt:lpstr>
      <vt:lpstr>Wingdings</vt:lpstr>
      <vt:lpstr>Тема Office</vt:lpstr>
      <vt:lpstr>Оформление по умолчанию</vt:lpstr>
      <vt:lpstr> Разработчик презентации: Егорова Маргарита Владимировна,  учитель начальных классов  ГБОУ  № 604  Пушкинского района  Санкт-Петербурга  июнь 2020 г. </vt:lpstr>
      <vt:lpstr>Презентация  к уроку по учебному предмету  «Русский язык»  в 4-ом классе на тему  «Правописание слов с разделительными  твёрдым (ъ) и мягким (ь) знаками.»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Здравствуйте, ребята! </dc:title>
  <dc:creator>Алексей</dc:creator>
  <cp:lastModifiedBy>Маргарита</cp:lastModifiedBy>
  <cp:revision>120</cp:revision>
  <dcterms:created xsi:type="dcterms:W3CDTF">2017-10-21T10:48:56Z</dcterms:created>
  <dcterms:modified xsi:type="dcterms:W3CDTF">2020-06-13T18:33:13Z</dcterms:modified>
</cp:coreProperties>
</file>