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3" r:id="rId2"/>
    <p:sldId id="258" r:id="rId3"/>
    <p:sldId id="283" r:id="rId4"/>
    <p:sldId id="284" r:id="rId5"/>
    <p:sldId id="285" r:id="rId6"/>
    <p:sldId id="259" r:id="rId7"/>
    <p:sldId id="256" r:id="rId8"/>
    <p:sldId id="257" r:id="rId9"/>
    <p:sldId id="260" r:id="rId10"/>
    <p:sldId id="261" r:id="rId11"/>
    <p:sldId id="262" r:id="rId12"/>
    <p:sldId id="275" r:id="rId13"/>
    <p:sldId id="264" r:id="rId14"/>
    <p:sldId id="263" r:id="rId15"/>
    <p:sldId id="292" r:id="rId16"/>
    <p:sldId id="266" r:id="rId17"/>
    <p:sldId id="270" r:id="rId18"/>
    <p:sldId id="267" r:id="rId19"/>
    <p:sldId id="276" r:id="rId20"/>
    <p:sldId id="286" r:id="rId21"/>
    <p:sldId id="277" r:id="rId22"/>
    <p:sldId id="289" r:id="rId23"/>
    <p:sldId id="290" r:id="rId24"/>
    <p:sldId id="287" r:id="rId25"/>
    <p:sldId id="280" r:id="rId26"/>
    <p:sldId id="279" r:id="rId27"/>
    <p:sldId id="288" r:id="rId28"/>
    <p:sldId id="281" r:id="rId29"/>
    <p:sldId id="274" r:id="rId30"/>
    <p:sldId id="291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35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А</a:t>
            </a:r>
            <a:r>
              <a:rPr lang="ru-RU" dirty="0" smtClean="0">
                <a:solidFill>
                  <a:schemeClr val="tx1"/>
                </a:solidFill>
              </a:rPr>
              <a:t>втор презентации: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    </a:t>
            </a:r>
            <a:r>
              <a:rPr lang="ru-RU" u="sng" dirty="0" smtClean="0">
                <a:solidFill>
                  <a:srgbClr val="00B050"/>
                </a:solidFill>
              </a:rPr>
              <a:t>Емельянова Виктория Валерьевна</a:t>
            </a:r>
          </a:p>
          <a:p>
            <a:r>
              <a:rPr lang="ru-RU" dirty="0">
                <a:solidFill>
                  <a:schemeClr val="tx1"/>
                </a:solidFill>
              </a:rPr>
              <a:t>д</a:t>
            </a:r>
            <a:r>
              <a:rPr lang="ru-RU" dirty="0" smtClean="0">
                <a:solidFill>
                  <a:schemeClr val="tx1"/>
                </a:solidFill>
              </a:rPr>
              <a:t>олжность: учитель математики, учитель-дефектолог</a:t>
            </a:r>
          </a:p>
          <a:p>
            <a:r>
              <a:rPr lang="ru-RU" dirty="0">
                <a:solidFill>
                  <a:schemeClr val="tx1"/>
                </a:solidFill>
              </a:rPr>
              <a:t>м</a:t>
            </a:r>
            <a:r>
              <a:rPr lang="ru-RU" dirty="0" smtClean="0">
                <a:solidFill>
                  <a:schemeClr val="tx1"/>
                </a:solidFill>
              </a:rPr>
              <a:t>есто работы: </a:t>
            </a:r>
            <a:r>
              <a:rPr lang="ru-RU" u="sng" dirty="0" smtClean="0">
                <a:solidFill>
                  <a:schemeClr val="tx1"/>
                </a:solidFill>
              </a:rPr>
              <a:t>МБОУ «СОШ №15» </a:t>
            </a:r>
            <a:r>
              <a:rPr lang="ru-RU" u="sng" dirty="0" err="1" smtClean="0">
                <a:solidFill>
                  <a:schemeClr val="tx1"/>
                </a:solidFill>
              </a:rPr>
              <a:t>г.Ангарск</a:t>
            </a:r>
            <a:endParaRPr lang="ru-RU" u="sng" dirty="0" smtClean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н</a:t>
            </a:r>
            <a:r>
              <a:rPr lang="ru-RU" dirty="0" smtClean="0">
                <a:solidFill>
                  <a:schemeClr val="tx1"/>
                </a:solidFill>
              </a:rPr>
              <a:t>азвание работы: «Презентация  к уроку по учебному предмету «История Отечества»» 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в 6м классе на тему: «Битва на Куликовом поле»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п</a:t>
            </a:r>
            <a:r>
              <a:rPr lang="ru-RU" dirty="0" smtClean="0">
                <a:solidFill>
                  <a:schemeClr val="tx1"/>
                </a:solidFill>
              </a:rPr>
              <a:t>омощь детям с ОВЗ при инклюзивном образовании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802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457200" y="188913"/>
            <a:ext cx="8435280" cy="619241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u="sng" dirty="0">
                <a:solidFill>
                  <a:schemeClr val="tx1"/>
                </a:solidFill>
                <a:latin typeface="Times New Roman"/>
                <a:cs typeface="Times New Roman"/>
              </a:rPr>
              <a:t>Ⅱ</a:t>
            </a:r>
            <a:r>
              <a:rPr lang="ru-RU" u="sng" dirty="0" smtClean="0">
                <a:solidFill>
                  <a:schemeClr val="tx1"/>
                </a:solidFill>
                <a:latin typeface="Times New Roman"/>
                <a:cs typeface="Times New Roman"/>
              </a:rPr>
              <a:t> этап (основной )</a:t>
            </a:r>
          </a:p>
          <a:p>
            <a:pPr marL="0" indent="0">
              <a:buNone/>
            </a:pPr>
            <a:r>
              <a:rPr lang="ru-RU" u="sng" dirty="0" smtClean="0">
                <a:solidFill>
                  <a:schemeClr val="tx1"/>
                </a:solidFill>
                <a:latin typeface="Times New Roman"/>
                <a:cs typeface="Times New Roman"/>
              </a:rPr>
              <a:t>1.</a:t>
            </a:r>
          </a:p>
          <a:p>
            <a:pPr marL="0" indent="0">
              <a:buNone/>
            </a:pP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Ребята, какой это век? </a:t>
            </a:r>
            <a:r>
              <a:rPr lang="ru-RU" dirty="0" smtClean="0">
                <a:solidFill>
                  <a:schemeClr val="tx1"/>
                </a:solidFill>
              </a:rPr>
              <a:t>(14 век)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Какая часть века? </a:t>
            </a:r>
            <a:r>
              <a:rPr lang="ru-RU" dirty="0">
                <a:solidFill>
                  <a:schemeClr val="tx1"/>
                </a:solidFill>
              </a:rPr>
              <a:t>(конец 14 века, вторая половина)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Давайте расположим картинку на нужный нам век? </a:t>
            </a:r>
            <a:r>
              <a:rPr lang="ru-RU" dirty="0">
                <a:solidFill>
                  <a:schemeClr val="tx1"/>
                </a:solidFill>
              </a:rPr>
              <a:t>( ребята, кто сможет выйти к доске и повесить картинку на ленту времени?)</a:t>
            </a:r>
          </a:p>
          <a:p>
            <a:pPr marL="0" indent="0">
              <a:buNone/>
            </a:pP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(Временные представления)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Метод словесный (беседа), наглядный (иллюстрация), практические (сопоставление даты с лентой времени)</a:t>
            </a: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74629" y="772746"/>
            <a:ext cx="3873350" cy="655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Время. Дата </a:t>
            </a:r>
            <a:endParaRPr lang="ru-RU" sz="2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713354"/>
            <a:ext cx="3227851" cy="242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Овал 8"/>
          <p:cNvSpPr/>
          <p:nvPr/>
        </p:nvSpPr>
        <p:spPr>
          <a:xfrm>
            <a:off x="867570" y="1700808"/>
            <a:ext cx="3687468" cy="655038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8 сентября 1380г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2236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264696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А мы в каком веке живем? </a:t>
            </a:r>
            <a:r>
              <a:rPr lang="ru-RU" dirty="0" smtClean="0">
                <a:solidFill>
                  <a:schemeClr val="tx1"/>
                </a:solidFill>
              </a:rPr>
              <a:t>(21 век)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Битва эта давно была? </a:t>
            </a:r>
            <a:r>
              <a:rPr lang="ru-RU" dirty="0">
                <a:solidFill>
                  <a:schemeClr val="tx1"/>
                </a:solidFill>
              </a:rPr>
              <a:t>(давно)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Как давно? Сколько веков назад?</a:t>
            </a:r>
            <a:r>
              <a:rPr lang="ru-RU" dirty="0" smtClean="0">
                <a:solidFill>
                  <a:schemeClr val="tx1"/>
                </a:solidFill>
              </a:rPr>
              <a:t>(7 веков назад)</a:t>
            </a:r>
            <a:endParaRPr lang="ru-RU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Сколько лет назад? </a:t>
            </a:r>
            <a:r>
              <a:rPr lang="ru-RU" dirty="0" smtClean="0">
                <a:solidFill>
                  <a:schemeClr val="tx1"/>
                </a:solidFill>
              </a:rPr>
              <a:t>(2021-1380=641 год назад)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Назовите государственное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устройство </a:t>
            </a:r>
            <a:r>
              <a:rPr lang="ru-RU" dirty="0">
                <a:solidFill>
                  <a:schemeClr val="tx1"/>
                </a:solidFill>
              </a:rPr>
              <a:t>(Русь)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Назовите исторический период </a:t>
            </a:r>
            <a:r>
              <a:rPr lang="ru-RU" dirty="0">
                <a:solidFill>
                  <a:schemeClr val="tx1"/>
                </a:solidFill>
              </a:rPr>
              <a:t>(Раздробленность </a:t>
            </a:r>
            <a:r>
              <a:rPr lang="ru-RU" dirty="0" smtClean="0">
                <a:solidFill>
                  <a:schemeClr val="tx1"/>
                </a:solidFill>
              </a:rPr>
              <a:t>Руси)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Какие главные особенности того времени? </a:t>
            </a:r>
            <a:r>
              <a:rPr lang="ru-RU" dirty="0" smtClean="0">
                <a:solidFill>
                  <a:schemeClr val="tx1"/>
                </a:solidFill>
              </a:rPr>
              <a:t>(Русь раздроблена, нет единства, Правление монголо-татарского ига, русский народ устал от уплаты  дорогой дани, )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Почему событие произошло именно в это время?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ru-RU" dirty="0" smtClean="0">
                <a:solidFill>
                  <a:schemeClr val="tx1"/>
                </a:solidFill>
              </a:rPr>
              <a:t>князья решили объединиться и воспользовались удобным моментом напасть на монголо-татар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(Временные представления)</a:t>
            </a:r>
          </a:p>
          <a:p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51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552728"/>
          </a:xfrm>
        </p:spPr>
        <p:txBody>
          <a:bodyPr/>
          <a:lstStyle/>
          <a:p>
            <a:pPr marL="0" indent="0">
              <a:buNone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6" t="26250" r="5242" b="12916"/>
          <a:stretch/>
        </p:blipFill>
        <p:spPr bwMode="auto">
          <a:xfrm>
            <a:off x="-1116632" y="224644"/>
            <a:ext cx="11460480" cy="6633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689" y="2090265"/>
            <a:ext cx="865187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>
            <a:off x="6444207" y="2742728"/>
            <a:ext cx="0" cy="42765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9569" y="2656964"/>
            <a:ext cx="27463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Левая фигурная скобка 4"/>
          <p:cNvSpPr/>
          <p:nvPr/>
        </p:nvSpPr>
        <p:spPr>
          <a:xfrm rot="5400000">
            <a:off x="7705355" y="1697462"/>
            <a:ext cx="432050" cy="3175049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 w="28575"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6344688" y="4005064"/>
            <a:ext cx="0" cy="60026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4600472" y="4869160"/>
            <a:ext cx="3687468" cy="655038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8 сентября 1380г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0348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22565" y="323139"/>
            <a:ext cx="5082425" cy="655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Дата Куликовской битвы </a:t>
            </a:r>
            <a:endParaRPr lang="ru-RU" sz="2400" dirty="0"/>
          </a:p>
        </p:txBody>
      </p:sp>
      <p:sp>
        <p:nvSpPr>
          <p:cNvPr id="5" name="Овал 4"/>
          <p:cNvSpPr/>
          <p:nvPr/>
        </p:nvSpPr>
        <p:spPr>
          <a:xfrm>
            <a:off x="4256205" y="991889"/>
            <a:ext cx="3916195" cy="4900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Место битвы</a:t>
            </a:r>
            <a:endParaRPr lang="ru-RU" sz="2400" dirty="0"/>
          </a:p>
        </p:txBody>
      </p:sp>
      <p:sp>
        <p:nvSpPr>
          <p:cNvPr id="6" name="Овал 5"/>
          <p:cNvSpPr/>
          <p:nvPr/>
        </p:nvSpPr>
        <p:spPr>
          <a:xfrm>
            <a:off x="4299050" y="1529320"/>
            <a:ext cx="3873350" cy="6651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Участники</a:t>
            </a:r>
            <a:endParaRPr lang="ru-RU" sz="2400" dirty="0"/>
          </a:p>
        </p:txBody>
      </p:sp>
      <p:sp>
        <p:nvSpPr>
          <p:cNvPr id="8" name="Овал 7"/>
          <p:cNvSpPr/>
          <p:nvPr/>
        </p:nvSpPr>
        <p:spPr>
          <a:xfrm rot="5400000">
            <a:off x="5859358" y="683914"/>
            <a:ext cx="773251" cy="38528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dirty="0" smtClean="0"/>
              <a:t>Причины начала</a:t>
            </a:r>
            <a:endParaRPr lang="ru-RU" sz="2400" dirty="0"/>
          </a:p>
        </p:txBody>
      </p:sp>
      <p:sp>
        <p:nvSpPr>
          <p:cNvPr id="9" name="Овал 8"/>
          <p:cNvSpPr/>
          <p:nvPr/>
        </p:nvSpPr>
        <p:spPr>
          <a:xfrm rot="5400000">
            <a:off x="5849941" y="1466584"/>
            <a:ext cx="720079" cy="37808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dirty="0" smtClean="0"/>
              <a:t>Ход события</a:t>
            </a:r>
            <a:endParaRPr lang="ru-RU" sz="2400" dirty="0"/>
          </a:p>
        </p:txBody>
      </p:sp>
      <p:sp>
        <p:nvSpPr>
          <p:cNvPr id="10" name="Овал 9"/>
          <p:cNvSpPr/>
          <p:nvPr/>
        </p:nvSpPr>
        <p:spPr>
          <a:xfrm rot="16200000">
            <a:off x="5890266" y="2082970"/>
            <a:ext cx="576066" cy="3844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2400" dirty="0" smtClean="0"/>
              <a:t>Результат</a:t>
            </a:r>
            <a:endParaRPr lang="ru-RU" sz="2400" dirty="0"/>
          </a:p>
        </p:txBody>
      </p:sp>
      <p:sp>
        <p:nvSpPr>
          <p:cNvPr id="11" name="Овал 10"/>
          <p:cNvSpPr/>
          <p:nvPr/>
        </p:nvSpPr>
        <p:spPr>
          <a:xfrm>
            <a:off x="4299050" y="4293095"/>
            <a:ext cx="3801341" cy="8640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Причины результата</a:t>
            </a:r>
            <a:endParaRPr lang="ru-RU" sz="2400" dirty="0"/>
          </a:p>
        </p:txBody>
      </p:sp>
      <p:sp>
        <p:nvSpPr>
          <p:cNvPr id="12" name="Овал 11"/>
          <p:cNvSpPr/>
          <p:nvPr/>
        </p:nvSpPr>
        <p:spPr>
          <a:xfrm>
            <a:off x="4319571" y="5171542"/>
            <a:ext cx="3780820" cy="6337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Последствия</a:t>
            </a:r>
            <a:endParaRPr lang="ru-RU" sz="2400" dirty="0"/>
          </a:p>
        </p:txBody>
      </p:sp>
      <p:sp>
        <p:nvSpPr>
          <p:cNvPr id="13" name="Овал 12"/>
          <p:cNvSpPr/>
          <p:nvPr/>
        </p:nvSpPr>
        <p:spPr>
          <a:xfrm>
            <a:off x="4415621" y="5805264"/>
            <a:ext cx="3684769" cy="921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Значимость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3991" y="2437838"/>
            <a:ext cx="3945377" cy="30243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u="sng" dirty="0" smtClean="0">
                <a:solidFill>
                  <a:schemeClr val="tx1"/>
                </a:solidFill>
              </a:rPr>
              <a:t>Первичное закрепление:</a:t>
            </a:r>
          </a:p>
          <a:p>
            <a:pPr algn="just"/>
            <a:endParaRPr lang="ru-RU" sz="2400" dirty="0" smtClean="0">
              <a:solidFill>
                <a:schemeClr val="tx1"/>
              </a:solidFill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Что мы уже знаем о Битве на Куликовом поле?</a:t>
            </a:r>
          </a:p>
          <a:p>
            <a:pPr algn="just"/>
            <a:endParaRPr lang="ru-RU" sz="2400" dirty="0" smtClean="0">
              <a:solidFill>
                <a:schemeClr val="tx1"/>
              </a:solidFill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Какой вопрос дальше мы рассмотрим?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 rot="11078921">
            <a:off x="8316415" y="1194388"/>
            <a:ext cx="648072" cy="33352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204990" y="260648"/>
            <a:ext cx="3687468" cy="655038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8 сентября 1380г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9361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4105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u="sng" dirty="0">
                <a:solidFill>
                  <a:schemeClr val="tx1"/>
                </a:solidFill>
                <a:latin typeface="Times New Roman"/>
                <a:cs typeface="Times New Roman"/>
              </a:rPr>
              <a:t>2</a:t>
            </a:r>
            <a:r>
              <a:rPr lang="ru-RU" u="sng" dirty="0" smtClean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</a:p>
          <a:p>
            <a:pPr marL="0" indent="0">
              <a:buNone/>
            </a:pPr>
            <a:endParaRPr lang="ru-RU" u="sng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Ребята, битва называется Куликовская или на «Куликовом поле». Как думаете почему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? Где была битва? </a:t>
            </a:r>
            <a:r>
              <a:rPr lang="ru-RU" dirty="0" smtClean="0">
                <a:solidFill>
                  <a:schemeClr val="tx1"/>
                </a:solidFill>
                <a:latin typeface="Times New Roman"/>
                <a:cs typeface="Times New Roman"/>
              </a:rPr>
              <a:t>(Название битвы связано с местом, происходила на Куликовом поле)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Какие географические особенности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имеет данное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место? Почему именно здесь? </a:t>
            </a:r>
            <a:r>
              <a:rPr lang="ru-RU" dirty="0" smtClean="0">
                <a:solidFill>
                  <a:schemeClr val="tx1"/>
                </a:solidFill>
                <a:latin typeface="Times New Roman"/>
                <a:cs typeface="Times New Roman"/>
              </a:rPr>
              <a:t>(ограниченное пространство с трех сторон: Дон, </a:t>
            </a:r>
            <a:r>
              <a:rPr lang="ru-RU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Непрядва</a:t>
            </a:r>
            <a:r>
              <a:rPr lang="ru-RU" dirty="0" smtClean="0">
                <a:solidFill>
                  <a:schemeClr val="tx1"/>
                </a:solidFill>
                <a:latin typeface="Times New Roman"/>
                <a:cs typeface="Times New Roman"/>
              </a:rPr>
              <a:t>, притоки рек, леса, удобное для окружения и нападения на врага, врагу некуда было бежать, только в одну сторону)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/>
                <a:cs typeface="Times New Roman"/>
              </a:rPr>
              <a:t>Методы:</a:t>
            </a:r>
          </a:p>
          <a:p>
            <a:pPr marL="457200" indent="-457200">
              <a:buAutoNum type="arabicParenR"/>
            </a:pPr>
            <a:r>
              <a:rPr lang="ru-RU" dirty="0" smtClean="0">
                <a:solidFill>
                  <a:schemeClr val="tx1"/>
                </a:solidFill>
                <a:latin typeface="Times New Roman"/>
                <a:cs typeface="Times New Roman"/>
              </a:rPr>
              <a:t>Словесный (описание)</a:t>
            </a:r>
          </a:p>
          <a:p>
            <a:pPr marL="457200" indent="-457200">
              <a:buAutoNum type="arabicParenR"/>
            </a:pPr>
            <a:r>
              <a:rPr lang="ru-RU" dirty="0" smtClean="0">
                <a:solidFill>
                  <a:schemeClr val="tx1"/>
                </a:solidFill>
                <a:latin typeface="Times New Roman"/>
                <a:cs typeface="Times New Roman"/>
              </a:rPr>
              <a:t>Наглядный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/>
                <a:cs typeface="Times New Roman"/>
              </a:rPr>
              <a:t> (иллюстрация и карта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/>
                <a:cs typeface="Times New Roman"/>
              </a:rPr>
              <a:t>расположения поля)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/>
                <a:cs typeface="Times New Roman"/>
              </a:rPr>
              <a:t>Представления об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/>
                <a:cs typeface="Times New Roman"/>
              </a:rPr>
              <a:t> историческом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/>
                <a:cs typeface="Times New Roman"/>
              </a:rPr>
              <a:t> пространстве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95536" y="142176"/>
            <a:ext cx="4464496" cy="6670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Место Куликовской битвы</a:t>
            </a: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924944"/>
            <a:ext cx="4716016" cy="3916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4962835" y="142176"/>
            <a:ext cx="4165819" cy="667041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Куликово поле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765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8640"/>
            <a:ext cx="8686800" cy="593752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С помощью географической карты рассуждаем, в каком княжестве находилось Куликово поле, какие города рядом, как далеко находится от Москвы.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Почему именно там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была битва, а не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в Ангарске? (Мамай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с войском находились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у реки Дон,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монголо-татары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располагались в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Рязанском княжестве)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484784"/>
            <a:ext cx="5197080" cy="501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152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31677" y="157871"/>
            <a:ext cx="3873350" cy="655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Время. Дата </a:t>
            </a:r>
            <a:endParaRPr lang="ru-RU" sz="2400" dirty="0"/>
          </a:p>
        </p:txBody>
      </p:sp>
      <p:sp>
        <p:nvSpPr>
          <p:cNvPr id="5" name="Овал 4"/>
          <p:cNvSpPr/>
          <p:nvPr/>
        </p:nvSpPr>
        <p:spPr>
          <a:xfrm>
            <a:off x="110254" y="856201"/>
            <a:ext cx="3916195" cy="6670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Место битвы</a:t>
            </a:r>
            <a:endParaRPr lang="ru-RU" sz="2400" dirty="0"/>
          </a:p>
        </p:txBody>
      </p:sp>
      <p:sp>
        <p:nvSpPr>
          <p:cNvPr id="6" name="Овал 5"/>
          <p:cNvSpPr/>
          <p:nvPr/>
        </p:nvSpPr>
        <p:spPr>
          <a:xfrm>
            <a:off x="142828" y="1561152"/>
            <a:ext cx="3873350" cy="6651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Участники</a:t>
            </a:r>
            <a:endParaRPr lang="ru-RU" sz="2400" dirty="0"/>
          </a:p>
        </p:txBody>
      </p:sp>
      <p:sp>
        <p:nvSpPr>
          <p:cNvPr id="8" name="Овал 7"/>
          <p:cNvSpPr/>
          <p:nvPr/>
        </p:nvSpPr>
        <p:spPr>
          <a:xfrm rot="5400000">
            <a:off x="5859358" y="683914"/>
            <a:ext cx="773251" cy="38528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dirty="0" smtClean="0"/>
              <a:t>Причины начала</a:t>
            </a:r>
            <a:endParaRPr lang="ru-RU" sz="2400" dirty="0"/>
          </a:p>
        </p:txBody>
      </p:sp>
      <p:sp>
        <p:nvSpPr>
          <p:cNvPr id="9" name="Овал 8"/>
          <p:cNvSpPr/>
          <p:nvPr/>
        </p:nvSpPr>
        <p:spPr>
          <a:xfrm rot="5400000">
            <a:off x="5849941" y="1466584"/>
            <a:ext cx="720079" cy="37808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dirty="0" smtClean="0"/>
              <a:t>Ход события</a:t>
            </a:r>
            <a:endParaRPr lang="ru-RU" sz="2400" dirty="0"/>
          </a:p>
        </p:txBody>
      </p:sp>
      <p:sp>
        <p:nvSpPr>
          <p:cNvPr id="10" name="Овал 9"/>
          <p:cNvSpPr/>
          <p:nvPr/>
        </p:nvSpPr>
        <p:spPr>
          <a:xfrm rot="16200000">
            <a:off x="5890266" y="2082970"/>
            <a:ext cx="576066" cy="3844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2400" dirty="0" smtClean="0"/>
              <a:t>Результат</a:t>
            </a:r>
            <a:endParaRPr lang="ru-RU" sz="2400" dirty="0"/>
          </a:p>
        </p:txBody>
      </p:sp>
      <p:sp>
        <p:nvSpPr>
          <p:cNvPr id="11" name="Овал 10"/>
          <p:cNvSpPr/>
          <p:nvPr/>
        </p:nvSpPr>
        <p:spPr>
          <a:xfrm>
            <a:off x="4299050" y="4293095"/>
            <a:ext cx="3801341" cy="8640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Причины результата</a:t>
            </a:r>
            <a:endParaRPr lang="ru-RU" sz="2400" dirty="0"/>
          </a:p>
        </p:txBody>
      </p:sp>
      <p:sp>
        <p:nvSpPr>
          <p:cNvPr id="12" name="Овал 11"/>
          <p:cNvSpPr/>
          <p:nvPr/>
        </p:nvSpPr>
        <p:spPr>
          <a:xfrm>
            <a:off x="4319571" y="5171542"/>
            <a:ext cx="3780820" cy="6337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Последствия</a:t>
            </a:r>
            <a:endParaRPr lang="ru-RU" sz="2400" dirty="0"/>
          </a:p>
        </p:txBody>
      </p:sp>
      <p:sp>
        <p:nvSpPr>
          <p:cNvPr id="13" name="Овал 12"/>
          <p:cNvSpPr/>
          <p:nvPr/>
        </p:nvSpPr>
        <p:spPr>
          <a:xfrm>
            <a:off x="4415621" y="5805264"/>
            <a:ext cx="3684769" cy="921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Значимость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1072" y="3138203"/>
            <a:ext cx="3945377" cy="25922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>
                <a:solidFill>
                  <a:schemeClr val="tx1"/>
                </a:solidFill>
              </a:rPr>
              <a:t>Что </a:t>
            </a:r>
            <a:r>
              <a:rPr lang="ru-RU" sz="2400" dirty="0" smtClean="0">
                <a:solidFill>
                  <a:schemeClr val="tx1"/>
                </a:solidFill>
              </a:rPr>
              <a:t>мы уже знаем о Битве на Куликовом поле?</a:t>
            </a:r>
          </a:p>
          <a:p>
            <a:pPr algn="just"/>
            <a:endParaRPr lang="ru-RU" sz="2400" dirty="0" smtClean="0">
              <a:solidFill>
                <a:schemeClr val="tx1"/>
              </a:solidFill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Какой вопрос дальше мы рассмотрим?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 rot="11078921">
            <a:off x="4584449" y="1810183"/>
            <a:ext cx="648072" cy="33352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095389" y="872042"/>
            <a:ext cx="4165819" cy="667041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Куликово поле</a:t>
            </a:r>
            <a:endParaRPr lang="ru-RU" sz="2400" dirty="0"/>
          </a:p>
        </p:txBody>
      </p:sp>
      <p:sp>
        <p:nvSpPr>
          <p:cNvPr id="18" name="Овал 17"/>
          <p:cNvSpPr/>
          <p:nvPr/>
        </p:nvSpPr>
        <p:spPr>
          <a:xfrm>
            <a:off x="4256207" y="157871"/>
            <a:ext cx="3687468" cy="655038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8 сентября 1380г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0231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>
              <a:buNone/>
            </a:pPr>
            <a:r>
              <a:rPr lang="ru-RU" u="sng" dirty="0">
                <a:solidFill>
                  <a:schemeClr val="tx1"/>
                </a:solidFill>
                <a:latin typeface="Times New Roman"/>
                <a:cs typeface="Times New Roman"/>
              </a:rPr>
              <a:t>3</a:t>
            </a:r>
            <a:r>
              <a:rPr lang="ru-RU" u="sng" dirty="0" smtClean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endParaRPr lang="ru-RU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/>
                <a:cs typeface="Times New Roman"/>
              </a:rPr>
              <a:t>В тетради чертим таблицу (работа с таблицей)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899592" y="5154"/>
            <a:ext cx="3873350" cy="6651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Участники битвы</a:t>
            </a:r>
            <a:endParaRPr lang="ru-RU" sz="2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968153"/>
              </p:ext>
            </p:extLst>
          </p:nvPr>
        </p:nvGraphicFramePr>
        <p:xfrm>
          <a:off x="539552" y="1439585"/>
          <a:ext cx="8064897" cy="475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6575"/>
                <a:gridCol w="2716575"/>
                <a:gridCol w="2631747"/>
              </a:tblGrid>
              <a:tr h="504056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Русские войска 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монголо-татары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цели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Освободиться от Ига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Утвердить власть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Состав</a:t>
                      </a:r>
                    </a:p>
                    <a:p>
                      <a:pPr algn="ctr"/>
                      <a:r>
                        <a:rPr lang="ru-RU" dirty="0" smtClean="0"/>
                        <a:t> (главные,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второстепенные)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Князь Дмитрий Иванович, Дмитрий </a:t>
                      </a:r>
                      <a:r>
                        <a:rPr lang="ru-RU" dirty="0" err="1" smtClean="0"/>
                        <a:t>Боброк</a:t>
                      </a:r>
                      <a:r>
                        <a:rPr lang="ru-RU" dirty="0" smtClean="0"/>
                        <a:t>, Владимир Андреевич и русские войска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Хан Мамай</a:t>
                      </a:r>
                    </a:p>
                    <a:p>
                      <a:r>
                        <a:rPr lang="ru-RU" dirty="0" err="1" smtClean="0"/>
                        <a:t>Булак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Монголо-татарские войска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особенности участников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Объединили силы против врага,  с разных местностей пришли войска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Численное превосходство, с детства воспитывались воинами, железная дисциплина. Умело</a:t>
                      </a:r>
                      <a:r>
                        <a:rPr lang="ru-RU" baseline="0" dirty="0" smtClean="0"/>
                        <a:t> владели луком, арканами, </a:t>
                      </a:r>
                      <a:r>
                        <a:rPr lang="ru-RU" dirty="0" smtClean="0"/>
                        <a:t> приемами</a:t>
                      </a:r>
                      <a:r>
                        <a:rPr lang="ru-RU" baseline="0" dirty="0" smtClean="0"/>
                        <a:t> борьбы</a:t>
                      </a:r>
                      <a:endParaRPr lang="ru-RU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Овал 5"/>
          <p:cNvSpPr/>
          <p:nvPr/>
        </p:nvSpPr>
        <p:spPr>
          <a:xfrm>
            <a:off x="4978181" y="0"/>
            <a:ext cx="4165819" cy="846387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Русские войска</a:t>
            </a:r>
          </a:p>
          <a:p>
            <a:pPr algn="ctr"/>
            <a:r>
              <a:rPr lang="ru-RU" sz="2400" dirty="0" smtClean="0"/>
              <a:t>Монголо-татары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9088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94593" y="84029"/>
            <a:ext cx="3873350" cy="655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Время. Дата </a:t>
            </a:r>
            <a:endParaRPr lang="ru-RU" sz="2400" dirty="0"/>
          </a:p>
        </p:txBody>
      </p:sp>
      <p:sp>
        <p:nvSpPr>
          <p:cNvPr id="5" name="Овал 4"/>
          <p:cNvSpPr/>
          <p:nvPr/>
        </p:nvSpPr>
        <p:spPr>
          <a:xfrm>
            <a:off x="194593" y="772266"/>
            <a:ext cx="3916195" cy="6670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Место битвы</a:t>
            </a:r>
            <a:endParaRPr lang="ru-RU" sz="2400" dirty="0"/>
          </a:p>
        </p:txBody>
      </p:sp>
      <p:sp>
        <p:nvSpPr>
          <p:cNvPr id="6" name="Овал 5"/>
          <p:cNvSpPr/>
          <p:nvPr/>
        </p:nvSpPr>
        <p:spPr>
          <a:xfrm>
            <a:off x="158579" y="1458930"/>
            <a:ext cx="3873350" cy="6651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Участники</a:t>
            </a:r>
            <a:endParaRPr lang="ru-RU" sz="2400" dirty="0"/>
          </a:p>
        </p:txBody>
      </p:sp>
      <p:sp>
        <p:nvSpPr>
          <p:cNvPr id="8" name="Овал 7"/>
          <p:cNvSpPr/>
          <p:nvPr/>
        </p:nvSpPr>
        <p:spPr>
          <a:xfrm rot="5400000">
            <a:off x="1698368" y="589111"/>
            <a:ext cx="773251" cy="38528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dirty="0" smtClean="0"/>
              <a:t>Причины начала битвы</a:t>
            </a:r>
            <a:endParaRPr lang="ru-RU" sz="2400" dirty="0"/>
          </a:p>
        </p:txBody>
      </p:sp>
      <p:sp>
        <p:nvSpPr>
          <p:cNvPr id="9" name="Овал 8"/>
          <p:cNvSpPr/>
          <p:nvPr/>
        </p:nvSpPr>
        <p:spPr>
          <a:xfrm rot="5400000">
            <a:off x="5849941" y="1466584"/>
            <a:ext cx="720079" cy="37808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dirty="0" smtClean="0"/>
              <a:t>Ход события</a:t>
            </a:r>
            <a:endParaRPr lang="ru-RU" sz="2400" dirty="0"/>
          </a:p>
        </p:txBody>
      </p:sp>
      <p:sp>
        <p:nvSpPr>
          <p:cNvPr id="10" name="Овал 9"/>
          <p:cNvSpPr/>
          <p:nvPr/>
        </p:nvSpPr>
        <p:spPr>
          <a:xfrm rot="16200000">
            <a:off x="5890266" y="2082970"/>
            <a:ext cx="576066" cy="3844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2400" dirty="0" smtClean="0"/>
              <a:t>Результат</a:t>
            </a:r>
            <a:endParaRPr lang="ru-RU" sz="2400" dirty="0"/>
          </a:p>
        </p:txBody>
      </p:sp>
      <p:sp>
        <p:nvSpPr>
          <p:cNvPr id="11" name="Овал 10"/>
          <p:cNvSpPr/>
          <p:nvPr/>
        </p:nvSpPr>
        <p:spPr>
          <a:xfrm>
            <a:off x="4299050" y="4293095"/>
            <a:ext cx="3801341" cy="8640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Причины результата</a:t>
            </a:r>
            <a:endParaRPr lang="ru-RU" sz="2400" dirty="0"/>
          </a:p>
        </p:txBody>
      </p:sp>
      <p:sp>
        <p:nvSpPr>
          <p:cNvPr id="12" name="Овал 11"/>
          <p:cNvSpPr/>
          <p:nvPr/>
        </p:nvSpPr>
        <p:spPr>
          <a:xfrm>
            <a:off x="4319571" y="5171542"/>
            <a:ext cx="3780820" cy="6337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Последствия</a:t>
            </a:r>
            <a:endParaRPr lang="ru-RU" sz="2400" dirty="0"/>
          </a:p>
        </p:txBody>
      </p:sp>
      <p:sp>
        <p:nvSpPr>
          <p:cNvPr id="13" name="Овал 12"/>
          <p:cNvSpPr/>
          <p:nvPr/>
        </p:nvSpPr>
        <p:spPr>
          <a:xfrm>
            <a:off x="4415621" y="5805264"/>
            <a:ext cx="3684769" cy="921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Значимость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32173" y="3356995"/>
            <a:ext cx="3945377" cy="25922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>
                <a:solidFill>
                  <a:schemeClr val="tx1"/>
                </a:solidFill>
              </a:rPr>
              <a:t>Что </a:t>
            </a:r>
            <a:r>
              <a:rPr lang="ru-RU" sz="2400" dirty="0" smtClean="0">
                <a:solidFill>
                  <a:schemeClr val="tx1"/>
                </a:solidFill>
              </a:rPr>
              <a:t>мы уже знаем о Битве на Куликовом поле?</a:t>
            </a:r>
          </a:p>
          <a:p>
            <a:pPr algn="just"/>
            <a:endParaRPr lang="ru-RU" sz="2400" dirty="0" smtClean="0">
              <a:solidFill>
                <a:schemeClr val="tx1"/>
              </a:solidFill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Какой вопрос дальше мы рассмотрим?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 rot="11078921">
            <a:off x="4800473" y="2348765"/>
            <a:ext cx="648072" cy="33352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306890" y="0"/>
            <a:ext cx="3687468" cy="655038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8 сентября 1380г</a:t>
            </a:r>
            <a:endParaRPr lang="ru-RU" sz="2400" dirty="0"/>
          </a:p>
        </p:txBody>
      </p:sp>
      <p:sp>
        <p:nvSpPr>
          <p:cNvPr id="18" name="Овал 17"/>
          <p:cNvSpPr/>
          <p:nvPr/>
        </p:nvSpPr>
        <p:spPr>
          <a:xfrm>
            <a:off x="4095389" y="655038"/>
            <a:ext cx="4165819" cy="667041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Куликово поле</a:t>
            </a:r>
            <a:endParaRPr lang="ru-RU" sz="2400" dirty="0"/>
          </a:p>
        </p:txBody>
      </p:sp>
      <p:sp>
        <p:nvSpPr>
          <p:cNvPr id="19" name="Овал 18"/>
          <p:cNvSpPr/>
          <p:nvPr/>
        </p:nvSpPr>
        <p:spPr>
          <a:xfrm>
            <a:off x="4129915" y="1350501"/>
            <a:ext cx="4165819" cy="846387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Русские войска</a:t>
            </a:r>
          </a:p>
          <a:p>
            <a:pPr algn="ctr"/>
            <a:r>
              <a:rPr lang="ru-RU" sz="2400" dirty="0" smtClean="0"/>
              <a:t>Монголо-татары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7935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568952" cy="64087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4. 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Метод словесный (рассуждение</a:t>
            </a:r>
            <a:r>
              <a:rPr lang="ru-RU" dirty="0">
                <a:solidFill>
                  <a:schemeClr val="tx1"/>
                </a:solidFill>
              </a:rPr>
              <a:t>)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(исторические </a:t>
            </a:r>
            <a:r>
              <a:rPr lang="ru-RU" dirty="0">
                <a:solidFill>
                  <a:schemeClr val="tx1"/>
                </a:solidFill>
              </a:rPr>
              <a:t>причинно-следственные связи и </a:t>
            </a:r>
            <a:r>
              <a:rPr lang="ru-RU" dirty="0" smtClean="0">
                <a:solidFill>
                  <a:schemeClr val="tx1"/>
                </a:solidFill>
              </a:rPr>
              <a:t>закономерности)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Когда началось нашествие монголо-татар на Русь? </a:t>
            </a:r>
            <a:r>
              <a:rPr lang="ru-RU" dirty="0">
                <a:solidFill>
                  <a:schemeClr val="tx1"/>
                </a:solidFill>
              </a:rPr>
              <a:t>(1223г)</a:t>
            </a:r>
          </a:p>
          <a:p>
            <a:pPr marL="0" indent="0">
              <a:buNone/>
            </a:pPr>
            <a:r>
              <a:rPr lang="ru-RU" u="sng" dirty="0" smtClean="0">
                <a:solidFill>
                  <a:schemeClr val="accent3">
                    <a:lumMod val="50000"/>
                  </a:schemeClr>
                </a:solidFill>
              </a:rPr>
              <a:t>Почему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Русь долгое время не могла дать отпор? </a:t>
            </a:r>
            <a:r>
              <a:rPr lang="ru-RU" dirty="0">
                <a:solidFill>
                  <a:schemeClr val="tx1"/>
                </a:solidFill>
              </a:rPr>
              <a:t>(было государство раздроблено, не было единства)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Как называется этот период? </a:t>
            </a:r>
            <a:r>
              <a:rPr lang="ru-RU" dirty="0">
                <a:solidFill>
                  <a:schemeClr val="tx1"/>
                </a:solidFill>
              </a:rPr>
              <a:t>(Раздробленность Руси)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Какой был настрой у русских людей, чего они хотели</a:t>
            </a:r>
            <a:r>
              <a:rPr lang="ru-RU" dirty="0">
                <a:solidFill>
                  <a:schemeClr val="tx1"/>
                </a:solidFill>
              </a:rPr>
              <a:t>?(решительный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dirty="0" smtClean="0">
                <a:solidFill>
                  <a:schemeClr val="tx1"/>
                </a:solidFill>
              </a:rPr>
              <a:t>хотели освободиться от монголо-татарской власти) </a:t>
            </a:r>
          </a:p>
          <a:p>
            <a:pPr marL="0" indent="0">
              <a:buNone/>
            </a:pPr>
            <a:r>
              <a:rPr lang="ru-RU" u="sng" dirty="0" smtClean="0">
                <a:solidFill>
                  <a:schemeClr val="accent3">
                    <a:lumMod val="50000"/>
                  </a:schemeClr>
                </a:solidFill>
              </a:rPr>
              <a:t>Зачем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нужно было начать эту битву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? (</a:t>
            </a:r>
            <a:r>
              <a:rPr lang="ru-RU" dirty="0">
                <a:solidFill>
                  <a:schemeClr val="tx1"/>
                </a:solidFill>
              </a:rPr>
              <a:t>Разведчики князя Дмитрия установили, что Мамай стоит у притока Дона — реки Воронеж и дожидается подхода войск своего союзника литовского князя Ягайло. Московский князь решил помешать соединению сил врага.) 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 rot="5400000">
            <a:off x="1799692" y="-1071500"/>
            <a:ext cx="1152127" cy="35283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dirty="0" smtClean="0"/>
              <a:t>Причины начала битвы</a:t>
            </a:r>
            <a:endParaRPr lang="ru-RU" sz="2400" dirty="0"/>
          </a:p>
        </p:txBody>
      </p:sp>
      <p:sp>
        <p:nvSpPr>
          <p:cNvPr id="2" name="Овал 1"/>
          <p:cNvSpPr/>
          <p:nvPr/>
        </p:nvSpPr>
        <p:spPr>
          <a:xfrm>
            <a:off x="4427984" y="21214"/>
            <a:ext cx="3922712" cy="1247546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Начало освобождения от ига. Московский </a:t>
            </a:r>
            <a:r>
              <a:rPr lang="ru-RU" dirty="0">
                <a:solidFill>
                  <a:schemeClr val="tx1"/>
                </a:solidFill>
              </a:rPr>
              <a:t>князь решил помешать соединению сил врага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586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496944" cy="5760640"/>
          </a:xfrm>
        </p:spPr>
        <p:txBody>
          <a:bodyPr/>
          <a:lstStyle/>
          <a:p>
            <a:pPr algn="l"/>
            <a:r>
              <a:rPr lang="en-US" sz="48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u="sng" dirty="0">
                <a:latin typeface="Times New Roman" pitchFamily="18" charset="0"/>
                <a:cs typeface="Times New Roman" pitchFamily="18" charset="0"/>
              </a:rPr>
            </a:br>
            <a:r>
              <a:rPr lang="ru-RU" sz="48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u="sng" dirty="0">
                <a:latin typeface="Times New Roman" pitchFamily="18" charset="0"/>
                <a:cs typeface="Times New Roman" pitchFamily="18" charset="0"/>
              </a:rPr>
            </a:br>
            <a:r>
              <a:rPr lang="ru-RU" sz="48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u="sng" dirty="0">
                <a:latin typeface="Times New Roman" pitchFamily="18" charset="0"/>
                <a:cs typeface="Times New Roman" pitchFamily="18" charset="0"/>
              </a:rPr>
            </a:br>
            <a:r>
              <a:rPr lang="ru-RU" sz="48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u="sng" dirty="0">
                <a:latin typeface="Times New Roman" pitchFamily="18" charset="0"/>
                <a:cs typeface="Times New Roman" pitchFamily="18" charset="0"/>
              </a:rPr>
            </a:br>
            <a:r>
              <a:rPr lang="ru-RU" sz="48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u="sng" dirty="0">
                <a:latin typeface="Times New Roman" pitchFamily="18" charset="0"/>
                <a:cs typeface="Times New Roman" pitchFamily="18" charset="0"/>
              </a:rPr>
            </a:br>
            <a:r>
              <a:rPr lang="ru-RU" sz="48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u="sng" dirty="0">
                <a:latin typeface="Times New Roman" pitchFamily="18" charset="0"/>
                <a:cs typeface="Times New Roman" pitchFamily="18" charset="0"/>
              </a:rPr>
            </a:br>
            <a:r>
              <a:rPr lang="ru-RU" sz="48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u="sng" dirty="0">
                <a:latin typeface="Times New Roman" pitchFamily="18" charset="0"/>
                <a:cs typeface="Times New Roman" pitchFamily="18" charset="0"/>
              </a:rPr>
            </a:br>
            <a:r>
              <a:rPr lang="ru-RU" sz="48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u="sng" dirty="0">
                <a:latin typeface="Times New Roman" pitchFamily="18" charset="0"/>
                <a:cs typeface="Times New Roman" pitchFamily="18" charset="0"/>
              </a:rPr>
            </a:br>
            <a:r>
              <a:rPr lang="ru-RU" sz="48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u="sng" dirty="0">
                <a:latin typeface="Times New Roman" pitchFamily="18" charset="0"/>
                <a:cs typeface="Times New Roman" pitchFamily="18" charset="0"/>
              </a:rPr>
            </a:br>
            <a:r>
              <a:rPr lang="ru-RU" sz="48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u="sng" dirty="0">
                <a:latin typeface="Times New Roman" pitchFamily="18" charset="0"/>
                <a:cs typeface="Times New Roman" pitchFamily="18" charset="0"/>
              </a:rPr>
            </a:br>
            <a:r>
              <a:rPr lang="ru-RU" sz="48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u="sng" dirty="0">
                <a:latin typeface="Times New Roman" pitchFamily="18" charset="0"/>
                <a:cs typeface="Times New Roman" pitchFamily="18" charset="0"/>
              </a:rPr>
            </a:br>
            <a:r>
              <a:rPr lang="ru-RU" sz="48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u="sng" dirty="0">
                <a:latin typeface="Times New Roman" pitchFamily="18" charset="0"/>
                <a:cs typeface="Times New Roman" pitchFamily="18" charset="0"/>
              </a:rPr>
            </a:br>
            <a:r>
              <a:rPr lang="ru-RU" sz="48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u="sng" dirty="0">
                <a:latin typeface="Times New Roman" pitchFamily="18" charset="0"/>
                <a:cs typeface="Times New Roman" pitchFamily="18" charset="0"/>
              </a:rPr>
            </a:br>
            <a:r>
              <a:rPr lang="ru-RU" sz="48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u="sng" dirty="0" smtClean="0">
                <a:latin typeface="Times New Roman" pitchFamily="18" charset="0"/>
                <a:cs typeface="Times New Roman" pitchFamily="18" charset="0"/>
              </a:rPr>
              <a:t>Раздел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: История Отечества</a:t>
            </a:r>
            <a:br>
              <a:rPr lang="ru-RU" sz="4800" dirty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Начало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объединения русских земель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dirty="0" err="1">
                <a:latin typeface="Times New Roman"/>
                <a:cs typeface="Times New Roman"/>
              </a:rPr>
              <a:t>ⅩⅣ-ⅩⅤ</a:t>
            </a:r>
            <a:r>
              <a:rPr lang="ru-RU" sz="3600" dirty="0" smtClean="0">
                <a:latin typeface="Times New Roman"/>
                <a:cs typeface="Times New Roman"/>
              </a:rPr>
              <a:t>)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800" dirty="0">
                <a:latin typeface="Times New Roman" pitchFamily="18" charset="0"/>
                <a:cs typeface="Times New Roman" pitchFamily="18" charset="0"/>
              </a:rPr>
            </a:br>
            <a:r>
              <a:rPr lang="ru-RU" sz="4800" u="sng" dirty="0"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Битва на Куликовом поле</a:t>
            </a:r>
            <a:br>
              <a:rPr lang="ru-RU" sz="4800" dirty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Учитель: Емельянова В.В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90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94593" y="84029"/>
            <a:ext cx="3873350" cy="655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Время. Дата </a:t>
            </a:r>
            <a:endParaRPr lang="ru-RU" sz="2400" dirty="0"/>
          </a:p>
        </p:txBody>
      </p:sp>
      <p:sp>
        <p:nvSpPr>
          <p:cNvPr id="5" name="Овал 4"/>
          <p:cNvSpPr/>
          <p:nvPr/>
        </p:nvSpPr>
        <p:spPr>
          <a:xfrm>
            <a:off x="194593" y="772266"/>
            <a:ext cx="3916195" cy="6670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Место битвы</a:t>
            </a:r>
            <a:endParaRPr lang="ru-RU" sz="2400" dirty="0"/>
          </a:p>
        </p:txBody>
      </p:sp>
      <p:sp>
        <p:nvSpPr>
          <p:cNvPr id="6" name="Овал 5"/>
          <p:cNvSpPr/>
          <p:nvPr/>
        </p:nvSpPr>
        <p:spPr>
          <a:xfrm>
            <a:off x="158579" y="1458930"/>
            <a:ext cx="3873350" cy="6651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Участники</a:t>
            </a:r>
            <a:endParaRPr lang="ru-RU" sz="2400" dirty="0"/>
          </a:p>
        </p:txBody>
      </p:sp>
      <p:sp>
        <p:nvSpPr>
          <p:cNvPr id="8" name="Овал 7"/>
          <p:cNvSpPr/>
          <p:nvPr/>
        </p:nvSpPr>
        <p:spPr>
          <a:xfrm rot="5400000">
            <a:off x="1698368" y="589111"/>
            <a:ext cx="773251" cy="38528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dirty="0" smtClean="0"/>
              <a:t>Причины начала битвы</a:t>
            </a:r>
            <a:endParaRPr lang="ru-RU" sz="2400" dirty="0"/>
          </a:p>
        </p:txBody>
      </p:sp>
      <p:sp>
        <p:nvSpPr>
          <p:cNvPr id="9" name="Овал 8"/>
          <p:cNvSpPr/>
          <p:nvPr/>
        </p:nvSpPr>
        <p:spPr>
          <a:xfrm rot="5400000">
            <a:off x="1688950" y="1371781"/>
            <a:ext cx="720079" cy="37808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dirty="0" smtClean="0"/>
              <a:t>Ход события</a:t>
            </a:r>
            <a:endParaRPr lang="ru-RU" sz="2400" dirty="0"/>
          </a:p>
        </p:txBody>
      </p:sp>
      <p:sp>
        <p:nvSpPr>
          <p:cNvPr id="10" name="Овал 9"/>
          <p:cNvSpPr/>
          <p:nvPr/>
        </p:nvSpPr>
        <p:spPr>
          <a:xfrm rot="16200000">
            <a:off x="5890266" y="2082970"/>
            <a:ext cx="576066" cy="3844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2400" dirty="0" smtClean="0"/>
              <a:t>Результат</a:t>
            </a:r>
            <a:endParaRPr lang="ru-RU" sz="2400" dirty="0"/>
          </a:p>
        </p:txBody>
      </p:sp>
      <p:sp>
        <p:nvSpPr>
          <p:cNvPr id="11" name="Овал 10"/>
          <p:cNvSpPr/>
          <p:nvPr/>
        </p:nvSpPr>
        <p:spPr>
          <a:xfrm>
            <a:off x="4299050" y="4293095"/>
            <a:ext cx="3801341" cy="8640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Причины результата</a:t>
            </a:r>
            <a:endParaRPr lang="ru-RU" sz="2400" dirty="0"/>
          </a:p>
        </p:txBody>
      </p:sp>
      <p:sp>
        <p:nvSpPr>
          <p:cNvPr id="12" name="Овал 11"/>
          <p:cNvSpPr/>
          <p:nvPr/>
        </p:nvSpPr>
        <p:spPr>
          <a:xfrm>
            <a:off x="4319571" y="5171542"/>
            <a:ext cx="3780820" cy="6337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Последствия</a:t>
            </a:r>
            <a:endParaRPr lang="ru-RU" sz="2400" dirty="0"/>
          </a:p>
        </p:txBody>
      </p:sp>
      <p:sp>
        <p:nvSpPr>
          <p:cNvPr id="13" name="Овал 12"/>
          <p:cNvSpPr/>
          <p:nvPr/>
        </p:nvSpPr>
        <p:spPr>
          <a:xfrm>
            <a:off x="4415621" y="5805264"/>
            <a:ext cx="3684769" cy="921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Значимость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6032" y="3861048"/>
            <a:ext cx="3945377" cy="25922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>
                <a:solidFill>
                  <a:schemeClr val="tx1"/>
                </a:solidFill>
              </a:rPr>
              <a:t>Что </a:t>
            </a:r>
            <a:r>
              <a:rPr lang="ru-RU" sz="2400" dirty="0" smtClean="0">
                <a:solidFill>
                  <a:schemeClr val="tx1"/>
                </a:solidFill>
              </a:rPr>
              <a:t>мы уже знаем о Битве на Куликовом поле?</a:t>
            </a:r>
          </a:p>
          <a:p>
            <a:pPr algn="just"/>
            <a:endParaRPr lang="ru-RU" sz="2400" dirty="0" smtClean="0">
              <a:solidFill>
                <a:schemeClr val="tx1"/>
              </a:solidFill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Какой вопрос дальше мы рассмотрим?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 rot="11078921">
            <a:off x="4066764" y="3095431"/>
            <a:ext cx="648072" cy="33352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306890" y="0"/>
            <a:ext cx="3687468" cy="655038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8 сентября 1380г</a:t>
            </a:r>
            <a:endParaRPr lang="ru-RU" sz="2400" dirty="0"/>
          </a:p>
        </p:txBody>
      </p:sp>
      <p:sp>
        <p:nvSpPr>
          <p:cNvPr id="18" name="Овал 17"/>
          <p:cNvSpPr/>
          <p:nvPr/>
        </p:nvSpPr>
        <p:spPr>
          <a:xfrm>
            <a:off x="4095389" y="655038"/>
            <a:ext cx="4165819" cy="667041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Куликово поле</a:t>
            </a:r>
            <a:endParaRPr lang="ru-RU" sz="2400" dirty="0"/>
          </a:p>
        </p:txBody>
      </p:sp>
      <p:sp>
        <p:nvSpPr>
          <p:cNvPr id="19" name="Овал 18"/>
          <p:cNvSpPr/>
          <p:nvPr/>
        </p:nvSpPr>
        <p:spPr>
          <a:xfrm>
            <a:off x="4129915" y="1350501"/>
            <a:ext cx="4165819" cy="846387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Русские войска</a:t>
            </a:r>
          </a:p>
          <a:p>
            <a:pPr algn="ctr"/>
            <a:r>
              <a:rPr lang="ru-RU" sz="2400" dirty="0" smtClean="0"/>
              <a:t>Монголо-татары</a:t>
            </a:r>
            <a:endParaRPr lang="ru-RU" sz="2400" dirty="0"/>
          </a:p>
        </p:txBody>
      </p:sp>
      <p:sp>
        <p:nvSpPr>
          <p:cNvPr id="16" name="Овал 15"/>
          <p:cNvSpPr/>
          <p:nvPr/>
        </p:nvSpPr>
        <p:spPr>
          <a:xfrm>
            <a:off x="4029588" y="2128900"/>
            <a:ext cx="5006908" cy="1133291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Начало освобождения от ига. Московский </a:t>
            </a:r>
            <a:r>
              <a:rPr lang="ru-RU" dirty="0">
                <a:solidFill>
                  <a:schemeClr val="bg1"/>
                </a:solidFill>
              </a:rPr>
              <a:t>князь решил помешать соединению сил врага</a:t>
            </a:r>
          </a:p>
        </p:txBody>
      </p:sp>
    </p:spTree>
    <p:extLst>
      <p:ext uri="{BB962C8B-B14F-4D97-AF65-F5344CB8AC3E}">
        <p14:creationId xmlns:p14="http://schemas.microsoft.com/office/powerpoint/2010/main" val="151771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856984" cy="655272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5.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Чтобы установить порядок хода события, давайте начертим в тетради таблицу и откроем учебник на стр.145) </a:t>
            </a:r>
            <a:r>
              <a:rPr lang="ru-RU" dirty="0" smtClean="0">
                <a:solidFill>
                  <a:schemeClr val="tx1"/>
                </a:solidFill>
              </a:rPr>
              <a:t>(работа с таблицей и учебником)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719386"/>
              </p:ext>
            </p:extLst>
          </p:nvPr>
        </p:nvGraphicFramePr>
        <p:xfrm>
          <a:off x="467544" y="2449349"/>
          <a:ext cx="8496945" cy="3847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538"/>
                <a:gridCol w="3961206"/>
                <a:gridCol w="3722201"/>
              </a:tblGrid>
              <a:tr h="46415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Русские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Монголо-татары</a:t>
                      </a:r>
                      <a:endParaRPr lang="ru-RU" dirty="0"/>
                    </a:p>
                  </a:txBody>
                  <a:tcPr/>
                </a:tc>
              </a:tr>
              <a:tr h="2095113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Войска переправились через Дон и расположились на пересечённой местности под названием Куликово поле. Князь приказал уничтожить переправы через Дон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Ордынцы атаковали в лоб, они лавиной обрушились на передовой полк русских и уничтожили его. Конные и пешие полки Мамая врезались в большой полк, во главе которого был сам князь Дмитрий. Конница неприятеля ударила по левому флангу русских войск, и полк левой руки стал отходить. 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Овал 4"/>
          <p:cNvSpPr/>
          <p:nvPr/>
        </p:nvSpPr>
        <p:spPr>
          <a:xfrm rot="5400000">
            <a:off x="2790003" y="-1197715"/>
            <a:ext cx="720079" cy="37808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dirty="0" smtClean="0"/>
              <a:t>Ход события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7355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7800379"/>
              </p:ext>
            </p:extLst>
          </p:nvPr>
        </p:nvGraphicFramePr>
        <p:xfrm>
          <a:off x="107504" y="188913"/>
          <a:ext cx="8856984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5906"/>
                <a:gridCol w="3790294"/>
                <a:gridCol w="397078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Засадный полк под командованием воеводы Дмитрия </a:t>
                      </a:r>
                      <a:r>
                        <a:rPr lang="ru-RU" dirty="0" err="1" smtClean="0"/>
                        <a:t>Боброка</a:t>
                      </a:r>
                      <a:r>
                        <a:rPr lang="ru-RU" dirty="0" smtClean="0"/>
                        <a:t> и князя Владимира Серпуховского вихрем налетел на врага. Бой закипел с новой силой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татар охватила паника, они не выдержали такого натиска и вместе с Мамаем обратились в бегство.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Русские гнали татар до реки Мечи и захватили их богатый стан.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Монголо-татары</a:t>
                      </a:r>
                      <a:r>
                        <a:rPr lang="ru-RU" baseline="0" dirty="0" smtClean="0"/>
                        <a:t> потерпели поражение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924944"/>
            <a:ext cx="5868274" cy="393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839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Метод словесный (описание) , наглядный (работа по карте-схеме битвы)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Записываем в тетрадь словарные слова:</a:t>
            </a: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Паника </a:t>
            </a:r>
            <a:r>
              <a:rPr lang="ru-RU" dirty="0">
                <a:solidFill>
                  <a:schemeClr val="tx1"/>
                </a:solidFill>
              </a:rPr>
              <a:t>— </a:t>
            </a:r>
            <a:r>
              <a:rPr lang="ru-RU" dirty="0" smtClean="0">
                <a:solidFill>
                  <a:schemeClr val="tx1"/>
                </a:solidFill>
              </a:rPr>
              <a:t>внезапный </a:t>
            </a:r>
            <a:r>
              <a:rPr lang="ru-RU" dirty="0">
                <a:solidFill>
                  <a:schemeClr val="tx1"/>
                </a:solidFill>
              </a:rPr>
              <a:t>страх, ужас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Войско – вооруженные силы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Полк – воинская часть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Фланг – правая и левая часть расположения войск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42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94593" y="84029"/>
            <a:ext cx="3873350" cy="655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Время. Дата </a:t>
            </a:r>
            <a:endParaRPr lang="ru-RU" sz="2400" dirty="0"/>
          </a:p>
        </p:txBody>
      </p:sp>
      <p:sp>
        <p:nvSpPr>
          <p:cNvPr id="5" name="Овал 4"/>
          <p:cNvSpPr/>
          <p:nvPr/>
        </p:nvSpPr>
        <p:spPr>
          <a:xfrm>
            <a:off x="194593" y="772266"/>
            <a:ext cx="3916195" cy="6670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Место битвы</a:t>
            </a:r>
            <a:endParaRPr lang="ru-RU" sz="2400" dirty="0"/>
          </a:p>
        </p:txBody>
      </p:sp>
      <p:sp>
        <p:nvSpPr>
          <p:cNvPr id="6" name="Овал 5"/>
          <p:cNvSpPr/>
          <p:nvPr/>
        </p:nvSpPr>
        <p:spPr>
          <a:xfrm>
            <a:off x="158579" y="1458930"/>
            <a:ext cx="3873350" cy="6651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Участники</a:t>
            </a:r>
            <a:endParaRPr lang="ru-RU" sz="2400" dirty="0"/>
          </a:p>
        </p:txBody>
      </p:sp>
      <p:sp>
        <p:nvSpPr>
          <p:cNvPr id="8" name="Овал 7"/>
          <p:cNvSpPr/>
          <p:nvPr/>
        </p:nvSpPr>
        <p:spPr>
          <a:xfrm rot="5400000">
            <a:off x="1698368" y="589111"/>
            <a:ext cx="773251" cy="38528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dirty="0" smtClean="0"/>
              <a:t>Причины начала битвы</a:t>
            </a:r>
            <a:endParaRPr lang="ru-RU" sz="2400" dirty="0"/>
          </a:p>
        </p:txBody>
      </p:sp>
      <p:sp>
        <p:nvSpPr>
          <p:cNvPr id="9" name="Овал 8"/>
          <p:cNvSpPr/>
          <p:nvPr/>
        </p:nvSpPr>
        <p:spPr>
          <a:xfrm rot="5400000">
            <a:off x="1688950" y="1371781"/>
            <a:ext cx="720079" cy="37808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dirty="0" smtClean="0"/>
              <a:t>Ход события</a:t>
            </a:r>
            <a:endParaRPr lang="ru-RU" sz="2400" dirty="0"/>
          </a:p>
        </p:txBody>
      </p:sp>
      <p:sp>
        <p:nvSpPr>
          <p:cNvPr id="10" name="Овал 9"/>
          <p:cNvSpPr/>
          <p:nvPr/>
        </p:nvSpPr>
        <p:spPr>
          <a:xfrm rot="16200000">
            <a:off x="1734812" y="1988172"/>
            <a:ext cx="576066" cy="3844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2400" dirty="0" smtClean="0"/>
              <a:t>Результат</a:t>
            </a:r>
            <a:endParaRPr lang="ru-RU" sz="2400" dirty="0"/>
          </a:p>
        </p:txBody>
      </p:sp>
      <p:sp>
        <p:nvSpPr>
          <p:cNvPr id="11" name="Овал 10"/>
          <p:cNvSpPr/>
          <p:nvPr/>
        </p:nvSpPr>
        <p:spPr>
          <a:xfrm>
            <a:off x="93603" y="4198298"/>
            <a:ext cx="3801341" cy="8640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Причины результата</a:t>
            </a:r>
            <a:endParaRPr lang="ru-RU" sz="2400" dirty="0"/>
          </a:p>
        </p:txBody>
      </p:sp>
      <p:sp>
        <p:nvSpPr>
          <p:cNvPr id="12" name="Овал 11"/>
          <p:cNvSpPr/>
          <p:nvPr/>
        </p:nvSpPr>
        <p:spPr>
          <a:xfrm>
            <a:off x="164117" y="5062395"/>
            <a:ext cx="3780820" cy="6337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Последствия</a:t>
            </a:r>
            <a:endParaRPr lang="ru-RU" sz="2400" dirty="0"/>
          </a:p>
        </p:txBody>
      </p:sp>
      <p:sp>
        <p:nvSpPr>
          <p:cNvPr id="13" name="Овал 12"/>
          <p:cNvSpPr/>
          <p:nvPr/>
        </p:nvSpPr>
        <p:spPr>
          <a:xfrm>
            <a:off x="288883" y="5696117"/>
            <a:ext cx="3684769" cy="921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Значимость</a:t>
            </a:r>
            <a:endParaRPr lang="ru-RU" sz="2400" dirty="0"/>
          </a:p>
        </p:txBody>
      </p:sp>
      <p:sp>
        <p:nvSpPr>
          <p:cNvPr id="3" name="Стрелка вправо 2"/>
          <p:cNvSpPr/>
          <p:nvPr/>
        </p:nvSpPr>
        <p:spPr>
          <a:xfrm rot="11078921">
            <a:off x="4440432" y="3764783"/>
            <a:ext cx="648072" cy="33352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306890" y="0"/>
            <a:ext cx="3687468" cy="655038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8 сентября 1380г</a:t>
            </a:r>
            <a:endParaRPr lang="ru-RU" sz="2400" dirty="0"/>
          </a:p>
        </p:txBody>
      </p:sp>
      <p:sp>
        <p:nvSpPr>
          <p:cNvPr id="18" name="Овал 17"/>
          <p:cNvSpPr/>
          <p:nvPr/>
        </p:nvSpPr>
        <p:spPr>
          <a:xfrm>
            <a:off x="4095389" y="655038"/>
            <a:ext cx="4165819" cy="667041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Куликово поле</a:t>
            </a:r>
            <a:endParaRPr lang="ru-RU" sz="2400" dirty="0"/>
          </a:p>
        </p:txBody>
      </p:sp>
      <p:sp>
        <p:nvSpPr>
          <p:cNvPr id="19" name="Овал 18"/>
          <p:cNvSpPr/>
          <p:nvPr/>
        </p:nvSpPr>
        <p:spPr>
          <a:xfrm>
            <a:off x="4129915" y="1350501"/>
            <a:ext cx="4165819" cy="846387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Русские войска</a:t>
            </a:r>
          </a:p>
          <a:p>
            <a:pPr algn="ctr"/>
            <a:r>
              <a:rPr lang="ru-RU" sz="2400" dirty="0" smtClean="0"/>
              <a:t>Монголо-татары</a:t>
            </a:r>
            <a:endParaRPr lang="ru-RU" sz="2400" dirty="0"/>
          </a:p>
        </p:txBody>
      </p:sp>
      <p:sp>
        <p:nvSpPr>
          <p:cNvPr id="20" name="Овал 19"/>
          <p:cNvSpPr/>
          <p:nvPr/>
        </p:nvSpPr>
        <p:spPr>
          <a:xfrm>
            <a:off x="4022420" y="2902152"/>
            <a:ext cx="4572519" cy="705264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1…,2….,3…</a:t>
            </a:r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4216942" y="2196888"/>
            <a:ext cx="3922712" cy="705264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Начало освобождения от ига.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02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633670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6.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Как думаете, ребята, кто победил в этой битве? </a:t>
            </a:r>
            <a:r>
              <a:rPr lang="ru-RU" dirty="0">
                <a:solidFill>
                  <a:schemeClr val="tx1"/>
                </a:solidFill>
              </a:rPr>
              <a:t>(русские)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Почему? </a:t>
            </a:r>
            <a:r>
              <a:rPr lang="ru-RU" dirty="0" smtClean="0">
                <a:solidFill>
                  <a:schemeClr val="tx1"/>
                </a:solidFill>
              </a:rPr>
              <a:t>Рассуждение</a:t>
            </a:r>
            <a:r>
              <a:rPr lang="ru-RU" dirty="0">
                <a:solidFill>
                  <a:schemeClr val="tx1"/>
                </a:solidFill>
              </a:rPr>
              <a:t>. Причины </a:t>
            </a:r>
            <a:r>
              <a:rPr lang="ru-RU" dirty="0" smtClean="0">
                <a:solidFill>
                  <a:schemeClr val="tx1"/>
                </a:solidFill>
              </a:rPr>
              <a:t>победы, вместе рассуждаем(какое войско было, замысел полководца, для чего была война с </a:t>
            </a:r>
            <a:r>
              <a:rPr lang="ru-RU" dirty="0">
                <a:solidFill>
                  <a:schemeClr val="tx1"/>
                </a:solidFill>
              </a:rPr>
              <a:t>ц</a:t>
            </a:r>
            <a:r>
              <a:rPr lang="ru-RU" dirty="0" smtClean="0">
                <a:solidFill>
                  <a:schemeClr val="tx1"/>
                </a:solidFill>
              </a:rPr>
              <a:t>елью завоевать  или освободиться?) и записываем в тетрадь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8640"/>
            <a:ext cx="387667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299" y="348184"/>
            <a:ext cx="3835400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91181"/>
              </p:ext>
            </p:extLst>
          </p:nvPr>
        </p:nvGraphicFramePr>
        <p:xfrm>
          <a:off x="899592" y="3861048"/>
          <a:ext cx="6192688" cy="2078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2688"/>
              </a:tblGrid>
              <a:tr h="519695">
                <a:tc>
                  <a:txBody>
                    <a:bodyPr/>
                    <a:lstStyle/>
                    <a:p>
                      <a:r>
                        <a:rPr lang="ru-RU" dirty="0" smtClean="0"/>
                        <a:t>1. Большая численность войск</a:t>
                      </a:r>
                      <a:endParaRPr lang="ru-RU" dirty="0"/>
                    </a:p>
                  </a:txBody>
                  <a:tcPr/>
                </a:tc>
              </a:tr>
              <a:tr h="519695">
                <a:tc>
                  <a:txBody>
                    <a:bodyPr/>
                    <a:lstStyle/>
                    <a:p>
                      <a:r>
                        <a:rPr lang="ru-RU" dirty="0" smtClean="0"/>
                        <a:t>2. Стойкость русских воинов</a:t>
                      </a:r>
                      <a:endParaRPr lang="ru-RU" dirty="0"/>
                    </a:p>
                  </a:txBody>
                  <a:tcPr/>
                </a:tc>
              </a:tr>
              <a:tr h="519695">
                <a:tc>
                  <a:txBody>
                    <a:bodyPr/>
                    <a:lstStyle/>
                    <a:p>
                      <a:r>
                        <a:rPr lang="ru-RU" dirty="0" smtClean="0"/>
                        <a:t>3. Талант полководца</a:t>
                      </a:r>
                      <a:endParaRPr lang="ru-RU" dirty="0"/>
                    </a:p>
                  </a:txBody>
                  <a:tcPr/>
                </a:tc>
              </a:tr>
              <a:tr h="519695">
                <a:tc>
                  <a:txBody>
                    <a:bodyPr/>
                    <a:lstStyle/>
                    <a:p>
                      <a:r>
                        <a:rPr lang="ru-RU" dirty="0" smtClean="0"/>
                        <a:t>4. Справедливая освободительная война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104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633670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6.</a:t>
            </a: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u="sng" dirty="0" smtClean="0">
                <a:solidFill>
                  <a:srgbClr val="00B050"/>
                </a:solidFill>
              </a:rPr>
              <a:t>Поставьте + напротив верного ответа, почему Русские войска победили (перенести на этап </a:t>
            </a:r>
            <a:r>
              <a:rPr lang="ru-RU" u="sng" dirty="0" err="1" smtClean="0">
                <a:solidFill>
                  <a:srgbClr val="00B050"/>
                </a:solidFill>
              </a:rPr>
              <a:t>закрепеления</a:t>
            </a:r>
            <a:r>
              <a:rPr lang="ru-RU" u="sng" dirty="0" smtClean="0">
                <a:solidFill>
                  <a:srgbClr val="00B050"/>
                </a:solidFill>
              </a:rPr>
              <a:t>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8640"/>
            <a:ext cx="387667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299" y="348184"/>
            <a:ext cx="3835400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309300"/>
              </p:ext>
            </p:extLst>
          </p:nvPr>
        </p:nvGraphicFramePr>
        <p:xfrm>
          <a:off x="323528" y="2636912"/>
          <a:ext cx="8352928" cy="313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2688"/>
                <a:gridCol w="2160240"/>
              </a:tblGrid>
              <a:tr h="57606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       + или – (верно/неверно)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1. Большая численность войск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2. Стойкость русских воинов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3.</a:t>
                      </a:r>
                      <a:r>
                        <a:rPr lang="ru-RU" baseline="0" dirty="0" smtClean="0"/>
                        <a:t> Усилилось объединение Руси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4. Золотой Орде был нанесён сильный удар, и она стала еще быстрее распадаться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5. Талант полководца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6. Справедливая освободительная война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654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94593" y="84029"/>
            <a:ext cx="3873350" cy="655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Время. Дата </a:t>
            </a:r>
            <a:endParaRPr lang="ru-RU" sz="2400" dirty="0"/>
          </a:p>
        </p:txBody>
      </p:sp>
      <p:sp>
        <p:nvSpPr>
          <p:cNvPr id="5" name="Овал 4"/>
          <p:cNvSpPr/>
          <p:nvPr/>
        </p:nvSpPr>
        <p:spPr>
          <a:xfrm>
            <a:off x="194593" y="772266"/>
            <a:ext cx="3916195" cy="6670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Место битвы</a:t>
            </a:r>
            <a:endParaRPr lang="ru-RU" sz="2400" dirty="0"/>
          </a:p>
        </p:txBody>
      </p:sp>
      <p:sp>
        <p:nvSpPr>
          <p:cNvPr id="6" name="Овал 5"/>
          <p:cNvSpPr/>
          <p:nvPr/>
        </p:nvSpPr>
        <p:spPr>
          <a:xfrm>
            <a:off x="158579" y="1458930"/>
            <a:ext cx="3873350" cy="6651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Участники</a:t>
            </a:r>
            <a:endParaRPr lang="ru-RU" sz="2400" dirty="0"/>
          </a:p>
        </p:txBody>
      </p:sp>
      <p:sp>
        <p:nvSpPr>
          <p:cNvPr id="8" name="Овал 7"/>
          <p:cNvSpPr/>
          <p:nvPr/>
        </p:nvSpPr>
        <p:spPr>
          <a:xfrm rot="5400000">
            <a:off x="1698368" y="589111"/>
            <a:ext cx="773251" cy="38528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dirty="0" smtClean="0"/>
              <a:t>Причины начала битвы</a:t>
            </a:r>
            <a:endParaRPr lang="ru-RU" sz="2400" dirty="0"/>
          </a:p>
        </p:txBody>
      </p:sp>
      <p:sp>
        <p:nvSpPr>
          <p:cNvPr id="9" name="Овал 8"/>
          <p:cNvSpPr/>
          <p:nvPr/>
        </p:nvSpPr>
        <p:spPr>
          <a:xfrm rot="5400000">
            <a:off x="1688950" y="1371781"/>
            <a:ext cx="720079" cy="37808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dirty="0" smtClean="0"/>
              <a:t>Ход события</a:t>
            </a:r>
            <a:endParaRPr lang="ru-RU" sz="2400" dirty="0"/>
          </a:p>
        </p:txBody>
      </p:sp>
      <p:sp>
        <p:nvSpPr>
          <p:cNvPr id="10" name="Овал 9"/>
          <p:cNvSpPr/>
          <p:nvPr/>
        </p:nvSpPr>
        <p:spPr>
          <a:xfrm rot="16200000">
            <a:off x="1734812" y="1988172"/>
            <a:ext cx="576066" cy="3844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2400" dirty="0" smtClean="0"/>
              <a:t>Результат</a:t>
            </a:r>
            <a:endParaRPr lang="ru-RU" sz="2400" dirty="0"/>
          </a:p>
        </p:txBody>
      </p:sp>
      <p:sp>
        <p:nvSpPr>
          <p:cNvPr id="11" name="Овал 10"/>
          <p:cNvSpPr/>
          <p:nvPr/>
        </p:nvSpPr>
        <p:spPr>
          <a:xfrm>
            <a:off x="93603" y="4198298"/>
            <a:ext cx="3801341" cy="8640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Причины результата</a:t>
            </a:r>
            <a:endParaRPr lang="ru-RU" sz="2400" dirty="0"/>
          </a:p>
        </p:txBody>
      </p:sp>
      <p:sp>
        <p:nvSpPr>
          <p:cNvPr id="12" name="Овал 11"/>
          <p:cNvSpPr/>
          <p:nvPr/>
        </p:nvSpPr>
        <p:spPr>
          <a:xfrm>
            <a:off x="114124" y="5062395"/>
            <a:ext cx="3780820" cy="6337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Последствия</a:t>
            </a:r>
            <a:endParaRPr lang="ru-RU" sz="2400" dirty="0"/>
          </a:p>
        </p:txBody>
      </p:sp>
      <p:sp>
        <p:nvSpPr>
          <p:cNvPr id="13" name="Овал 12"/>
          <p:cNvSpPr/>
          <p:nvPr/>
        </p:nvSpPr>
        <p:spPr>
          <a:xfrm>
            <a:off x="225597" y="5747610"/>
            <a:ext cx="3684769" cy="921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Значимость</a:t>
            </a:r>
            <a:endParaRPr lang="ru-RU" sz="2400" dirty="0"/>
          </a:p>
        </p:txBody>
      </p:sp>
      <p:sp>
        <p:nvSpPr>
          <p:cNvPr id="3" name="Стрелка вправо 2"/>
          <p:cNvSpPr/>
          <p:nvPr/>
        </p:nvSpPr>
        <p:spPr>
          <a:xfrm rot="11078921">
            <a:off x="4944490" y="5404969"/>
            <a:ext cx="648072" cy="33352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306890" y="0"/>
            <a:ext cx="3687468" cy="655038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8 сентября 1380г</a:t>
            </a:r>
            <a:endParaRPr lang="ru-RU" sz="2400" dirty="0"/>
          </a:p>
        </p:txBody>
      </p:sp>
      <p:sp>
        <p:nvSpPr>
          <p:cNvPr id="18" name="Овал 17"/>
          <p:cNvSpPr/>
          <p:nvPr/>
        </p:nvSpPr>
        <p:spPr>
          <a:xfrm>
            <a:off x="4095389" y="655038"/>
            <a:ext cx="4165819" cy="667041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Куликово поле</a:t>
            </a:r>
            <a:endParaRPr lang="ru-RU" sz="2400" dirty="0"/>
          </a:p>
        </p:txBody>
      </p:sp>
      <p:sp>
        <p:nvSpPr>
          <p:cNvPr id="19" name="Овал 18"/>
          <p:cNvSpPr/>
          <p:nvPr/>
        </p:nvSpPr>
        <p:spPr>
          <a:xfrm>
            <a:off x="4129915" y="1350501"/>
            <a:ext cx="4165819" cy="846387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Русские войска</a:t>
            </a:r>
          </a:p>
          <a:p>
            <a:pPr algn="ctr"/>
            <a:r>
              <a:rPr lang="ru-RU" sz="2400" dirty="0" smtClean="0"/>
              <a:t>Монголо-татары</a:t>
            </a:r>
            <a:endParaRPr lang="ru-RU" sz="2400" dirty="0"/>
          </a:p>
        </p:txBody>
      </p:sp>
      <p:sp>
        <p:nvSpPr>
          <p:cNvPr id="7" name="Овал 6"/>
          <p:cNvSpPr/>
          <p:nvPr/>
        </p:nvSpPr>
        <p:spPr>
          <a:xfrm>
            <a:off x="4110788" y="3561618"/>
            <a:ext cx="4184946" cy="697291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ПОБЕДА русского войска</a:t>
            </a:r>
            <a:endParaRPr lang="ru-RU" sz="2000" dirty="0"/>
          </a:p>
        </p:txBody>
      </p:sp>
      <p:sp>
        <p:nvSpPr>
          <p:cNvPr id="20" name="Овал 19"/>
          <p:cNvSpPr/>
          <p:nvPr/>
        </p:nvSpPr>
        <p:spPr>
          <a:xfrm>
            <a:off x="4216942" y="2196888"/>
            <a:ext cx="3922712" cy="705264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Начало освобождения от ига.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4022420" y="2902152"/>
            <a:ext cx="4572519" cy="705264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1…,2….,3…</a:t>
            </a:r>
            <a:endParaRPr lang="ru-RU" dirty="0"/>
          </a:p>
        </p:txBody>
      </p:sp>
      <p:sp>
        <p:nvSpPr>
          <p:cNvPr id="2" name="Овал 1"/>
          <p:cNvSpPr/>
          <p:nvPr/>
        </p:nvSpPr>
        <p:spPr>
          <a:xfrm>
            <a:off x="4022419" y="4258910"/>
            <a:ext cx="4572519" cy="803486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Единство и объединение сил русских войск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04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5562" y="418913"/>
            <a:ext cx="8435280" cy="579350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7.</a:t>
            </a: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Какое значение для Руси имела победа в Битве на Куликовом поле? (Освобождение от монголо-татарского ига)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Какой ценой досталась эта победа? (жертвы, гибель князей)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2. Что поняли русские князья? (что нужно восстановить единство Руси)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3. Как это повлияло на народ?(поверили в свои силы, </a:t>
            </a:r>
            <a:r>
              <a:rPr lang="ru-RU" dirty="0" err="1" smtClean="0">
                <a:solidFill>
                  <a:schemeClr val="tx1"/>
                </a:solidFill>
              </a:rPr>
              <a:t>воспряли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Метод рассуждение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259632" y="260648"/>
            <a:ext cx="3780820" cy="6337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Последствия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329" y="418913"/>
            <a:ext cx="371951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794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8136904" cy="43924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u="sng" dirty="0" smtClean="0">
                <a:solidFill>
                  <a:schemeClr val="tx1"/>
                </a:solidFill>
                <a:latin typeface="Times New Roman"/>
                <a:cs typeface="Times New Roman"/>
              </a:rPr>
              <a:t>Закрепление. Выводы. Оценка</a:t>
            </a:r>
            <a:endParaRPr lang="ru-RU" sz="2400" u="sng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just"/>
            <a:endParaRPr lang="ru-RU" sz="24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Мы сегодня изучили, составьте рассказ о Битве на Куликовом поле по плану. </a:t>
            </a:r>
          </a:p>
          <a:p>
            <a:pPr algn="just"/>
            <a:endParaRPr lang="ru-RU" sz="2400" dirty="0" smtClean="0">
              <a:solidFill>
                <a:schemeClr val="tx1"/>
              </a:solidFill>
            </a:endParaRPr>
          </a:p>
          <a:p>
            <a:pPr algn="just"/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5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endParaRPr lang="ru-RU" b="1" dirty="0" smtClean="0"/>
          </a:p>
          <a:p>
            <a:r>
              <a:rPr lang="ru-RU" b="1" u="sng" dirty="0" smtClean="0">
                <a:solidFill>
                  <a:schemeClr val="tx1"/>
                </a:solidFill>
              </a:rPr>
              <a:t>Тип урока: </a:t>
            </a:r>
            <a:r>
              <a:rPr lang="ru-RU" dirty="0" smtClean="0">
                <a:solidFill>
                  <a:schemeClr val="tx1"/>
                </a:solidFill>
              </a:rPr>
              <a:t>урок изучения нового материала</a:t>
            </a: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r>
              <a:rPr lang="ru-RU" b="1" u="sng" dirty="0" smtClean="0">
                <a:solidFill>
                  <a:schemeClr val="tx1"/>
                </a:solidFill>
              </a:rPr>
              <a:t>Цель: </a:t>
            </a:r>
            <a:r>
              <a:rPr lang="ru-RU" dirty="0" smtClean="0">
                <a:solidFill>
                  <a:schemeClr val="tx1"/>
                </a:solidFill>
              </a:rPr>
              <a:t>формирование у детей новых исторических знаний и умений.</a:t>
            </a:r>
          </a:p>
          <a:p>
            <a:r>
              <a:rPr lang="ru-RU" b="1" u="sng" dirty="0" smtClean="0">
                <a:solidFill>
                  <a:schemeClr val="tx1"/>
                </a:solidFill>
              </a:rPr>
              <a:t>Задачи: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-сформировать представления битвы на Куликовом поле, исторические представления о времени и пространстве данного исторического события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-изучить новые понятия: битва, полк, войско, фланг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- установить причинно-следственные связи начала битвы и значимость для Руси.</a:t>
            </a: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193183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94593" y="84029"/>
            <a:ext cx="3873350" cy="655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Время. Дата </a:t>
            </a:r>
            <a:endParaRPr lang="ru-RU" sz="2400" dirty="0"/>
          </a:p>
        </p:txBody>
      </p:sp>
      <p:sp>
        <p:nvSpPr>
          <p:cNvPr id="5" name="Овал 4"/>
          <p:cNvSpPr/>
          <p:nvPr/>
        </p:nvSpPr>
        <p:spPr>
          <a:xfrm>
            <a:off x="194593" y="772266"/>
            <a:ext cx="3916195" cy="6670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Место битвы</a:t>
            </a:r>
            <a:endParaRPr lang="ru-RU" sz="2400" dirty="0"/>
          </a:p>
        </p:txBody>
      </p:sp>
      <p:sp>
        <p:nvSpPr>
          <p:cNvPr id="6" name="Овал 5"/>
          <p:cNvSpPr/>
          <p:nvPr/>
        </p:nvSpPr>
        <p:spPr>
          <a:xfrm>
            <a:off x="158579" y="1458930"/>
            <a:ext cx="3873350" cy="6651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Участники</a:t>
            </a:r>
            <a:endParaRPr lang="ru-RU" sz="2400" dirty="0"/>
          </a:p>
        </p:txBody>
      </p:sp>
      <p:sp>
        <p:nvSpPr>
          <p:cNvPr id="8" name="Овал 7"/>
          <p:cNvSpPr/>
          <p:nvPr/>
        </p:nvSpPr>
        <p:spPr>
          <a:xfrm rot="5400000">
            <a:off x="1698368" y="589111"/>
            <a:ext cx="773251" cy="38528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dirty="0" smtClean="0"/>
              <a:t>Причины начала битвы</a:t>
            </a:r>
            <a:endParaRPr lang="ru-RU" sz="2400" dirty="0"/>
          </a:p>
        </p:txBody>
      </p:sp>
      <p:sp>
        <p:nvSpPr>
          <p:cNvPr id="9" name="Овал 8"/>
          <p:cNvSpPr/>
          <p:nvPr/>
        </p:nvSpPr>
        <p:spPr>
          <a:xfrm rot="5400000">
            <a:off x="1688950" y="1371781"/>
            <a:ext cx="720079" cy="37808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dirty="0" smtClean="0"/>
              <a:t>Ход события</a:t>
            </a:r>
            <a:endParaRPr lang="ru-RU" sz="2400" dirty="0"/>
          </a:p>
        </p:txBody>
      </p:sp>
      <p:sp>
        <p:nvSpPr>
          <p:cNvPr id="10" name="Овал 9"/>
          <p:cNvSpPr/>
          <p:nvPr/>
        </p:nvSpPr>
        <p:spPr>
          <a:xfrm rot="16200000">
            <a:off x="1734812" y="1988172"/>
            <a:ext cx="576066" cy="3844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2400" dirty="0" smtClean="0"/>
              <a:t>Результат</a:t>
            </a:r>
            <a:endParaRPr lang="ru-RU" sz="2400" dirty="0"/>
          </a:p>
        </p:txBody>
      </p:sp>
      <p:sp>
        <p:nvSpPr>
          <p:cNvPr id="11" name="Овал 10"/>
          <p:cNvSpPr/>
          <p:nvPr/>
        </p:nvSpPr>
        <p:spPr>
          <a:xfrm>
            <a:off x="93603" y="4198298"/>
            <a:ext cx="3801341" cy="8640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Причины результата</a:t>
            </a:r>
            <a:endParaRPr lang="ru-RU" sz="2400" dirty="0"/>
          </a:p>
        </p:txBody>
      </p:sp>
      <p:sp>
        <p:nvSpPr>
          <p:cNvPr id="12" name="Овал 11"/>
          <p:cNvSpPr/>
          <p:nvPr/>
        </p:nvSpPr>
        <p:spPr>
          <a:xfrm>
            <a:off x="230589" y="5071501"/>
            <a:ext cx="3780820" cy="6337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Последствия</a:t>
            </a:r>
            <a:endParaRPr lang="ru-RU" sz="2400" dirty="0"/>
          </a:p>
        </p:txBody>
      </p:sp>
      <p:sp>
        <p:nvSpPr>
          <p:cNvPr id="13" name="Овал 12"/>
          <p:cNvSpPr/>
          <p:nvPr/>
        </p:nvSpPr>
        <p:spPr>
          <a:xfrm>
            <a:off x="426019" y="5705223"/>
            <a:ext cx="3684769" cy="921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Значимость</a:t>
            </a:r>
            <a:endParaRPr lang="ru-RU" sz="2400" dirty="0"/>
          </a:p>
        </p:txBody>
      </p:sp>
      <p:sp>
        <p:nvSpPr>
          <p:cNvPr id="17" name="Овал 16"/>
          <p:cNvSpPr/>
          <p:nvPr/>
        </p:nvSpPr>
        <p:spPr>
          <a:xfrm>
            <a:off x="4306890" y="0"/>
            <a:ext cx="3687468" cy="655038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8 сентября 1380г</a:t>
            </a:r>
            <a:endParaRPr lang="ru-RU" sz="2400" dirty="0"/>
          </a:p>
        </p:txBody>
      </p:sp>
      <p:sp>
        <p:nvSpPr>
          <p:cNvPr id="18" name="Овал 17"/>
          <p:cNvSpPr/>
          <p:nvPr/>
        </p:nvSpPr>
        <p:spPr>
          <a:xfrm>
            <a:off x="4095389" y="655038"/>
            <a:ext cx="4165819" cy="667041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Куликово поле</a:t>
            </a:r>
            <a:endParaRPr lang="ru-RU" sz="2400" dirty="0"/>
          </a:p>
        </p:txBody>
      </p:sp>
      <p:sp>
        <p:nvSpPr>
          <p:cNvPr id="19" name="Овал 18"/>
          <p:cNvSpPr/>
          <p:nvPr/>
        </p:nvSpPr>
        <p:spPr>
          <a:xfrm>
            <a:off x="4129915" y="1350501"/>
            <a:ext cx="4165819" cy="846387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Русские войска</a:t>
            </a:r>
          </a:p>
          <a:p>
            <a:pPr algn="ctr"/>
            <a:r>
              <a:rPr lang="ru-RU" sz="2400" dirty="0" smtClean="0"/>
              <a:t>Монголо-татары</a:t>
            </a:r>
            <a:endParaRPr lang="ru-RU" sz="2400" dirty="0"/>
          </a:p>
        </p:txBody>
      </p:sp>
      <p:sp>
        <p:nvSpPr>
          <p:cNvPr id="7" name="Овал 6"/>
          <p:cNvSpPr/>
          <p:nvPr/>
        </p:nvSpPr>
        <p:spPr>
          <a:xfrm>
            <a:off x="4110788" y="3561618"/>
            <a:ext cx="4184946" cy="697291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ПОБЕДА русского войска</a:t>
            </a:r>
            <a:endParaRPr lang="ru-RU" sz="2000" dirty="0"/>
          </a:p>
        </p:txBody>
      </p:sp>
      <p:sp>
        <p:nvSpPr>
          <p:cNvPr id="20" name="Овал 19"/>
          <p:cNvSpPr/>
          <p:nvPr/>
        </p:nvSpPr>
        <p:spPr>
          <a:xfrm>
            <a:off x="4216942" y="2196888"/>
            <a:ext cx="3922712" cy="705264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Начало освобождения от ига.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4022420" y="2902152"/>
            <a:ext cx="4572519" cy="705264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1…,2….,3…</a:t>
            </a:r>
            <a:endParaRPr lang="ru-RU" dirty="0"/>
          </a:p>
        </p:txBody>
      </p:sp>
      <p:sp>
        <p:nvSpPr>
          <p:cNvPr id="2" name="Овал 1"/>
          <p:cNvSpPr/>
          <p:nvPr/>
        </p:nvSpPr>
        <p:spPr>
          <a:xfrm>
            <a:off x="4022419" y="4258910"/>
            <a:ext cx="4572519" cy="803486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Единство и объединение сил русских войск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4133279" y="5084979"/>
            <a:ext cx="4350797" cy="1123221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Освобождение от монголо-татарского ига</a:t>
            </a:r>
          </a:p>
        </p:txBody>
      </p:sp>
    </p:spTree>
    <p:extLst>
      <p:ext uri="{BB962C8B-B14F-4D97-AF65-F5344CB8AC3E}">
        <p14:creationId xmlns:p14="http://schemas.microsoft.com/office/powerpoint/2010/main" val="6364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Задачи:</a:t>
            </a: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Образовательные: формирование новых исторических знаний о времени, пространстве, ходе Куликовской битвы, ее причине, результате и значимости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Коррекционно-развивающие: совершенствовать навыки работы с лентой времени, иллюстрациями, картой, схемами битвы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Воспитательные: воспитать чувство патриотизма, уважение к родной земле, на примерах русского войска и стратегии князей развить качества целеустремленность, трудолюбие и единство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err="1" smtClean="0">
                <a:solidFill>
                  <a:schemeClr val="tx1"/>
                </a:solidFill>
              </a:rPr>
              <a:t>Обрудование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карточки </a:t>
            </a:r>
            <a:r>
              <a:rPr lang="ru-RU" dirty="0">
                <a:solidFill>
                  <a:schemeClr val="tx1"/>
                </a:solidFill>
              </a:rPr>
              <a:t>для </a:t>
            </a:r>
            <a:r>
              <a:rPr lang="ru-RU" dirty="0" smtClean="0">
                <a:solidFill>
                  <a:schemeClr val="tx1"/>
                </a:solidFill>
              </a:rPr>
              <a:t>составления плана</a:t>
            </a:r>
          </a:p>
          <a:p>
            <a:r>
              <a:rPr lang="ru-RU" dirty="0">
                <a:solidFill>
                  <a:schemeClr val="tx1"/>
                </a:solidFill>
              </a:rPr>
              <a:t>и</a:t>
            </a:r>
            <a:r>
              <a:rPr lang="ru-RU" dirty="0" smtClean="0">
                <a:solidFill>
                  <a:schemeClr val="tx1"/>
                </a:solidFill>
              </a:rPr>
              <a:t>ллюстрации-схемы хода Куликовской битвы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лента времени</a:t>
            </a:r>
          </a:p>
          <a:p>
            <a:r>
              <a:rPr lang="ru-RU" dirty="0">
                <a:solidFill>
                  <a:schemeClr val="tx1"/>
                </a:solidFill>
              </a:rPr>
              <a:t>с</a:t>
            </a:r>
            <a:r>
              <a:rPr lang="ru-RU" dirty="0" smtClean="0">
                <a:solidFill>
                  <a:schemeClr val="tx1"/>
                </a:solidFill>
              </a:rPr>
              <a:t>равнительные таблицы об участниках битвы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25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669360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ПЛАН УРОКА</a:t>
            </a:r>
          </a:p>
          <a:p>
            <a:pPr marL="457200" indent="-457200"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Организационный момент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Мы начинаем урок истории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2. Подготовка к восприятию нового материала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-пробудить интерес к теме (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Куликовская битва имеет большое значение для Руси того времени и даже для нас с вами</a:t>
            </a:r>
            <a:r>
              <a:rPr lang="ru-RU" sz="2800" dirty="0" smtClean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-актуализировать знания и умения, необходимые для понимания новой темы </a:t>
            </a:r>
            <a:r>
              <a:rPr lang="ru-RU" sz="2800" dirty="0" smtClean="0">
                <a:solidFill>
                  <a:srgbClr val="FF0000"/>
                </a:solidFill>
              </a:rPr>
              <a:t>(беседа)</a:t>
            </a:r>
            <a:r>
              <a:rPr lang="ru-RU" sz="2800" dirty="0" smtClean="0">
                <a:solidFill>
                  <a:schemeClr val="tx1"/>
                </a:solidFill>
              </a:rPr>
              <a:t>(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Но почему битва может быть положительной? Ведь она подразумевает гибель людей. Как вы думаете? В каком случае это хорошо для людей? Носит освободительный характер</a:t>
            </a:r>
            <a:r>
              <a:rPr lang="ru-RU" sz="2800" dirty="0" smtClean="0">
                <a:solidFill>
                  <a:schemeClr val="tx1"/>
                </a:solidFill>
              </a:rPr>
              <a:t>)</a:t>
            </a:r>
            <a:endParaRPr lang="ru-RU" sz="2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3. Изучение нового материала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Включает два этапа (предварительный, основной)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4. Закрепление</a:t>
            </a:r>
          </a:p>
          <a:p>
            <a:pPr marL="0" indent="0"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endParaRPr lang="ru-RU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40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5527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indent="0" algn="ctr">
              <a:buNone/>
            </a:pPr>
            <a:r>
              <a:rPr lang="ru-RU" sz="2800" u="sng" dirty="0" smtClean="0">
                <a:solidFill>
                  <a:schemeClr val="tx1"/>
                </a:solidFill>
                <a:latin typeface="Times New Roman"/>
                <a:cs typeface="Times New Roman"/>
              </a:rPr>
              <a:t>Ⅰ этап (Предварительный)</a:t>
            </a:r>
            <a:endParaRPr lang="ru-RU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-Ребята, сегодня мы познакомимся с крупным историческим событием «Битвой на Куликовом поле». 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Что помогает нам с вами всегда при обсуждении какого-либо события? 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(План)</a:t>
            </a:r>
          </a:p>
          <a:p>
            <a:pPr>
              <a:buFontTx/>
              <a:buChar char="-"/>
            </a:pP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Правильно! Изучить событие – это значит найти ответы на каждый из пунктов плана. 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У меня есть план, но порядок в нем перемешался. Помогите восстановить его. </a:t>
            </a:r>
          </a:p>
          <a:p>
            <a:pPr>
              <a:buFontTx/>
              <a:buChar char="-"/>
            </a:pP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03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763688" y="3068960"/>
            <a:ext cx="2448272" cy="9721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Время. Дата </a:t>
            </a:r>
            <a:endParaRPr lang="ru-RU" sz="2400" dirty="0"/>
          </a:p>
        </p:txBody>
      </p:sp>
      <p:sp>
        <p:nvSpPr>
          <p:cNvPr id="5" name="Овал 4"/>
          <p:cNvSpPr/>
          <p:nvPr/>
        </p:nvSpPr>
        <p:spPr>
          <a:xfrm>
            <a:off x="4023699" y="4391010"/>
            <a:ext cx="2664296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Место битвы</a:t>
            </a:r>
            <a:endParaRPr lang="ru-RU" sz="2800" dirty="0"/>
          </a:p>
        </p:txBody>
      </p:sp>
      <p:sp>
        <p:nvSpPr>
          <p:cNvPr id="6" name="Овал 5"/>
          <p:cNvSpPr/>
          <p:nvPr/>
        </p:nvSpPr>
        <p:spPr>
          <a:xfrm>
            <a:off x="6148615" y="3609020"/>
            <a:ext cx="2824794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Участники</a:t>
            </a:r>
            <a:endParaRPr lang="ru-RU" sz="2800" dirty="0"/>
          </a:p>
        </p:txBody>
      </p:sp>
      <p:sp>
        <p:nvSpPr>
          <p:cNvPr id="8" name="Овал 7"/>
          <p:cNvSpPr/>
          <p:nvPr/>
        </p:nvSpPr>
        <p:spPr>
          <a:xfrm rot="2765741">
            <a:off x="401791" y="3397021"/>
            <a:ext cx="953570" cy="2160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dirty="0" smtClean="0"/>
              <a:t>Причины начала</a:t>
            </a:r>
            <a:endParaRPr lang="ru-RU" sz="2400" dirty="0"/>
          </a:p>
        </p:txBody>
      </p:sp>
      <p:sp>
        <p:nvSpPr>
          <p:cNvPr id="9" name="Овал 8"/>
          <p:cNvSpPr/>
          <p:nvPr/>
        </p:nvSpPr>
        <p:spPr>
          <a:xfrm rot="2623705">
            <a:off x="2550068" y="3862332"/>
            <a:ext cx="910995" cy="1993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dirty="0" smtClean="0"/>
              <a:t>Ход события</a:t>
            </a:r>
            <a:endParaRPr lang="ru-RU" sz="2400" dirty="0"/>
          </a:p>
        </p:txBody>
      </p:sp>
      <p:sp>
        <p:nvSpPr>
          <p:cNvPr id="10" name="Овал 9"/>
          <p:cNvSpPr/>
          <p:nvPr/>
        </p:nvSpPr>
        <p:spPr>
          <a:xfrm rot="17209591">
            <a:off x="7403305" y="4103220"/>
            <a:ext cx="1080660" cy="22658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2400" dirty="0" smtClean="0"/>
              <a:t>Результат</a:t>
            </a:r>
            <a:endParaRPr lang="ru-RU" sz="2400" dirty="0"/>
          </a:p>
        </p:txBody>
      </p:sp>
      <p:sp>
        <p:nvSpPr>
          <p:cNvPr id="11" name="Овал 10"/>
          <p:cNvSpPr/>
          <p:nvPr/>
        </p:nvSpPr>
        <p:spPr>
          <a:xfrm>
            <a:off x="179512" y="5545822"/>
            <a:ext cx="2536239" cy="12311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Причины результата</a:t>
            </a:r>
            <a:endParaRPr lang="ru-RU" sz="2400" dirty="0"/>
          </a:p>
        </p:txBody>
      </p:sp>
      <p:sp>
        <p:nvSpPr>
          <p:cNvPr id="12" name="Овал 11"/>
          <p:cNvSpPr/>
          <p:nvPr/>
        </p:nvSpPr>
        <p:spPr>
          <a:xfrm>
            <a:off x="5981160" y="5840820"/>
            <a:ext cx="2992249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Последствия</a:t>
            </a:r>
            <a:endParaRPr lang="ru-RU" sz="2400" dirty="0"/>
          </a:p>
        </p:txBody>
      </p:sp>
      <p:sp>
        <p:nvSpPr>
          <p:cNvPr id="13" name="Овал 12"/>
          <p:cNvSpPr/>
          <p:nvPr/>
        </p:nvSpPr>
        <p:spPr>
          <a:xfrm>
            <a:off x="2987824" y="5447114"/>
            <a:ext cx="2736304" cy="921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Значимость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561941" y="2448498"/>
            <a:ext cx="2838438" cy="9361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ПЛАН СОБЫТИЯ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260648"/>
            <a:ext cx="8793897" cy="20162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u="sng" dirty="0">
                <a:solidFill>
                  <a:schemeClr val="tx1"/>
                </a:solidFill>
                <a:latin typeface="Times New Roman"/>
                <a:cs typeface="Times New Roman"/>
              </a:rPr>
              <a:t>Ⅰ</a:t>
            </a:r>
            <a:r>
              <a:rPr lang="ru-RU" sz="2800" u="sng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800" u="sng" dirty="0">
                <a:solidFill>
                  <a:schemeClr val="tx1"/>
                </a:solidFill>
                <a:latin typeface="Times New Roman"/>
                <a:cs typeface="Times New Roman"/>
              </a:rPr>
              <a:t>этап (предварительное планирование</a:t>
            </a:r>
            <a:r>
              <a:rPr lang="ru-RU" sz="2800" u="sng" dirty="0" smtClean="0">
                <a:solidFill>
                  <a:schemeClr val="tx1"/>
                </a:solidFill>
                <a:latin typeface="Times New Roman"/>
                <a:cs typeface="Times New Roman"/>
              </a:rPr>
              <a:t>)</a:t>
            </a:r>
          </a:p>
          <a:p>
            <a:pPr algn="ctr"/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В каком порядке мы с вами будем узнавать о Битве на Куликовом поле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?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(Прием: карточки. «Рассыпанный план»)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65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233974" y="159907"/>
            <a:ext cx="5370474" cy="655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Дата Куликовской битвы </a:t>
            </a:r>
            <a:endParaRPr lang="ru-RU" sz="2400" dirty="0"/>
          </a:p>
        </p:txBody>
      </p:sp>
      <p:sp>
        <p:nvSpPr>
          <p:cNvPr id="5" name="Овал 4"/>
          <p:cNvSpPr/>
          <p:nvPr/>
        </p:nvSpPr>
        <p:spPr>
          <a:xfrm>
            <a:off x="3233974" y="814945"/>
            <a:ext cx="5370473" cy="6670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Место битвы</a:t>
            </a:r>
            <a:endParaRPr lang="ru-RU" sz="2400" dirty="0"/>
          </a:p>
        </p:txBody>
      </p:sp>
      <p:sp>
        <p:nvSpPr>
          <p:cNvPr id="6" name="Овал 5"/>
          <p:cNvSpPr/>
          <p:nvPr/>
        </p:nvSpPr>
        <p:spPr>
          <a:xfrm>
            <a:off x="3233973" y="1529320"/>
            <a:ext cx="5370473" cy="6651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/>
              <a:t>Участники Куликовской битвы</a:t>
            </a:r>
            <a:endParaRPr lang="ru-RU" sz="2200" dirty="0"/>
          </a:p>
        </p:txBody>
      </p:sp>
      <p:sp>
        <p:nvSpPr>
          <p:cNvPr id="8" name="Овал 7"/>
          <p:cNvSpPr/>
          <p:nvPr/>
        </p:nvSpPr>
        <p:spPr>
          <a:xfrm rot="5400000">
            <a:off x="5532583" y="-74906"/>
            <a:ext cx="773251" cy="53704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dirty="0" smtClean="0"/>
              <a:t>Причины начала Куликовской битвы</a:t>
            </a:r>
            <a:endParaRPr lang="ru-RU" sz="2400" dirty="0"/>
          </a:p>
        </p:txBody>
      </p:sp>
      <p:sp>
        <p:nvSpPr>
          <p:cNvPr id="9" name="Овал 8"/>
          <p:cNvSpPr/>
          <p:nvPr/>
        </p:nvSpPr>
        <p:spPr>
          <a:xfrm rot="5400000">
            <a:off x="5559170" y="671757"/>
            <a:ext cx="720079" cy="53704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dirty="0" smtClean="0"/>
              <a:t>Ход битвы</a:t>
            </a:r>
            <a:endParaRPr lang="ru-RU" sz="2400" dirty="0"/>
          </a:p>
        </p:txBody>
      </p:sp>
      <p:sp>
        <p:nvSpPr>
          <p:cNvPr id="10" name="Овал 9"/>
          <p:cNvSpPr/>
          <p:nvPr/>
        </p:nvSpPr>
        <p:spPr>
          <a:xfrm rot="16200000">
            <a:off x="5595176" y="1355827"/>
            <a:ext cx="576066" cy="52984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2200" dirty="0" smtClean="0"/>
              <a:t>Результат Куликовской битвы</a:t>
            </a:r>
            <a:endParaRPr lang="ru-RU" sz="2200" dirty="0"/>
          </a:p>
        </p:txBody>
      </p:sp>
      <p:sp>
        <p:nvSpPr>
          <p:cNvPr id="11" name="Овал 10"/>
          <p:cNvSpPr/>
          <p:nvPr/>
        </p:nvSpPr>
        <p:spPr>
          <a:xfrm>
            <a:off x="3233972" y="4293095"/>
            <a:ext cx="5370476" cy="8640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Причины результата</a:t>
            </a:r>
            <a:endParaRPr lang="ru-RU" sz="2400" dirty="0"/>
          </a:p>
        </p:txBody>
      </p:sp>
      <p:sp>
        <p:nvSpPr>
          <p:cNvPr id="12" name="Овал 11"/>
          <p:cNvSpPr/>
          <p:nvPr/>
        </p:nvSpPr>
        <p:spPr>
          <a:xfrm>
            <a:off x="3233975" y="5171542"/>
            <a:ext cx="5370473" cy="7777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Последствия битвы на Куликовом поле</a:t>
            </a:r>
            <a:endParaRPr lang="ru-RU" sz="2400" dirty="0"/>
          </a:p>
        </p:txBody>
      </p:sp>
      <p:sp>
        <p:nvSpPr>
          <p:cNvPr id="13" name="Овал 12"/>
          <p:cNvSpPr/>
          <p:nvPr/>
        </p:nvSpPr>
        <p:spPr>
          <a:xfrm>
            <a:off x="3233975" y="5949280"/>
            <a:ext cx="5370470" cy="7771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Значимость Куликовской битвы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95536" y="2194420"/>
            <a:ext cx="2838438" cy="101855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ПЛАН СОБЫТИЯ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53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2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-Вот мы с вами и составили план. 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Если еще раз обратить на него внимание, что мы с вами сегодня узнаем о Битве на Куликовом поле?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(проговариваем согласно плану)</a:t>
            </a:r>
          </a:p>
          <a:p>
            <a:pPr marL="0" indent="0">
              <a:buNone/>
            </a:pPr>
            <a:r>
              <a:rPr lang="ru-RU" sz="3200" dirty="0">
                <a:solidFill>
                  <a:schemeClr val="accent3">
                    <a:lumMod val="75000"/>
                  </a:schemeClr>
                </a:solidFill>
              </a:rPr>
              <a:t>-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А что же вообще такое «Битва»?</a:t>
            </a:r>
          </a:p>
          <a:p>
            <a:pPr marL="0" indent="0">
              <a:buNone/>
            </a:pPr>
            <a:r>
              <a:rPr lang="ru-RU" sz="3200" dirty="0">
                <a:solidFill>
                  <a:schemeClr val="tx1"/>
                </a:solidFill>
              </a:rPr>
              <a:t>д</a:t>
            </a:r>
            <a:r>
              <a:rPr lang="ru-RU" sz="3200" dirty="0" smtClean="0">
                <a:solidFill>
                  <a:schemeClr val="tx1"/>
                </a:solidFill>
              </a:rPr>
              <a:t>аем определение (историческое понятие)</a:t>
            </a:r>
          </a:p>
          <a:p>
            <a:pPr marL="0" indent="0">
              <a:buNone/>
            </a:pPr>
            <a:endParaRPr lang="ru-RU" sz="3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Битва – это широкомасштабные военные действия</a:t>
            </a:r>
            <a:endParaRPr lang="ru-RU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1666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1354</TotalTime>
  <Words>1732</Words>
  <Application>Microsoft Office PowerPoint</Application>
  <PresentationFormat>Экран (4:3)</PresentationFormat>
  <Paragraphs>344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Исполнительная</vt:lpstr>
      <vt:lpstr>Презентация PowerPoint</vt:lpstr>
      <vt:lpstr>                            Раздел: История Отечества Начало объединения русских земель (ⅩⅣ-ⅩⅤ)   Тема: Битва на Куликовом поле Учитель: Емельянова В.В.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73</cp:revision>
  <dcterms:created xsi:type="dcterms:W3CDTF">2021-12-10T00:55:29Z</dcterms:created>
  <dcterms:modified xsi:type="dcterms:W3CDTF">2022-03-29T08:12:57Z</dcterms:modified>
</cp:coreProperties>
</file>