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62" r:id="rId4"/>
    <p:sldId id="261" r:id="rId5"/>
    <p:sldId id="276" r:id="rId6"/>
    <p:sldId id="278" r:id="rId7"/>
    <p:sldId id="260" r:id="rId8"/>
    <p:sldId id="275" r:id="rId9"/>
    <p:sldId id="280" r:id="rId10"/>
    <p:sldId id="281" r:id="rId11"/>
    <p:sldId id="279" r:id="rId12"/>
    <p:sldId id="268" r:id="rId13"/>
    <p:sldId id="258" r:id="rId14"/>
    <p:sldId id="274" r:id="rId15"/>
    <p:sldId id="282" r:id="rId16"/>
    <p:sldId id="283" r:id="rId17"/>
    <p:sldId id="284" r:id="rId18"/>
    <p:sldId id="259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s://learningapps.org/watch?v=pz7vxcpza2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onlinetestpad.com/ru/test/247838-pravopisanie-soyuzov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715436" cy="378621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70804"/>
                </a:solidFill>
                <a:latin typeface="Arial Black" pitchFamily="34" charset="0"/>
              </a:rPr>
              <a:t>Презентация к уроку </a:t>
            </a:r>
            <a:r>
              <a:rPr lang="ru-RU" sz="3200" dirty="0" smtClean="0">
                <a:solidFill>
                  <a:srgbClr val="070804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070804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70804"/>
                </a:solidFill>
                <a:latin typeface="Arial Black" pitchFamily="34" charset="0"/>
              </a:rPr>
              <a:t>по учебному предмету «Русский язык» </a:t>
            </a:r>
            <a:br>
              <a:rPr lang="ru-RU" sz="2800" dirty="0" smtClean="0">
                <a:solidFill>
                  <a:srgbClr val="070804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70804"/>
                </a:solidFill>
                <a:latin typeface="Arial Black" pitchFamily="34" charset="0"/>
              </a:rPr>
              <a:t>в 10 классе на тему</a:t>
            </a:r>
            <a:r>
              <a:rPr lang="ru-RU" sz="4000" dirty="0" smtClean="0">
                <a:latin typeface="Arial Black" pitchFamily="34" charset="0"/>
              </a:rPr>
              <a:t/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Союз как служебная часть речи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714884"/>
            <a:ext cx="5500694" cy="157163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2800" dirty="0" smtClean="0">
                <a:solidFill>
                  <a:srgbClr val="070804"/>
                </a:solidFill>
                <a:latin typeface="Arial Black" pitchFamily="34" charset="0"/>
              </a:rPr>
              <a:t>Ершова Татьяна Владимировна</a:t>
            </a:r>
          </a:p>
          <a:p>
            <a:pPr algn="l"/>
            <a:r>
              <a:rPr lang="ru-RU" sz="2800" dirty="0" smtClean="0">
                <a:solidFill>
                  <a:srgbClr val="070804"/>
                </a:solidFill>
                <a:latin typeface="Arial Black" pitchFamily="34" charset="0"/>
              </a:rPr>
              <a:t>учитель русского языка </a:t>
            </a:r>
          </a:p>
          <a:p>
            <a:pPr algn="l"/>
            <a:r>
              <a:rPr lang="ru-RU" sz="2800" dirty="0" smtClean="0">
                <a:solidFill>
                  <a:srgbClr val="070804"/>
                </a:solidFill>
                <a:latin typeface="Arial Black" pitchFamily="34" charset="0"/>
              </a:rPr>
              <a:t>и литературы</a:t>
            </a:r>
          </a:p>
          <a:p>
            <a:pPr algn="l"/>
            <a:r>
              <a:rPr lang="ru-RU" sz="2800" dirty="0" smtClean="0">
                <a:solidFill>
                  <a:srgbClr val="070804"/>
                </a:solidFill>
                <a:latin typeface="Arial Black" pitchFamily="34" charset="0"/>
              </a:rPr>
              <a:t>МАОУ «Инженерная школа </a:t>
            </a:r>
          </a:p>
          <a:p>
            <a:pPr algn="l"/>
            <a:r>
              <a:rPr lang="ru-RU" sz="2800" dirty="0" smtClean="0">
                <a:solidFill>
                  <a:srgbClr val="070804"/>
                </a:solidFill>
                <a:latin typeface="Arial Black" pitchFamily="34" charset="0"/>
              </a:rPr>
              <a:t>им. М.Ю.Цирульникова» г. Перми</a:t>
            </a:r>
          </a:p>
        </p:txBody>
      </p:sp>
      <p:pic>
        <p:nvPicPr>
          <p:cNvPr id="4" name="Picture 2" descr="https://st.depositphotos.com/1654249/1946/i/950/depositphotos_19469581-stock-photo-3d-man-sitting-on-t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4294280"/>
            <a:ext cx="2786050" cy="256372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Сопоставьте данные примеры, сделайте вывод: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000660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Она была благодарна ему ЗА ТО, что он в продолжение часа следил за вещами. – Я не люблю городской суеты, ЗАТО мне нравится слушать шёпот ветра в кронах деревьев.</a:t>
            </a:r>
          </a:p>
          <a:p>
            <a:pPr marL="457200" indent="-457200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Вследствие плохой погоды мы ТОЖЕ остались в избе до вечера. – Чтобы быть счастливым, нужно стремиться к успеху и в ТО ЖЕ время необходимо учиться благородству по отношению к окружающим людям.</a:t>
            </a:r>
          </a:p>
        </p:txBody>
      </p:sp>
      <p:pic>
        <p:nvPicPr>
          <p:cNvPr id="5" name="Picture 2" descr="190 человечков для презентации на прозрачном фо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9041" y="4965768"/>
            <a:ext cx="1785919" cy="189223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Вспомните!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214974"/>
          </a:xfrm>
        </p:spPr>
        <p:txBody>
          <a:bodyPr>
            <a:normAutofit/>
          </a:bodyPr>
          <a:lstStyle/>
          <a:p>
            <a:pPr marL="365125" indent="-365125" algn="just">
              <a:buClr>
                <a:srgbClr val="FF0000"/>
              </a:buClr>
              <a:buFont typeface="Wingdings" pitchFamily="2" charset="2"/>
              <a:buChar char="Ø"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Как союзы соотносятся с другими частями речи? Как отличить союз от созвучных (омонимичных) слов других частей речи? </a:t>
            </a:r>
          </a:p>
          <a:p>
            <a:pPr marL="365125" indent="-365125" algn="just">
              <a:buClr>
                <a:srgbClr val="FF0000"/>
              </a:buClr>
              <a:buFont typeface="Wingdings" pitchFamily="2" charset="2"/>
              <a:buChar char="Ø"/>
              <a:tabLst>
                <a:tab pos="0" algn="l"/>
              </a:tabLst>
            </a:pPr>
            <a:endParaRPr lang="ru-RU" sz="2800" b="1" dirty="0" smtClean="0">
              <a:latin typeface="Arial Black" pitchFamily="34" charset="0"/>
            </a:endParaRPr>
          </a:p>
        </p:txBody>
      </p:sp>
      <p:pic>
        <p:nvPicPr>
          <p:cNvPr id="8" name="Picture 2" descr="https://ds-service39.ru/wp-content/uploads/4/a/3/4a3aeea36400e8e671fe477d8a779ea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143380"/>
            <a:ext cx="1540911" cy="235743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Составьте алгоритм рассуждения, опираясь на следующие вопросы: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000660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Можно ли поставить к данному слову вопрос?</a:t>
            </a:r>
          </a:p>
          <a:p>
            <a:pPr marL="457200" indent="-457200" algn="just">
              <a:buFont typeface="+mj-lt"/>
              <a:buAutoNum type="arabicPeriod"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Является ли членом предложения?</a:t>
            </a:r>
          </a:p>
          <a:p>
            <a:pPr marL="457200" indent="-457200" algn="just">
              <a:buFont typeface="+mj-lt"/>
              <a:buAutoNum type="arabicPeriod"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Можно ли заменить другим (синонимичным) союзом?</a:t>
            </a:r>
          </a:p>
          <a:p>
            <a:pPr marL="457200" indent="-457200" algn="just">
              <a:buFont typeface="+mj-lt"/>
              <a:buAutoNum type="arabicPeriod"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Можно ли исключить или переставить частицу БЫ или ЖЕ?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Используя алгоритм, распределите предложения в две группы: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643470"/>
          </a:xfrm>
        </p:spPr>
        <p:txBody>
          <a:bodyPr>
            <a:normAutofit/>
          </a:bodyPr>
          <a:lstStyle/>
          <a:p>
            <a:pPr marL="274638" indent="-274638" algn="ctr">
              <a:buNone/>
              <a:tabLst>
                <a:tab pos="0" algn="l"/>
              </a:tabLst>
            </a:pPr>
            <a:r>
              <a:rPr lang="en-US" sz="2700" b="1" dirty="0" smtClean="0">
                <a:latin typeface="Arial Black" pitchFamily="34" charset="0"/>
                <a:hlinkClick r:id="rId2"/>
              </a:rPr>
              <a:t>https://learningapps.org/watch?v=pz7vxcpza23</a:t>
            </a:r>
            <a:r>
              <a:rPr lang="ru-RU" sz="2700" b="1" dirty="0" smtClean="0">
                <a:latin typeface="Arial Black" pitchFamily="34" charset="0"/>
              </a:rPr>
              <a:t> </a:t>
            </a:r>
          </a:p>
        </p:txBody>
      </p:sp>
      <p:pic>
        <p:nvPicPr>
          <p:cNvPr id="5" name="Picture 2" descr="https://otvet.imgsmail.ru/download/u_cd9165bd451292d6bc656f6e206fa569_80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4000504"/>
            <a:ext cx="3252679" cy="2569768"/>
          </a:xfrm>
          <a:prstGeom prst="rect">
            <a:avLst/>
          </a:prstGeom>
          <a:noFill/>
        </p:spPr>
      </p:pic>
      <p:pic>
        <p:nvPicPr>
          <p:cNvPr id="7170" name="Picture 2" descr="https://webmg.ru/wp-content/uploads/2022/10/42-20221013_1616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214818"/>
            <a:ext cx="2881301" cy="233388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Слитно или раздельно?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214974"/>
          </a:xfrm>
        </p:spPr>
        <p:txBody>
          <a:bodyPr>
            <a:normAutofit/>
          </a:bodyPr>
          <a:lstStyle/>
          <a:p>
            <a:pPr marL="274638" indent="-274638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200" b="1" dirty="0" smtClean="0">
                <a:latin typeface="Arial Black" pitchFamily="34" charset="0"/>
              </a:rPr>
              <a:t>(ЗА)ТЕМ поворотом стоит наша часть, (ПО)ЭТОМУ комендантские патрули попадались нам всё чаще.</a:t>
            </a:r>
          </a:p>
          <a:p>
            <a:pPr marL="274638" indent="-274638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Была грустная августовская ночь  — грустная, (ПО)ТОМУ ЧТО уже пахло осенью.</a:t>
            </a:r>
          </a:p>
          <a:p>
            <a:pPr marL="274638" indent="-274638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Наши деды и прадеды (ЗА)ТО воевали, ЧТО(БЫ) мы жили в мире и согласии.</a:t>
            </a:r>
          </a:p>
          <a:p>
            <a:pPr marL="274638" indent="-274638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Я думал, ЧТО(БЫ) я сам стал делать, если б мне в течение месяца не звонили друзья.</a:t>
            </a:r>
          </a:p>
          <a:p>
            <a:pPr marL="274638" indent="-274638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Ивы еще не пожелтели, (ЗА)ТО из-за домов проглядывали верхушки багрово-красных осин.</a:t>
            </a:r>
          </a:p>
        </p:txBody>
      </p:sp>
      <p:pic>
        <p:nvPicPr>
          <p:cNvPr id="6" name="Picture 6" descr="https://st03.kakprosto.ru/images/article/2012/1/7/1_52552d34958d152552d349590f.jpg"/>
          <p:cNvPicPr>
            <a:picLocks noChangeAspect="1" noChangeArrowheads="1"/>
          </p:cNvPicPr>
          <p:nvPr/>
        </p:nvPicPr>
        <p:blipFill>
          <a:blip r:embed="rId2" cstate="print"/>
          <a:srcRect l="28133" r="25871"/>
          <a:stretch>
            <a:fillRect/>
          </a:stretch>
        </p:blipFill>
        <p:spPr bwMode="auto">
          <a:xfrm>
            <a:off x="3857620" y="5000636"/>
            <a:ext cx="1357322" cy="185736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Проверьте, как вы усвоили тему.</a:t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Выполните тестовые задания: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286280"/>
          </a:xfrm>
        </p:spPr>
        <p:txBody>
          <a:bodyPr>
            <a:normAutofit/>
          </a:bodyPr>
          <a:lstStyle/>
          <a:p>
            <a:pPr marL="274638" indent="-274638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2800" b="1" dirty="0" smtClean="0">
                <a:latin typeface="Arial Black" pitchFamily="34" charset="0"/>
                <a:hlinkClick r:id="rId2"/>
              </a:rPr>
              <a:t>https://onlinetestpad.com/ru/test/247838-pravopisanie-soyuzov</a:t>
            </a:r>
            <a:r>
              <a:rPr lang="ru-RU" sz="2800" b="1" dirty="0" smtClean="0">
                <a:latin typeface="Arial Black" pitchFamily="34" charset="0"/>
              </a:rPr>
              <a:t> </a:t>
            </a:r>
          </a:p>
        </p:txBody>
      </p:sp>
      <p:pic>
        <p:nvPicPr>
          <p:cNvPr id="6" name="Picture 2" descr="190 человечков для презентации на прозрачном фо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302" y="5143512"/>
            <a:ext cx="1523397" cy="171448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Восстановите текст. </a:t>
            </a:r>
            <a:b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Объясните правописание слов.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214974"/>
          </a:xfrm>
        </p:spPr>
        <p:txBody>
          <a:bodyPr>
            <a:normAutofit fontScale="85000" lnSpcReduction="10000"/>
          </a:bodyPr>
          <a:lstStyle/>
          <a:p>
            <a:pPr marL="274638" indent="-274638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хорошо учиться, надо быть хорошо организованным человеком. </a:t>
            </a: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сентября приучите себя к этому. Посоветуйте </a:t>
            </a: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поступать и своим товарищам.</a:t>
            </a:r>
            <a:br>
              <a:rPr lang="ru-RU" sz="2400" b="1" dirty="0" smtClean="0">
                <a:latin typeface="Arial Black" pitchFamily="34" charset="0"/>
              </a:rPr>
            </a:br>
            <a:r>
              <a:rPr lang="en-US" sz="2400" b="1" dirty="0" smtClean="0">
                <a:latin typeface="Arial Black" pitchFamily="34" charset="0"/>
              </a:rPr>
              <a:t> 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лучше сделать самые трудные уроки, </a:t>
            </a: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их выполнение требует больше времени. </a:t>
            </a: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останется свободное время на любимые предметы, увлечения.</a:t>
            </a:r>
            <a:br>
              <a:rPr lang="ru-RU" sz="2400" b="1" dirty="0" smtClean="0">
                <a:latin typeface="Arial Black" pitchFamily="34" charset="0"/>
              </a:rPr>
            </a:br>
            <a:r>
              <a:rPr lang="ru-RU" sz="2400" b="1" dirty="0" smtClean="0">
                <a:latin typeface="Arial Black" pitchFamily="34" charset="0"/>
              </a:rPr>
              <a:t>Если вам что-либо не понятно, загляните в словарь, в справочную литературу. Это трудно, </a:t>
            </a: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полезно. </a:t>
            </a: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время, которое вы потратите на чтение справочной литературы, вы узнаете много нового и интересного.</a:t>
            </a:r>
            <a:br>
              <a:rPr lang="ru-RU" sz="2400" b="1" dirty="0" smtClean="0">
                <a:latin typeface="Arial Black" pitchFamily="34" charset="0"/>
              </a:rPr>
            </a:br>
            <a:r>
              <a:rPr lang="ru-RU" sz="2400" b="1" dirty="0" smtClean="0">
                <a:latin typeface="Arial Black" pitchFamily="34" charset="0"/>
              </a:rPr>
              <a:t>В свободные часы больше читайте. </a:t>
            </a: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чтения выписывайте отдельные интересные мысли, высказывания. Полезно </a:t>
            </a: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понравившиеся вам стихи заучивать наизусть, </a:t>
            </a:r>
            <a:r>
              <a:rPr lang="en-US" sz="2400" b="1" dirty="0" smtClean="0">
                <a:latin typeface="Arial Black" pitchFamily="34" charset="0"/>
              </a:rPr>
              <a:t>&lt;</a:t>
            </a:r>
            <a:r>
              <a:rPr lang="ru-RU" sz="2400" b="1" dirty="0" smtClean="0">
                <a:latin typeface="Arial Black" pitchFamily="34" charset="0"/>
              </a:rPr>
              <a:t>…</a:t>
            </a:r>
            <a:r>
              <a:rPr lang="en-US" sz="2400" b="1" dirty="0" smtClean="0">
                <a:latin typeface="Arial Black" pitchFamily="34" charset="0"/>
              </a:rPr>
              <a:t>&gt;</a:t>
            </a:r>
            <a:r>
              <a:rPr lang="ru-RU" sz="2400" b="1" dirty="0" smtClean="0">
                <a:latin typeface="Arial Black" pitchFamily="34" charset="0"/>
              </a:rPr>
              <a:t> обогащать свой язык, развивать память.</a:t>
            </a:r>
          </a:p>
          <a:p>
            <a:pPr marL="274638" indent="-274638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endParaRPr lang="ru-RU" sz="2400" b="1" dirty="0" smtClean="0">
              <a:latin typeface="Arial Black" pitchFamily="34" charset="0"/>
            </a:endParaRPr>
          </a:p>
          <a:p>
            <a:pPr marL="274638" indent="-274638" algn="just">
              <a:buClr>
                <a:srgbClr val="FF0000"/>
              </a:buClr>
              <a:buNone/>
              <a:tabLst>
                <a:tab pos="0" algn="l"/>
              </a:tabLst>
            </a:pP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>Слова для справок: </a:t>
            </a:r>
          </a:p>
          <a:p>
            <a:pPr marL="274638" indent="-274638" algn="just">
              <a:buClr>
                <a:srgbClr val="FF0000"/>
              </a:buClr>
              <a:buNone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что(бы); (с)начала; так(же); (по)тому(что); (за)то; (во)время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Продолжите одно из предложений: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214974"/>
          </a:xfrm>
        </p:spPr>
        <p:txBody>
          <a:bodyPr>
            <a:normAutofit/>
          </a:bodyPr>
          <a:lstStyle/>
          <a:p>
            <a:pPr marL="274638" indent="-274638" algn="just">
              <a:buClr>
                <a:srgbClr val="FF0000"/>
              </a:buClr>
              <a:buNone/>
              <a:tabLst>
                <a:tab pos="0" algn="l"/>
              </a:tabLst>
            </a:pPr>
            <a:r>
              <a:rPr lang="ru-RU" b="1" dirty="0" smtClean="0">
                <a:latin typeface="Arial Black" pitchFamily="34" charset="0"/>
              </a:rPr>
              <a:t>Сегодня </a:t>
            </a:r>
          </a:p>
          <a:p>
            <a:pPr fontAlgn="base"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Arial Black" pitchFamily="34" charset="0"/>
              </a:rPr>
              <a:t>я узнал(а)… </a:t>
            </a:r>
          </a:p>
          <a:p>
            <a:pPr fontAlgn="base"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Arial Black" pitchFamily="34" charset="0"/>
              </a:rPr>
              <a:t>мне было трудно… </a:t>
            </a:r>
          </a:p>
          <a:p>
            <a:pPr fontAlgn="base"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Arial Black" pitchFamily="34" charset="0"/>
              </a:rPr>
              <a:t>я понял(а), что… </a:t>
            </a:r>
          </a:p>
          <a:p>
            <a:pPr fontAlgn="base"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Arial Black" pitchFamily="34" charset="0"/>
              </a:rPr>
              <a:t>я почувствовал(а), что… </a:t>
            </a:r>
          </a:p>
          <a:p>
            <a:pPr fontAlgn="base"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Arial Black" pitchFamily="34" charset="0"/>
              </a:rPr>
              <a:t>я научился(научилась)… </a:t>
            </a:r>
          </a:p>
          <a:p>
            <a:pPr fontAlgn="base">
              <a:buClr>
                <a:srgbClr val="FF0000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Arial Black" pitchFamily="34" charset="0"/>
              </a:rPr>
              <a:t>у меня получилось … </a:t>
            </a:r>
          </a:p>
          <a:p>
            <a:pPr marL="274638" indent="-274638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endParaRPr lang="ru-RU" sz="2400" b="1" dirty="0" smtClean="0">
              <a:latin typeface="Arial Black" pitchFamily="34" charset="0"/>
            </a:endParaRPr>
          </a:p>
        </p:txBody>
      </p:sp>
      <p:pic>
        <p:nvPicPr>
          <p:cNvPr id="4" name="Picture 2" descr="https://avatars.mds.yandex.net/i?id=26647ab0fa4783ac41edee85cf3643f130f114f6-762913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809999"/>
            <a:ext cx="2214546" cy="304800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5873" y="274638"/>
            <a:ext cx="6472254" cy="7254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ДОМАШНЕЕ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ЗАДАНИЕ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2864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Составить кластер по теме «</a:t>
            </a:r>
            <a:r>
              <a:rPr lang="ru-RU" sz="2800" b="1" dirty="0" smtClean="0">
                <a:latin typeface="Arial Black" pitchFamily="34" charset="0"/>
              </a:rPr>
              <a:t>Союз»</a:t>
            </a:r>
            <a:endParaRPr lang="ru-RU" sz="2800" b="1" dirty="0" smtClean="0">
              <a:latin typeface="Arial Black" pitchFamily="34" charset="0"/>
            </a:endParaRPr>
          </a:p>
          <a:p>
            <a:r>
              <a:rPr lang="ru-RU" sz="2800" b="1" dirty="0" smtClean="0">
                <a:latin typeface="Arial Black" pitchFamily="34" charset="0"/>
              </a:rPr>
              <a:t>Стр. 292-294, выполнить задание «Проверяем себя»</a:t>
            </a:r>
            <a:endParaRPr lang="ru-RU" sz="2800" b="1" i="1" dirty="0" smtClean="0">
              <a:latin typeface="Arial Black" pitchFamily="34" charset="0"/>
            </a:endParaRPr>
          </a:p>
        </p:txBody>
      </p:sp>
      <p:pic>
        <p:nvPicPr>
          <p:cNvPr id="3078" name="Picture 6" descr="https://webmg.ru/wp-content/uploads/2022/10/95-20221013_16165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928934"/>
            <a:ext cx="2295514" cy="269079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7311" y="1500174"/>
            <a:ext cx="56893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Спасибо за урок!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" name="Picture 6" descr="https://avatars.mds.yandex.net/i?id=9d65cc4c8515e3dab799d89e908b59a511aefb54-633230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3207" y="4214818"/>
            <a:ext cx="3357586" cy="209849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Цель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000660"/>
          </a:xfrm>
        </p:spPr>
        <p:txBody>
          <a:bodyPr>
            <a:normAutofit/>
          </a:bodyPr>
          <a:lstStyle/>
          <a:p>
            <a:pPr marL="4763" indent="-4763" algn="just">
              <a:buNone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Систематизировать знания о союзе как служебной части речи, его употреблении и правописании.</a:t>
            </a:r>
          </a:p>
        </p:txBody>
      </p:sp>
      <p:pic>
        <p:nvPicPr>
          <p:cNvPr id="5" name="Picture 4" descr="https://kartinkin.net/uploads/posts/2022-03/1646250502_1-kartinkin-net-p-animatsionnie-kartinki-dlya-prezentatsii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1684" y="4480135"/>
            <a:ext cx="2080632" cy="237786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Задачи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00066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Актуализировать знания о союзе как о служебной части речи.</a:t>
            </a:r>
          </a:p>
          <a:p>
            <a:pPr marL="514350" indent="-514350" algn="just">
              <a:buFont typeface="+mj-lt"/>
              <a:buAutoNum type="arabicPeriod"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Закрепить навык различения союзов и созвучных им частей речи.</a:t>
            </a:r>
          </a:p>
          <a:p>
            <a:pPr marL="514350" indent="-514350" algn="just">
              <a:buFont typeface="+mj-lt"/>
              <a:buAutoNum type="arabicPeriod"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Актуализировать знания о слитном и раздельном написании слов. </a:t>
            </a:r>
          </a:p>
        </p:txBody>
      </p:sp>
      <p:pic>
        <p:nvPicPr>
          <p:cNvPr id="5" name="Picture 4" descr="https://kartinkin.net/uploads/posts/2022-03/1646250502_1-kartinkin-net-p-animatsionnie-kartinki-dlya-prezentatsii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1684" y="4480135"/>
            <a:ext cx="2080632" cy="237786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like.net/uploads/posts/2022-11/1667721324_3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142984"/>
            <a:ext cx="6532480" cy="3674520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57290" y="5286388"/>
            <a:ext cx="6400800" cy="1252534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indent="1746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Введение в тему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Прочитайте текст. Найдите, где допущена ошибка в построении предложения с однородными членами.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000660"/>
          </a:xfrm>
        </p:spPr>
        <p:txBody>
          <a:bodyPr>
            <a:normAutofit/>
          </a:bodyPr>
          <a:lstStyle/>
          <a:p>
            <a:pPr marL="4763" indent="714375" algn="just">
              <a:buNone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Освоить правописание – задача не из лёгких как для иностранцев, но и даже для носителей языка. </a:t>
            </a:r>
          </a:p>
          <a:p>
            <a:pPr marL="4763" indent="714375" algn="just">
              <a:buNone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Нужно писать -Н- или -НН-? НЕ или НИ? Слитно или раздельно?.. С такими вопросами мы сталкиваемся каждый раз, когда принимаемся за написание текста. </a:t>
            </a:r>
          </a:p>
        </p:txBody>
      </p:sp>
      <p:pic>
        <p:nvPicPr>
          <p:cNvPr id="6" name="Picture 6" descr="https://st03.kakprosto.ru/images/article/2012/1/7/1_52552d34958d152552d349590f.jpg"/>
          <p:cNvPicPr>
            <a:picLocks noChangeAspect="1" noChangeArrowheads="1"/>
          </p:cNvPicPr>
          <p:nvPr/>
        </p:nvPicPr>
        <p:blipFill>
          <a:blip r:embed="rId2" cstate="print"/>
          <a:srcRect l="28133" r="25871"/>
          <a:stretch>
            <a:fillRect/>
          </a:stretch>
        </p:blipFill>
        <p:spPr bwMode="auto">
          <a:xfrm>
            <a:off x="3857620" y="5000636"/>
            <a:ext cx="1357322" cy="18573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96555" y="4572008"/>
            <a:ext cx="6750891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Объясните свой выбор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6555" y="5143512"/>
            <a:ext cx="6750891" cy="1200329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Перечитайте текст, подумайте, о чём на уроке мы будем говорить.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Попробуйте сформулировать цель.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715436" cy="314327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Союз как служебная часть речи.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Picture 2" descr="https://st.depositphotos.com/1654249/1946/i/950/depositphotos_19469581-stock-photo-3d-man-sitting-on-t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94280"/>
            <a:ext cx="2714612" cy="256372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Вспомните!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214974"/>
          </a:xfrm>
        </p:spPr>
        <p:txBody>
          <a:bodyPr>
            <a:normAutofit/>
          </a:bodyPr>
          <a:lstStyle/>
          <a:p>
            <a:pPr marL="360363" indent="-360363" algn="just">
              <a:buClr>
                <a:srgbClr val="FF0000"/>
              </a:buClr>
              <a:buFont typeface="Wingdings" pitchFamily="2" charset="2"/>
              <a:buChar char="Ø"/>
              <a:tabLst>
                <a:tab pos="0" algn="l"/>
              </a:tabLst>
            </a:pPr>
            <a:r>
              <a:rPr lang="ru-RU" sz="2800" b="1" dirty="0" smtClean="0">
                <a:latin typeface="Arial Black" pitchFamily="34" charset="0"/>
              </a:rPr>
              <a:t>Что вы знаете о союзе как о части речи? На какие группы делятся союзы по строению, происхождению и значению? Приведите примеры.</a:t>
            </a:r>
          </a:p>
          <a:p>
            <a:pPr marL="4763" indent="-4763" algn="just">
              <a:buClr>
                <a:srgbClr val="FF0000"/>
              </a:buClr>
              <a:buNone/>
              <a:tabLst>
                <a:tab pos="0" algn="l"/>
              </a:tabLst>
            </a:pPr>
            <a:endParaRPr lang="ru-RU" sz="2800" b="1" dirty="0" smtClean="0">
              <a:latin typeface="Arial Black" pitchFamily="34" charset="0"/>
            </a:endParaRPr>
          </a:p>
          <a:p>
            <a:pPr marL="4763" indent="-4763" algn="just">
              <a:buClr>
                <a:srgbClr val="FF0000"/>
              </a:buClr>
              <a:buFont typeface="Wingdings" pitchFamily="2" charset="2"/>
              <a:buChar char="Ø"/>
              <a:tabLst>
                <a:tab pos="0" algn="l"/>
              </a:tabLst>
            </a:pPr>
            <a:endParaRPr lang="ru-RU" sz="2800" b="1" dirty="0" smtClean="0">
              <a:latin typeface="Arial Black" pitchFamily="34" charset="0"/>
            </a:endParaRPr>
          </a:p>
        </p:txBody>
      </p:sp>
      <p:pic>
        <p:nvPicPr>
          <p:cNvPr id="8" name="Picture 2" descr="https://ds-service39.ru/wp-content/uploads/4/a/3/4a3aeea36400e8e671fe477d8a779ea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143380"/>
            <a:ext cx="1540911" cy="235743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Найдите предложение, в котором оба выделенных слова пишутся СЛИТНО. Выбор объясните.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000660"/>
          </a:xfrm>
        </p:spPr>
        <p:txBody>
          <a:bodyPr>
            <a:normAutofit/>
          </a:bodyPr>
          <a:lstStyle/>
          <a:p>
            <a:pPr marL="365125" indent="-365125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Она была благодарна ему (ЗА)ТО, что он (В)ПРОДОЛЖЕНИЕ часа следил за вещами.</a:t>
            </a:r>
          </a:p>
          <a:p>
            <a:pPr marL="365125" indent="-365125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(В)СЛЕДСТВИЕ плохой погоды мы (ТО)ЖЕ остались в избе до вечера. </a:t>
            </a:r>
          </a:p>
          <a:p>
            <a:pPr marL="365125" indent="-365125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ЧТО(БЫ) быть счастливым, нужно стремиться к успеху и в ТО(ЖЕ) время необходимо учиться благородству по отношению к окружающим людям.</a:t>
            </a:r>
          </a:p>
          <a:p>
            <a:pPr marL="365125" indent="-365125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Они (КАК)БУДТО сговорились  — прибыли в одно и ТО(ЖЕ) время.</a:t>
            </a:r>
          </a:p>
        </p:txBody>
      </p:sp>
      <p:pic>
        <p:nvPicPr>
          <p:cNvPr id="6" name="Picture 6" descr="https://st03.kakprosto.ru/images/article/2012/1/7/1_52552d34958d152552d349590f.jpg"/>
          <p:cNvPicPr>
            <a:picLocks noChangeAspect="1" noChangeArrowheads="1"/>
          </p:cNvPicPr>
          <p:nvPr/>
        </p:nvPicPr>
        <p:blipFill>
          <a:blip r:embed="rId2" cstate="print"/>
          <a:srcRect l="28133" r="25871"/>
          <a:stretch>
            <a:fillRect/>
          </a:stretch>
        </p:blipFill>
        <p:spPr bwMode="auto">
          <a:xfrm>
            <a:off x="3857620" y="5000636"/>
            <a:ext cx="1357322" cy="185736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i?id=26647ab0fa4783ac41edee85cf3643f130f114f6-762913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3339" y="4786322"/>
            <a:ext cx="1357322" cy="20716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Проверьте себя!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000660"/>
          </a:xfrm>
        </p:spPr>
        <p:txBody>
          <a:bodyPr>
            <a:normAutofit/>
          </a:bodyPr>
          <a:lstStyle/>
          <a:p>
            <a:pPr marL="365125" indent="-365125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Она была благодарна ему (ЗА)ТО, что он (В)ПРОДОЛЖЕНИЕ часа следил за вещами.</a:t>
            </a:r>
          </a:p>
          <a:p>
            <a:pPr marL="365125" indent="-365125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(В)СЛЕДСТВИЕ плохой погоды мы (ТО)ЖЕ остались в избе до вечера. </a:t>
            </a:r>
          </a:p>
          <a:p>
            <a:pPr marL="365125" indent="-365125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ЧТО(БЫ) быть счастливым, нужно стремиться к успеху и в ТО(ЖЕ) время необходимо учиться благородству по отношению к окружающим людям.</a:t>
            </a:r>
          </a:p>
          <a:p>
            <a:pPr marL="365125" indent="-365125" algn="just"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ru-RU" sz="2400" b="1" dirty="0" smtClean="0">
                <a:latin typeface="Arial Black" pitchFamily="34" charset="0"/>
              </a:rPr>
              <a:t>Они (КАК)БУДТО сговорились  — прибыли в одно и ТО(ЖЕ) время.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590</Words>
  <Application>Microsoft Office PowerPoint</Application>
  <PresentationFormat>Экран (4:3)</PresentationFormat>
  <Paragraphs>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к уроку  по учебному предмету «Русский язык»  в 10 классе на тему Союз как служебная часть речи </vt:lpstr>
      <vt:lpstr>Цель урока:</vt:lpstr>
      <vt:lpstr>Задачи урока:</vt:lpstr>
      <vt:lpstr>Слайд 4</vt:lpstr>
      <vt:lpstr>Прочитайте текст. Найдите, где допущена ошибка в построении предложения с однородными членами.</vt:lpstr>
      <vt:lpstr>Союз как служебная часть речи. </vt:lpstr>
      <vt:lpstr>Вспомните!</vt:lpstr>
      <vt:lpstr>Найдите предложение, в котором оба выделенных слова пишутся СЛИТНО. Выбор объясните.</vt:lpstr>
      <vt:lpstr>Проверьте себя!</vt:lpstr>
      <vt:lpstr>Сопоставьте данные примеры, сделайте вывод:</vt:lpstr>
      <vt:lpstr>Вспомните!</vt:lpstr>
      <vt:lpstr>Составьте алгоритм рассуждения, опираясь на следующие вопросы:</vt:lpstr>
      <vt:lpstr>Используя алгоритм, распределите предложения в две группы:</vt:lpstr>
      <vt:lpstr>Слитно или раздельно?</vt:lpstr>
      <vt:lpstr>Проверьте, как вы усвоили тему. Выполните тестовые задания:</vt:lpstr>
      <vt:lpstr>Восстановите текст.  Объясните правописание слов.</vt:lpstr>
      <vt:lpstr>Продолжите одно из предложений:</vt:lpstr>
      <vt:lpstr>ДОМАШНЕЕ ЗАДАНИЕ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</cp:lastModifiedBy>
  <cp:revision>47</cp:revision>
  <dcterms:created xsi:type="dcterms:W3CDTF">2023-03-18T15:18:51Z</dcterms:created>
  <dcterms:modified xsi:type="dcterms:W3CDTF">2023-06-17T17:58:31Z</dcterms:modified>
</cp:coreProperties>
</file>