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59" r:id="rId5"/>
    <p:sldId id="257" r:id="rId6"/>
    <p:sldId id="260" r:id="rId7"/>
    <p:sldId id="262" r:id="rId8"/>
    <p:sldId id="263" r:id="rId9"/>
    <p:sldId id="274" r:id="rId10"/>
    <p:sldId id="275" r:id="rId11"/>
    <p:sldId id="265" r:id="rId12"/>
    <p:sldId id="266" r:id="rId13"/>
    <p:sldId id="267" r:id="rId14"/>
    <p:sldId id="277" r:id="rId15"/>
    <p:sldId id="268" r:id="rId16"/>
    <p:sldId id="278" r:id="rId17"/>
    <p:sldId id="270" r:id="rId18"/>
    <p:sldId id="269" r:id="rId19"/>
    <p:sldId id="271" r:id="rId20"/>
    <p:sldId id="272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EA274"/>
    <a:srgbClr val="3312A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лана\AppData\Local\Temp\Rar$DI76.162\image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70" y="1643051"/>
            <a:ext cx="5000660" cy="1000131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Русский язык</a:t>
            </a:r>
            <a:endParaRPr lang="ru-RU" sz="54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089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Овал 4"/>
          <p:cNvSpPr/>
          <p:nvPr/>
        </p:nvSpPr>
        <p:spPr>
          <a:xfrm>
            <a:off x="3143240" y="2214554"/>
            <a:ext cx="2571750" cy="11430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Глагол</a:t>
            </a:r>
            <a:endParaRPr lang="ru-RU" sz="4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28794" y="785794"/>
            <a:ext cx="59293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3600" b="1" dirty="0">
              <a:ln w="10541" cmpd="sng">
                <a:solidFill>
                  <a:srgbClr val="000099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2357430"/>
            <a:ext cx="28575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3200" dirty="0">
              <a:ln w="10541" cmpd="sng">
                <a:solidFill>
                  <a:srgbClr val="000099"/>
                </a:solidFill>
                <a:prstDash val="solid"/>
              </a:ln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8860" y="1000109"/>
            <a:ext cx="3857652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действие  предмета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728" y="27146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2428868"/>
            <a:ext cx="257170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что  делать?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86512" y="2285992"/>
            <a:ext cx="2643206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что  сделать?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 rot="10800000">
            <a:off x="4286248" y="1643050"/>
            <a:ext cx="142876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0800000">
            <a:off x="2571734" y="2714620"/>
            <a:ext cx="500067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5857885" y="2643182"/>
            <a:ext cx="500066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57158" y="3500438"/>
            <a:ext cx="250033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ru-RU" sz="3200" b="1" dirty="0">
              <a:ln w="10541" cmpd="sng">
                <a:solidFill>
                  <a:srgbClr val="000099"/>
                </a:solidFill>
                <a:prstDash val="solid"/>
              </a:ln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5721" y="3429000"/>
            <a:ext cx="2571767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что  делает?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трелка вправо 20"/>
          <p:cNvSpPr/>
          <p:nvPr/>
        </p:nvSpPr>
        <p:spPr>
          <a:xfrm rot="9627603">
            <a:off x="2163956" y="3248787"/>
            <a:ext cx="1029874" cy="1029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214678" y="4000504"/>
            <a:ext cx="285752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что  сделает?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трелка вправо 23"/>
          <p:cNvSpPr/>
          <p:nvPr/>
        </p:nvSpPr>
        <p:spPr>
          <a:xfrm rot="16030407" flipH="1">
            <a:off x="4270184" y="3596690"/>
            <a:ext cx="456144" cy="142703"/>
          </a:xfrm>
          <a:prstGeom prst="rightArrow">
            <a:avLst>
              <a:gd name="adj1" fmla="val 50000"/>
              <a:gd name="adj2" fmla="val 865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214678" y="4000504"/>
            <a:ext cx="2928958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ru-RU" sz="3200" b="1" dirty="0">
              <a:ln w="10541" cmpd="sng">
                <a:solidFill>
                  <a:srgbClr val="000099"/>
                </a:solidFill>
                <a:prstDash val="solid"/>
              </a:ln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825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3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857224" y="1214422"/>
            <a:ext cx="721523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Глагол является основой языка. Найти верный глагол для фразы – значит дать движение фразе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57752" y="4071942"/>
            <a:ext cx="2813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А.Н. Толстой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825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1000108"/>
            <a:ext cx="3814762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00100" y="5286388"/>
            <a:ext cx="16979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прыгали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86182" y="5929330"/>
            <a:ext cx="21521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танцевали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4143381"/>
            <a:ext cx="1785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стояли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29322" y="4357694"/>
            <a:ext cx="3071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поворачивались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1142984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хлопали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43636" y="1285860"/>
            <a:ext cx="21942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поднимали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825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857232"/>
          <a:ext cx="3786214" cy="350046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004466"/>
                <a:gridCol w="1781748"/>
              </a:tblGrid>
              <a:tr h="7857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1.что делал?                           </a:t>
                      </a:r>
                    </a:p>
                    <a:p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а) рисуем</a:t>
                      </a:r>
                    </a:p>
                    <a:p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710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2. что делаем?</a:t>
                      </a:r>
                    </a:p>
                    <a:p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б) мыть</a:t>
                      </a:r>
                    </a:p>
                    <a:p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718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3. что делает?</a:t>
                      </a:r>
                    </a:p>
                    <a:p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в) пел</a:t>
                      </a:r>
                    </a:p>
                    <a:p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718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4.что делать?                    </a:t>
                      </a:r>
                    </a:p>
                    <a:p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г) прыгает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6216" y="857231"/>
          <a:ext cx="4500626" cy="3500464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250313"/>
                <a:gridCol w="2250313"/>
              </a:tblGrid>
              <a:tr h="9977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/>
                        <a:t>1.что делала?                        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/>
                        <a:t>                    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/>
                        <a:t>а)играют</a:t>
                      </a:r>
                    </a:p>
                    <a:p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977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/>
                        <a:t>2. что сделали?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/>
                        <a:t>                    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/>
                        <a:t>б) бегала</a:t>
                      </a:r>
                    </a:p>
                    <a:p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13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/>
                        <a:t>3. что делают?</a:t>
                      </a:r>
                      <a:endParaRPr lang="ru-RU" sz="20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/>
                        <a:t>в) пробежали</a:t>
                      </a:r>
                    </a:p>
                    <a:p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16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/>
                        <a:t>4.что сделать?                    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/>
                        <a:t>г) прочитать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71538" y="214290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 вариант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00760" y="214290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 вариант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4929198"/>
            <a:ext cx="35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  <a:t>Ответ: 1в,2а,3г,4б</a:t>
            </a:r>
            <a:endParaRPr lang="ru-RU" sz="32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3438" y="53578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286248" y="4429132"/>
            <a:ext cx="4286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  <a:t>Ответ: 1б,2в,3а,4г</a:t>
            </a:r>
            <a:endParaRPr lang="ru-RU" sz="32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4929198"/>
            <a:ext cx="3500438" cy="7858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357686" y="4429132"/>
            <a:ext cx="3500438" cy="7858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825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Овал 4"/>
          <p:cNvSpPr/>
          <p:nvPr/>
        </p:nvSpPr>
        <p:spPr>
          <a:xfrm>
            <a:off x="3143240" y="2214554"/>
            <a:ext cx="2571750" cy="11430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Глагол</a:t>
            </a:r>
            <a:endParaRPr lang="ru-RU" sz="4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28794" y="785794"/>
            <a:ext cx="59293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3600" b="1" dirty="0">
              <a:ln w="10541" cmpd="sng">
                <a:solidFill>
                  <a:srgbClr val="000099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2357430"/>
            <a:ext cx="28575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3200" dirty="0">
              <a:ln w="10541" cmpd="sng">
                <a:solidFill>
                  <a:srgbClr val="000099"/>
                </a:solidFill>
                <a:prstDash val="solid"/>
              </a:ln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5984" y="642919"/>
            <a:ext cx="3857652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действие  предмета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728" y="27146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2428868"/>
            <a:ext cx="2571736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что  делать?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86512" y="2285992"/>
            <a:ext cx="271464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что  сделать?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 rot="10800000">
            <a:off x="4357685" y="1428736"/>
            <a:ext cx="142876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0800000">
            <a:off x="2571734" y="2714620"/>
            <a:ext cx="500067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5715008" y="2643182"/>
            <a:ext cx="500066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57158" y="3500438"/>
            <a:ext cx="250033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ru-RU" sz="3200" b="1" dirty="0">
              <a:ln w="10541" cmpd="sng">
                <a:solidFill>
                  <a:srgbClr val="000099"/>
                </a:solidFill>
                <a:prstDash val="solid"/>
              </a:ln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5721" y="3929066"/>
            <a:ext cx="2571767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что  делает?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трелка вправо 20"/>
          <p:cNvSpPr/>
          <p:nvPr/>
        </p:nvSpPr>
        <p:spPr>
          <a:xfrm rot="8889284">
            <a:off x="2235635" y="3407193"/>
            <a:ext cx="1029874" cy="1029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357158" y="5214950"/>
            <a:ext cx="307183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что  сделает?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0" y="4143380"/>
            <a:ext cx="2906093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что  сделали?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57950" y="1500174"/>
            <a:ext cx="250033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что делаем?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7159" y="1714488"/>
            <a:ext cx="2286016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что делают?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трелка вправо 26"/>
          <p:cNvSpPr/>
          <p:nvPr/>
        </p:nvSpPr>
        <p:spPr>
          <a:xfrm rot="7025898">
            <a:off x="2575212" y="4180594"/>
            <a:ext cx="1842202" cy="853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 rot="2382559">
            <a:off x="5287261" y="3622520"/>
            <a:ext cx="1161537" cy="885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 rot="20026137">
            <a:off x="5473233" y="2076348"/>
            <a:ext cx="769300" cy="133537"/>
          </a:xfrm>
          <a:prstGeom prst="rightArrow">
            <a:avLst>
              <a:gd name="adj1" fmla="val 50000"/>
              <a:gd name="adj2" fmla="val 532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 rot="11598364" flipV="1">
            <a:off x="2851719" y="2052126"/>
            <a:ext cx="818865" cy="1415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500562" y="4143380"/>
            <a:ext cx="3143272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ru-RU" sz="3200" b="1" dirty="0">
              <a:ln w="10541" cmpd="sng">
                <a:solidFill>
                  <a:srgbClr val="000099"/>
                </a:solidFill>
                <a:prstDash val="solid"/>
              </a:ln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57158" y="1643050"/>
            <a:ext cx="2286016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ru-RU" sz="3200" b="1" dirty="0">
              <a:ln w="10541" cmpd="sng">
                <a:solidFill>
                  <a:srgbClr val="000099"/>
                </a:solidFill>
                <a:prstDash val="solid"/>
              </a:ln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143636" y="1500174"/>
            <a:ext cx="2714644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ru-RU" sz="3200" b="1" dirty="0">
              <a:ln w="10541" cmpd="sng">
                <a:solidFill>
                  <a:srgbClr val="000099"/>
                </a:solidFill>
                <a:prstDash val="solid"/>
              </a:ln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825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3"/>
            <a:ext cx="9144000" cy="6858000"/>
          </a:xfrm>
        </p:spPr>
      </p:pic>
      <p:sp>
        <p:nvSpPr>
          <p:cNvPr id="11" name="Прямоугольник 10"/>
          <p:cNvSpPr/>
          <p:nvPr/>
        </p:nvSpPr>
        <p:spPr>
          <a:xfrm>
            <a:off x="3472276" y="1000108"/>
            <a:ext cx="2199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2357430"/>
            <a:ext cx="835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21493" y="5643578"/>
            <a:ext cx="37010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71736" y="4500570"/>
            <a:ext cx="63579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надели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л(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и,е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етят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кружатся, пришла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8597" y="4572008"/>
            <a:ext cx="1928826" cy="64633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Справка: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034" y="642918"/>
            <a:ext cx="864396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Зима</a:t>
            </a:r>
          </a:p>
          <a:p>
            <a:pPr>
              <a:lnSpc>
                <a:spcPct val="150000"/>
              </a:lnSpc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         Вот  и  пришла 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е,и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. С  неба л(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и,е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тят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, кружатся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пуш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ы,и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стые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 снежинки. Белые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шу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б,п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ки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и ша(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б,п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ки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надели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и,ер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евья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. Красив лес зимой!</a:t>
            </a:r>
          </a:p>
          <a:p>
            <a:pPr algn="ctr"/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71736" y="1285860"/>
            <a:ext cx="1643062" cy="5000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143768" y="1357298"/>
            <a:ext cx="1643062" cy="5000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71472" y="2071678"/>
            <a:ext cx="1643062" cy="5000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500562" y="2714620"/>
            <a:ext cx="1285884" cy="5000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000496" y="642918"/>
            <a:ext cx="1643062" cy="5000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825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" name="Прямоугольник 10"/>
          <p:cNvSpPr/>
          <p:nvPr/>
        </p:nvSpPr>
        <p:spPr>
          <a:xfrm>
            <a:off x="3472276" y="1000108"/>
            <a:ext cx="2199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2357430"/>
            <a:ext cx="835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21493" y="5643578"/>
            <a:ext cx="37010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86018" y="5429264"/>
            <a:ext cx="6357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5720" y="714356"/>
            <a:ext cx="885828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Зима</a:t>
            </a:r>
          </a:p>
          <a:p>
            <a:pPr>
              <a:lnSpc>
                <a:spcPct val="150000"/>
              </a:lnSpc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         Вот  и  пр</a:t>
            </a:r>
            <a:r>
              <a:rPr lang="ru-RU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шла  з</a:t>
            </a: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ма. С  неба л</a:t>
            </a: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тят, кружатся пуш</a:t>
            </a: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стые  сн</a:t>
            </a: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нки. Белые шу</a:t>
            </a: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ки и ша</a:t>
            </a: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ки надели д</a:t>
            </a: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ревья. Красив лес зимой!</a:t>
            </a:r>
          </a:p>
          <a:p>
            <a:pPr algn="ctr"/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457564" y="1957374"/>
            <a:ext cx="214312" cy="285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067164" y="2566974"/>
            <a:ext cx="214312" cy="285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286248" y="1500174"/>
            <a:ext cx="214314" cy="2857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4429124" y="2143116"/>
            <a:ext cx="214314" cy="2857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4929190" y="2214554"/>
            <a:ext cx="214314" cy="2857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7643834" y="2143116"/>
            <a:ext cx="214314" cy="2857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857224" y="2857496"/>
            <a:ext cx="214314" cy="2857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3143240" y="2857496"/>
            <a:ext cx="214314" cy="2857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2857488" y="2214554"/>
            <a:ext cx="142876" cy="2857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6715140" y="1500174"/>
            <a:ext cx="142876" cy="2857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3929058" y="2571744"/>
            <a:ext cx="18573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6286512" y="1857364"/>
            <a:ext cx="121444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6357950" y="2000240"/>
            <a:ext cx="11430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428596" y="2500306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500034" y="2643182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9825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3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928794" y="714356"/>
            <a:ext cx="5858121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Сегодня на уроке я …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643050"/>
            <a:ext cx="8429684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1275">
              <a:lnSpc>
                <a:spcPct val="150000"/>
              </a:lnSpc>
            </a:pP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-   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удивил,   уяснил, учился</a:t>
            </a:r>
          </a:p>
          <a:p>
            <a:pPr indent="41275">
              <a:lnSpc>
                <a:spcPct val="150000"/>
              </a:lnSpc>
            </a:pPr>
            <a:r>
              <a:rPr lang="ru-RU" sz="3400" b="1" dirty="0" smtClean="0">
                <a:solidFill>
                  <a:srgbClr val="3312AE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  -   рассуждал, разъяснял, разобрался</a:t>
            </a:r>
          </a:p>
          <a:p>
            <a:pPr indent="41275">
              <a:lnSpc>
                <a:spcPct val="150000"/>
              </a:lnSpc>
            </a:pPr>
            <a:r>
              <a:rPr lang="ru-RU" sz="3400" b="1" dirty="0" smtClean="0">
                <a:solidFill>
                  <a:srgbClr val="0EA274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  -  объяснял, общался, осознал</a:t>
            </a:r>
          </a:p>
          <a:p>
            <a:pPr indent="41275">
              <a:lnSpc>
                <a:spcPct val="150000"/>
              </a:lnSpc>
            </a:pPr>
            <a:r>
              <a:rPr lang="ru-RU" sz="34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  -   комментировал,  контролировал,                     корректировал</a:t>
            </a:r>
            <a:endParaRPr lang="ru-RU" sz="3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825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3"/>
            <a:ext cx="9144000" cy="6858000"/>
          </a:xfrm>
        </p:spPr>
      </p:pic>
      <p:pic>
        <p:nvPicPr>
          <p:cNvPr id="6" name="Рисунок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500042"/>
            <a:ext cx="4643469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9825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3"/>
            <a:ext cx="9144000" cy="6858000"/>
          </a:xfrm>
        </p:spPr>
      </p:pic>
    </p:spTree>
    <p:extLst>
      <p:ext uri="{BB962C8B-B14F-4D97-AF65-F5344CB8AC3E}">
        <p14:creationId xmlns="" xmlns:p14="http://schemas.microsoft.com/office/powerpoint/2010/main" val="49825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857224" y="1895224"/>
            <a:ext cx="52732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1000108"/>
            <a:ext cx="66968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кричать,  зима,  вылететь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3507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2357430"/>
            <a:ext cx="7500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выбежать,  кормить,  снег 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868" y="1071546"/>
            <a:ext cx="1643062" cy="6429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215074" y="2428868"/>
            <a:ext cx="1857376" cy="6429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359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57422" y="214290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ЗАМЫСЕЛ  УРОКА</a:t>
            </a:r>
            <a:endParaRPr lang="ru-RU" b="1" dirty="0">
              <a:solidFill>
                <a:srgbClr val="0070C0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14282" y="642916"/>
          <a:ext cx="8786874" cy="607986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231027"/>
                <a:gridCol w="6555847"/>
              </a:tblGrid>
              <a:tr h="447928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Ф.И.О. педагога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Желудкова  Светлана  Васильевна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7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1.Предмет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русский язык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7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2.Класс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7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3.Программа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«Перспектива»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7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4.Тип урока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урок систематизации и закрепления знаний</a:t>
                      </a:r>
                    </a:p>
                  </a:txBody>
                  <a:tcPr marL="68580" marR="68580" marT="0" marB="0"/>
                </a:tc>
              </a:tr>
              <a:tr h="447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5.Вид урока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урок-практикум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7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6. Тема урока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«Глагол. Значение и употребление в речи. Развитие умения ставить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вопросы 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 словам, обозначающим действия предмета»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7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7.Цели: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развитие умений находить слова, обозначающие действия предмета, ставить вопросы к ним и самостоятельно подбирать по смыслу слова-названия действий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образовательные:</a:t>
                      </a:r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 научить определять в речи  слова-действия и задавать к ним вопросы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развивающие: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развивать познавательные способности обучающихся, устную и письменную речь, способность к сотрудничеству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воспитательные: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воспитывать любовь  к природе, умение наблюдать, сравнивать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7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8.УУД: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r>
                        <a:rPr lang="ru-RU" sz="12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ичностные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способствовать формированию интереса к урокам русского языка, готовности преодолевать школьные затруднения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2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ознавательные: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создать условия для развития умения анализировать слова с целью выделения признаков, обобщать,  сравнивать, строить  логическую цепь рассуждения, приводить доказательство к  высказанной мысли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2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коммуникативные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слушать, сотрудничать с одноклассниками при работе в паре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lang="ru-RU" sz="12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егулятивные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 определять и формулировать тему и цели урока, контролировать и оценивать действия в соответствии с поставленной задачей и условиями её выполнения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9825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3117276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321703"/>
                <a:gridCol w="6822297"/>
              </a:tblGrid>
              <a:tr h="779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  <a:cs typeface="Times New Roman"/>
                        </a:rPr>
                        <a:t>9.Основные понятия: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  <a:cs typeface="Times New Roman"/>
                        </a:rPr>
                        <a:t>слова-действия, глагол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79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10.Технология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технология перспективно - опережающего обучения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79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11.Межпредметные связи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литературное чтение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79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12.Формы работы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фронтальная, парная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/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57224" y="357166"/>
            <a:ext cx="75724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lain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кричать,   вылететь</a:t>
            </a:r>
          </a:p>
          <a:p>
            <a:pPr marL="514350" indent="-51435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выбежать,  кормить</a:t>
            </a:r>
          </a:p>
          <a:p>
            <a:pPr marL="514350" indent="-514350">
              <a:buAutoNum type="arabicPlain"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28926" y="1857364"/>
            <a:ext cx="2714644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Глагол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01130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14546" y="3286124"/>
            <a:ext cx="4572032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действие предмета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4643446"/>
            <a:ext cx="4572000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что  делать?</a:t>
            </a:r>
          </a:p>
          <a:p>
            <a:pPr algn="ctr"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 что  сделать?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4286248" y="2714620"/>
            <a:ext cx="214314" cy="500063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 flipH="1">
            <a:off x="4357686" y="4071942"/>
            <a:ext cx="214314" cy="500063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86050" y="1857364"/>
            <a:ext cx="2928938" cy="7858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214546" y="3286124"/>
            <a:ext cx="4572000" cy="571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285984" y="4643446"/>
            <a:ext cx="457200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176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3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642911" y="785794"/>
            <a:ext cx="1643074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cap="all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Тема: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b="1" dirty="0">
              <a:ln w="10541" cmpd="sng">
                <a:solidFill>
                  <a:schemeClr val="bg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1736" y="571480"/>
            <a:ext cx="628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Глагол. Слова, обозначающие действие предмета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2357430"/>
            <a:ext cx="1571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3200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3714752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b="1" dirty="0">
              <a:ln w="10541" cmpd="sng">
                <a:solidFill>
                  <a:schemeClr val="bg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14546" y="2357430"/>
            <a:ext cx="66437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учиться  находить слова-действия,  ставить к ним вопросы и правильно употреблять их  в устной и  письменной речи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71736" y="714356"/>
            <a:ext cx="5929354" cy="10715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00694" y="2500306"/>
            <a:ext cx="2928937" cy="35718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86314" y="3000372"/>
            <a:ext cx="1571623" cy="42862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000232" y="3500438"/>
            <a:ext cx="2357438" cy="42862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429256" y="3500438"/>
            <a:ext cx="1285875" cy="42862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857356" y="4000504"/>
            <a:ext cx="2571750" cy="42862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856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49" t="14783" r="3205" b="14226"/>
          <a:stretch/>
        </p:blipFill>
        <p:spPr bwMode="auto">
          <a:xfrm>
            <a:off x="142844" y="3071810"/>
            <a:ext cx="4780755" cy="2744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485" r="33333" b="17474"/>
          <a:stretch/>
        </p:blipFill>
        <p:spPr bwMode="auto">
          <a:xfrm>
            <a:off x="3714744" y="3286124"/>
            <a:ext cx="3280682" cy="2474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14678" y="2643182"/>
            <a:ext cx="1703396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/>
            <a:r>
              <a:rPr lang="ru-RU" b="1" dirty="0" smtClean="0">
                <a:solidFill>
                  <a:schemeClr val="bg1"/>
                </a:solidFill>
                <a:latin typeface="прописными буквами"/>
                <a:cs typeface="Times New Roman" pitchFamily="18" charset="0"/>
              </a:rPr>
              <a:t>1   кричать</a:t>
            </a:r>
            <a:endParaRPr lang="ru-RU" b="1" dirty="0">
              <a:latin typeface="прописными буквами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2571745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smtClean="0">
                <a:solidFill>
                  <a:schemeClr val="bg1"/>
                </a:solidFill>
                <a:latin typeface="прописными буквами"/>
                <a:cs typeface="Times New Roman" pitchFamily="18" charset="0"/>
              </a:rPr>
              <a:t>1   кричать, вылететь</a:t>
            </a:r>
            <a:br>
              <a:rPr lang="ru-RU" b="1" dirty="0" smtClean="0">
                <a:solidFill>
                  <a:schemeClr val="bg1"/>
                </a:solidFill>
                <a:latin typeface="прописными буквами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прописными буквами"/>
                <a:cs typeface="Times New Roman" pitchFamily="18" charset="0"/>
              </a:rPr>
              <a:t>2   выбежать, кормить</a:t>
            </a:r>
            <a:endParaRPr lang="ru-RU" b="1" dirty="0">
              <a:solidFill>
                <a:schemeClr val="bg1"/>
              </a:solidFill>
              <a:latin typeface="прописными буквами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214291"/>
            <a:ext cx="7143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   кричать,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вылететь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   выбежать, кормить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28662" y="1643050"/>
            <a:ext cx="8572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Кк</a:t>
            </a:r>
            <a:endParaRPr lang="ru-RU" sz="4000" dirty="0">
              <a:ln w="18415" cmpd="sng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57422" y="1643050"/>
            <a:ext cx="1071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Вв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868" y="1643050"/>
            <a:ext cx="1071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Кв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86313" y="1714488"/>
            <a:ext cx="857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Вк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28662" y="1643050"/>
            <a:ext cx="1000125" cy="64293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214546" y="1643050"/>
            <a:ext cx="928694" cy="71438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42844" y="3286124"/>
            <a:ext cx="3643338" cy="278607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000496" y="3500438"/>
            <a:ext cx="3000396" cy="228601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500430" y="1643050"/>
            <a:ext cx="1000125" cy="85725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14876" y="1857364"/>
            <a:ext cx="1000125" cy="64293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895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3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57158" y="500043"/>
            <a:ext cx="65008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   кричать,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вылететь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   выбежать, кормить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00496" y="2428868"/>
            <a:ext cx="44882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кричать,  кормить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868" y="3929066"/>
            <a:ext cx="5361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выбежать,  вылететь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071934" y="2500306"/>
            <a:ext cx="4429156" cy="5715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57158" y="2285992"/>
            <a:ext cx="314327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что делать?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58" y="4000504"/>
            <a:ext cx="321471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что  сделать?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714744" y="3929066"/>
            <a:ext cx="5000660" cy="71438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825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908" y="0"/>
            <a:ext cx="9144000" cy="6858000"/>
          </a:xfrm>
        </p:spPr>
      </p:pic>
      <p:sp>
        <p:nvSpPr>
          <p:cNvPr id="5" name="Овал 4"/>
          <p:cNvSpPr/>
          <p:nvPr/>
        </p:nvSpPr>
        <p:spPr>
          <a:xfrm>
            <a:off x="3143240" y="2214554"/>
            <a:ext cx="2571750" cy="1143000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Глагол</a:t>
            </a:r>
            <a:endParaRPr lang="ru-RU" sz="4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28794" y="785794"/>
            <a:ext cx="59293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3600" b="1" dirty="0">
              <a:ln w="10541" cmpd="sng">
                <a:solidFill>
                  <a:srgbClr val="000099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2357430"/>
            <a:ext cx="28575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3200" dirty="0">
              <a:ln w="10541" cmpd="sng">
                <a:solidFill>
                  <a:srgbClr val="000099"/>
                </a:solidFill>
                <a:prstDash val="solid"/>
              </a:ln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8860" y="1000109"/>
            <a:ext cx="385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действие  предмета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728" y="27146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14282" y="2428868"/>
            <a:ext cx="2500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что  делать?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86512" y="2285992"/>
            <a:ext cx="26432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что  сделать?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 rot="10800000">
            <a:off x="4286248" y="1643050"/>
            <a:ext cx="142876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0800000">
            <a:off x="2571734" y="2714620"/>
            <a:ext cx="500067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5857885" y="2643182"/>
            <a:ext cx="500066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285984" y="1000108"/>
            <a:ext cx="4357718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ru-RU" sz="3200" b="1" dirty="0">
              <a:ln w="10541" cmpd="sng">
                <a:solidFill>
                  <a:srgbClr val="000099"/>
                </a:solidFill>
                <a:prstDash val="solid"/>
              </a:ln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7158" y="2571744"/>
            <a:ext cx="2214578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ru-RU" sz="3200" b="1" dirty="0">
              <a:ln w="10541" cmpd="sng">
                <a:solidFill>
                  <a:srgbClr val="000099"/>
                </a:solidFill>
                <a:prstDash val="solid"/>
              </a:ln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429388" y="2357430"/>
            <a:ext cx="250033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ru-RU" sz="3200" b="1" dirty="0">
              <a:ln w="10541" cmpd="sng">
                <a:solidFill>
                  <a:srgbClr val="000099"/>
                </a:solidFill>
                <a:prstDash val="solid"/>
              </a:ln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3143240" y="2143116"/>
            <a:ext cx="2571768" cy="12858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825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57158" y="642918"/>
            <a:ext cx="764386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сбежит</a:t>
            </a:r>
          </a:p>
          <a:p>
            <a:pPr eaLnBrk="0" hangingPunct="0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красивый</a:t>
            </a:r>
          </a:p>
          <a:p>
            <a:pPr eaLnBrk="0" hangingPunct="0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напишет</a:t>
            </a:r>
          </a:p>
          <a:p>
            <a:pPr eaLnBrk="0" hangingPunct="0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дерево</a:t>
            </a:r>
          </a:p>
          <a:p>
            <a:pPr eaLnBrk="0" hangingPunct="0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ехать</a:t>
            </a:r>
          </a:p>
          <a:p>
            <a:pPr eaLnBrk="0" hangingPunct="0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интересная</a:t>
            </a:r>
          </a:p>
          <a:p>
            <a:pPr eaLnBrk="0" hangingPunct="0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говорить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86182" y="5357826"/>
            <a:ext cx="28575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снег</a:t>
            </a:r>
            <a:endParaRPr lang="ru-RU" sz="6000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825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22 0.00856 L 0.52899 0.008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795 -0.00116 L 0.52795 -0.001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063 -0.00046 L 0.54063 -0.000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973 0.00023 L 0.52744 0.0002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Овал 4"/>
          <p:cNvSpPr/>
          <p:nvPr/>
        </p:nvSpPr>
        <p:spPr>
          <a:xfrm>
            <a:off x="3143240" y="2214554"/>
            <a:ext cx="2571750" cy="11430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Глагол</a:t>
            </a:r>
            <a:endParaRPr lang="ru-RU" sz="4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28794" y="785794"/>
            <a:ext cx="59293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3600" b="1" dirty="0">
              <a:ln w="10541" cmpd="sng">
                <a:solidFill>
                  <a:srgbClr val="000099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2357430"/>
            <a:ext cx="28575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3200" dirty="0">
              <a:ln w="10541" cmpd="sng">
                <a:solidFill>
                  <a:srgbClr val="000099"/>
                </a:solidFill>
                <a:prstDash val="solid"/>
              </a:ln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8860" y="1000109"/>
            <a:ext cx="385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действие  предмета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728" y="27146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14282" y="2428868"/>
            <a:ext cx="2500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что  делать?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86512" y="2285992"/>
            <a:ext cx="26432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что  сделать?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 rot="10800000">
            <a:off x="4286248" y="1643050"/>
            <a:ext cx="142876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0800000">
            <a:off x="2571734" y="2714620"/>
            <a:ext cx="500067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5857885" y="2643182"/>
            <a:ext cx="500066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57158" y="3500438"/>
            <a:ext cx="250033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ru-RU" sz="3200" b="1" dirty="0">
              <a:ln w="10541" cmpd="sng">
                <a:solidFill>
                  <a:srgbClr val="000099"/>
                </a:solidFill>
                <a:prstDash val="solid"/>
              </a:ln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5721" y="3429000"/>
            <a:ext cx="25717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что  делает?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трелка вправо 20"/>
          <p:cNvSpPr/>
          <p:nvPr/>
        </p:nvSpPr>
        <p:spPr>
          <a:xfrm rot="9627603">
            <a:off x="2163956" y="3248787"/>
            <a:ext cx="1029874" cy="1029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28596" y="3571876"/>
            <a:ext cx="2571768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ru-RU" sz="3200" b="1" dirty="0">
              <a:ln w="10541" cmpd="sng">
                <a:solidFill>
                  <a:srgbClr val="000099"/>
                </a:solidFill>
                <a:prstDash val="solid"/>
              </a:ln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825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559</Words>
  <Application>Microsoft Office PowerPoint</Application>
  <PresentationFormat>Экран (4:3)</PresentationFormat>
  <Paragraphs>136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Русский язык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Зам.директор</dc:creator>
  <cp:lastModifiedBy>79210354958</cp:lastModifiedBy>
  <cp:revision>25</cp:revision>
  <dcterms:created xsi:type="dcterms:W3CDTF">2015-11-16T11:20:16Z</dcterms:created>
  <dcterms:modified xsi:type="dcterms:W3CDTF">2021-10-11T17:34:49Z</dcterms:modified>
</cp:coreProperties>
</file>