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5" r:id="rId2"/>
    <p:sldId id="258" r:id="rId3"/>
    <p:sldId id="279" r:id="rId4"/>
    <p:sldId id="280" r:id="rId5"/>
    <p:sldId id="256" r:id="rId6"/>
    <p:sldId id="257" r:id="rId7"/>
    <p:sldId id="270" r:id="rId8"/>
    <p:sldId id="271" r:id="rId9"/>
    <p:sldId id="263" r:id="rId10"/>
    <p:sldId id="272" r:id="rId11"/>
    <p:sldId id="268" r:id="rId12"/>
    <p:sldId id="266" r:id="rId13"/>
    <p:sldId id="269" r:id="rId14"/>
    <p:sldId id="273" r:id="rId15"/>
    <p:sldId id="274" r:id="rId16"/>
    <p:sldId id="264" r:id="rId17"/>
    <p:sldId id="277" r:id="rId18"/>
    <p:sldId id="278" r:id="rId19"/>
    <p:sldId id="276" r:id="rId20"/>
    <p:sldId id="281" r:id="rId21"/>
    <p:sldId id="262" r:id="rId22"/>
    <p:sldId id="282" r:id="rId23"/>
    <p:sldId id="284" r:id="rId24"/>
    <p:sldId id="283" r:id="rId25"/>
    <p:sldId id="28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496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6" autoAdjust="0"/>
    <p:restoredTop sz="94660"/>
  </p:normalViewPr>
  <p:slideViewPr>
    <p:cSldViewPr>
      <p:cViewPr>
        <p:scale>
          <a:sx n="100" d="100"/>
          <a:sy n="100" d="100"/>
        </p:scale>
        <p:origin x="-1166" y="7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1975C5-2FA4-4205-8657-61E5177DAF99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ED37C9-BE31-4874-940B-6B05B2FD1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 userDrawn="1"/>
        </p:nvSpPr>
        <p:spPr>
          <a:xfrm rot="167672">
            <a:off x="2698750" y="-42863"/>
            <a:ext cx="842963" cy="6869113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7"/>
          <p:cNvSpPr/>
          <p:nvPr userDrawn="1"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8"/>
          <p:cNvSpPr/>
          <p:nvPr userDrawn="1"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9"/>
          <p:cNvSpPr/>
          <p:nvPr userDrawn="1"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10"/>
          <p:cNvSpPr/>
          <p:nvPr userDrawn="1"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5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2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1" name="Группа 26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2" name="Овал 27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30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31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32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3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4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5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6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7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8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4" name="Группа 39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5" name="Овал 40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43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4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5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6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7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8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9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50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51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7" name="Группа 52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8" name="Овал 53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6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7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8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9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60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61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62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3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4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5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8" name="Группа 20"/>
          <p:cNvGrpSpPr>
            <a:grpSpLocks/>
          </p:cNvGrpSpPr>
          <p:nvPr userDrawn="1"/>
        </p:nvGrpSpPr>
        <p:grpSpPr bwMode="auto">
          <a:xfrm rot="4495045">
            <a:off x="7750969" y="2101056"/>
            <a:ext cx="307975" cy="449263"/>
            <a:chOff x="2857488" y="4883951"/>
            <a:chExt cx="571504" cy="903297"/>
          </a:xfrm>
        </p:grpSpPr>
        <p:sp>
          <p:nvSpPr>
            <p:cNvPr id="19" name="Овал 21"/>
            <p:cNvSpPr/>
            <p:nvPr/>
          </p:nvSpPr>
          <p:spPr>
            <a:xfrm>
              <a:off x="2999566" y="4929671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3"/>
            <p:cNvCxnSpPr>
              <a:stCxn id="0" idx="0"/>
              <a:endCxn id="0" idx="4"/>
            </p:cNvCxnSpPr>
            <p:nvPr/>
          </p:nvCxnSpPr>
          <p:spPr>
            <a:xfrm rot="16200000" flipH="1">
              <a:off x="2748605" y="5392855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4"/>
            <p:cNvSpPr/>
            <p:nvPr/>
          </p:nvSpPr>
          <p:spPr>
            <a:xfrm>
              <a:off x="3067109" y="4880727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5"/>
            <p:cNvSpPr/>
            <p:nvPr/>
          </p:nvSpPr>
          <p:spPr>
            <a:xfrm>
              <a:off x="2999721" y="5144997"/>
              <a:ext cx="70702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2926280" y="528260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6684" y="542817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3000772" y="5571684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210498" y="5144162"/>
              <a:ext cx="73648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85735" y="528465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6906" y="542714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11551" y="5570854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1" name="Группа 33"/>
          <p:cNvGrpSpPr>
            <a:grpSpLocks/>
          </p:cNvGrpSpPr>
          <p:nvPr userDrawn="1"/>
        </p:nvGrpSpPr>
        <p:grpSpPr bwMode="auto">
          <a:xfrm rot="-7840260">
            <a:off x="6442869" y="4836319"/>
            <a:ext cx="307975" cy="449263"/>
            <a:chOff x="2857488" y="4883951"/>
            <a:chExt cx="571504" cy="903297"/>
          </a:xfrm>
        </p:grpSpPr>
        <p:sp>
          <p:nvSpPr>
            <p:cNvPr id="32" name="Овал 34"/>
            <p:cNvSpPr/>
            <p:nvPr/>
          </p:nvSpPr>
          <p:spPr>
            <a:xfrm>
              <a:off x="3007290" y="4929357"/>
              <a:ext cx="285753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6"/>
            <p:cNvCxnSpPr>
              <a:stCxn id="0" idx="0"/>
              <a:endCxn id="0" idx="4"/>
            </p:cNvCxnSpPr>
            <p:nvPr/>
          </p:nvCxnSpPr>
          <p:spPr>
            <a:xfrm rot="16200000" flipH="1">
              <a:off x="2751536" y="539324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7"/>
            <p:cNvSpPr/>
            <p:nvPr/>
          </p:nvSpPr>
          <p:spPr>
            <a:xfrm>
              <a:off x="3069493" y="4883135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8"/>
            <p:cNvSpPr/>
            <p:nvPr/>
          </p:nvSpPr>
          <p:spPr>
            <a:xfrm>
              <a:off x="3002941" y="5142271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2932130" y="528762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31649" y="543026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3004696" y="55726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219863" y="5143597"/>
              <a:ext cx="73648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89716" y="528671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9236" y="54293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17465" y="557431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4" name="Группа 46"/>
          <p:cNvGrpSpPr/>
          <p:nvPr userDrawn="1"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5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7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6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2" name="Группа 24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3" name="Овал 25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5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8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4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5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5" name="Группа 37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6" name="Овал 38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8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41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7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8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50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9" name="Овал 51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1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4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0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1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62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3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1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0" name="Овал 22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5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3" name="Овал 35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6" name="Овал 48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51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6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4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 userDrawn="1"/>
        </p:nvGrpSpPr>
        <p:grpSpPr bwMode="auto">
          <a:xfrm rot="7987570">
            <a:off x="7840662" y="4568826"/>
            <a:ext cx="307975" cy="450850"/>
            <a:chOff x="2857488" y="4883951"/>
            <a:chExt cx="571504" cy="903297"/>
          </a:xfrm>
        </p:grpSpPr>
        <p:sp>
          <p:nvSpPr>
            <p:cNvPr id="20" name="Овал 22"/>
            <p:cNvSpPr/>
            <p:nvPr/>
          </p:nvSpPr>
          <p:spPr>
            <a:xfrm>
              <a:off x="3004063" y="4935630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1681" y="5397525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5"/>
            <p:cNvSpPr/>
            <p:nvPr/>
          </p:nvSpPr>
          <p:spPr>
            <a:xfrm>
              <a:off x="3068412" y="4886422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3002106" y="514610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8442" y="5293201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29391" y="5432285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2528" y="5577707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14205" y="5148028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7479" y="528895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88290" y="5432533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6777" y="5577451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 userDrawn="1"/>
        </p:nvGrpSpPr>
        <p:grpSpPr bwMode="auto">
          <a:xfrm rot="-7840260">
            <a:off x="6215062" y="5070476"/>
            <a:ext cx="307975" cy="450850"/>
            <a:chOff x="2857488" y="4883951"/>
            <a:chExt cx="571504" cy="903297"/>
          </a:xfrm>
        </p:grpSpPr>
        <p:sp>
          <p:nvSpPr>
            <p:cNvPr id="33" name="Овал 35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 userDrawn="1"/>
        </p:nvGrpSpPr>
        <p:grpSpPr bwMode="auto">
          <a:xfrm rot="4965394">
            <a:off x="8607425" y="6294438"/>
            <a:ext cx="307975" cy="450850"/>
            <a:chOff x="2857488" y="4883951"/>
            <a:chExt cx="571504" cy="903297"/>
          </a:xfrm>
        </p:grpSpPr>
        <p:sp>
          <p:nvSpPr>
            <p:cNvPr id="46" name="Овал 48"/>
            <p:cNvSpPr/>
            <p:nvPr/>
          </p:nvSpPr>
          <p:spPr>
            <a:xfrm>
              <a:off x="2999356" y="4932054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49034" y="5397928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51"/>
            <p:cNvSpPr/>
            <p:nvPr/>
          </p:nvSpPr>
          <p:spPr>
            <a:xfrm>
              <a:off x="3067850" y="4886366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3001491" y="5144938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5204" y="528857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925838" y="5432948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3001214" y="557454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12311" y="5145213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7318" y="5289965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85400" y="5430788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2035" y="5574821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73B230-1A65-4AD3-9414-EAEDF79F965D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77971A-A74B-4253-8C0E-1A474889D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2;&#1077;&#1089;&#1077;&#1083;&#1072;&#1103;%20&#1048;&#1085;&#1089;&#1090;&#1088;&#1091;&#1084;&#1077;&#1085;&#1090;&#1072;&#1083;&#1100;&#1085;&#1072;&#1103;%20&#1052;&#1091;&#1079;&#1099;&#1082;&#1072;%20&#1044;&#1083;&#1103;%20&#1044;&#1077;&#1090;&#1077;&#1081;%20&#1041;&#1077;&#1079;%20&#1057;&#1083;&#1086;&#1074;.mp3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7955886" cy="2000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Condensed" pitchFamily="34" charset="0"/>
              </a:rPr>
              <a:t>Презентация к уроку по учебному предмету «Русский язык»</a:t>
            </a:r>
            <a:br>
              <a:rPr lang="ru-RU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hnschrift Condensed" pitchFamily="34" charset="0"/>
              </a:rPr>
              <a:t>(развитие речи)</a:t>
            </a:r>
            <a:endParaRPr lang="ru-RU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500306"/>
            <a:ext cx="7923255" cy="184961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Изложение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«Зайчишка»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класс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Колеватова</a:t>
            </a:r>
            <a:r>
              <a:rPr lang="ru-RU" sz="1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Евгения Игоревна,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Компанеец</a:t>
            </a:r>
            <a:r>
              <a:rPr lang="ru-RU" sz="1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Надежда Николаевна,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классов,1 категории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«СОШ №25»,</a:t>
            </a:r>
            <a:r>
              <a:rPr lang="ru-RU" sz="1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г.Киселёвск</a:t>
            </a:r>
            <a:endParaRPr lang="ru-RU" sz="1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8191205" cy="18841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4800" dirty="0" smtClean="0"/>
              <a:t>Подберите синоним к слову заяц</a:t>
            </a:r>
            <a:endParaRPr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538" y="2232025"/>
            <a:ext cx="3581400" cy="2054225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sz="9600" b="1" smtClean="0"/>
              <a:t>косой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60563"/>
            <a:ext cx="4214812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8191205" cy="1224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А теперь о чём будет наш рассказ? Как могут быть связаны эти слова?</a:t>
            </a:r>
            <a:endParaRPr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3929090" cy="453727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собака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щенята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будка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зайчишка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4870450"/>
            <a:ext cx="14287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14500"/>
            <a:ext cx="192881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3000375"/>
            <a:ext cx="2286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643313"/>
            <a:ext cx="1606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4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8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40"/>
                            </p:stCondLst>
                            <p:childTnLst>
                              <p:par>
                                <p:cTn id="4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4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4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40"/>
                            </p:stCondLst>
                            <p:childTnLst>
                              <p:par>
                                <p:cTn id="6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0"/>
            <a:ext cx="8434388" cy="7143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У нашей собаки родились щенята. Мы быстро раздали их знакомым. А в будку подложили зайчика. Чтобы мать не скучала.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Пришла собака – нет щенят. А сидит на их месте робкая зверюшка в серой шубке.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Признала собака зайку своим деткой. Стала ему лучшие куски мяса таскать. От такой пищи зайчик быстро бы протянул лапки. Но мы украдкой кормили его травкой и молочком.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Зайчишка быстро вырос. Храбрости собачьей выучился. Стал хороший сторож. Зубки острые, ножки быстрые. Все соседские собаки его боялись.</a:t>
            </a:r>
            <a:endParaRPr lang="ru-RU" dirty="0"/>
          </a:p>
        </p:txBody>
      </p:sp>
    </p:spTree>
  </p:cSld>
  <p:clrMapOvr>
    <a:masterClrMapping/>
  </p:clrMapOvr>
  <p:transition spd="med" advTm="3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50" y="0"/>
            <a:ext cx="8434388" cy="66436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</a:t>
            </a:r>
            <a:r>
              <a:rPr lang="ru-RU" sz="3500" dirty="0" smtClean="0"/>
              <a:t>У нашей собаки родились щенята. Мы быстро раздали их знакомым. А в будку подложили зайчика. Чтобы мать не скучала.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    Пришла собака – нет щенят. А сидит на их месте робкая зверюшка в серой шубке.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    Признала собака зайку своим деткой. Стала ему лучшие куски мяса таскать. От такой пищи зайчик быстро бы протянул лапки. Но мы украдкой кормили его травкой и молочком.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    Зайчишка быстро вырос. Храбрости собачьей выучился. Стал хороший сторож. Зубки острые, ножки быстрые. Все соседские собаки его боялись.</a:t>
            </a:r>
            <a:endParaRPr lang="ru-RU" sz="35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8191205" cy="8126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/>
            </a:r>
            <a:br>
              <a:rPr dirty="0" smtClean="0"/>
            </a:br>
            <a:r>
              <a:rPr spc="0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Лексические упражнения</a:t>
            </a:r>
            <a:br>
              <a:rPr spc="0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dirty="0">
              <a:solidFill>
                <a:srgbClr val="FF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229600" cy="6429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Как вы понимаете смысл слова </a:t>
            </a:r>
            <a:r>
              <a:rPr lang="ru-RU" b="1" dirty="0" smtClean="0">
                <a:solidFill>
                  <a:srgbClr val="FF0000"/>
                </a:solidFill>
              </a:rPr>
              <a:t>украдкой</a:t>
            </a:r>
            <a:r>
              <a:rPr lang="ru-RU" b="1" dirty="0" smtClean="0"/>
              <a:t>? 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1785926"/>
            <a:ext cx="8229600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Так, чтобы не заметили другие.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786063"/>
            <a:ext cx="8229600" cy="642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/>
              <a:t>Подберите к нему близкие по смыслу слова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3429000"/>
            <a:ext cx="8229600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тайком, потихоньку, исподтишка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034" y="4643446"/>
            <a:ext cx="8229600" cy="1214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7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Замените одним словом выражение </a:t>
            </a:r>
            <a:r>
              <a:rPr lang="ru-RU" sz="5700" b="1" u="sng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протянуть лапки</a:t>
            </a:r>
            <a:r>
              <a:rPr lang="ru-RU" sz="57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286248" y="5786454"/>
            <a:ext cx="3214710" cy="8572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умереть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8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747B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8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50" y="0"/>
            <a:ext cx="8434388" cy="66436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</a:t>
            </a:r>
            <a:r>
              <a:rPr lang="ru-RU" sz="3500" dirty="0" smtClean="0"/>
              <a:t>У нашей собаки родились щенята. Мы быстро раздали их знакомым. А в будку подложили зайчика. Чтобы мать не скучала.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    Пришла собака – нет щенят. А сидит на их месте робкая зверюшка в серой шубке.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    Признала собака зайку своим деткой. Стала ему лучшие куски мяса таскать. От такой пищи зайчик быстро бы протянул лапки. Но мы украдкой кормили его травкой и молочком.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    Зайчишка быстро вырос. Храбрости собачьей выучился. Стал хороший сторож. Зубки острые, ножки быстрые. Все соседские собаки его боялись.</a:t>
            </a:r>
            <a:endParaRPr lang="ru-RU" sz="35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>
            <a:off x="571472" y="428604"/>
            <a:ext cx="7572428" cy="128588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8415" cmpd="sng">
                  <a:solidFill>
                    <a:srgbClr val="34965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Зайчишка</a:t>
            </a:r>
            <a:endParaRPr lang="ru-RU" sz="9600" b="1" dirty="0">
              <a:ln w="18415" cmpd="sng">
                <a:solidFill>
                  <a:srgbClr val="349655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162931"/>
            <a:ext cx="2857520" cy="369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Веселая Инструментальная Музыка Для Детей Без Сл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928670"/>
            <a:ext cx="244475" cy="244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1857364"/>
            <a:ext cx="67976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Вышел зайчик погулять 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Вышел зайчик погулять.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Начал ветер утихать. (Ходьба на месте.)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Вот он скачет вниз по склону,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Забегает в лес зелёный.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несётся меж стволов,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Средь травы, цветов, кустов. (Прыжки на месте.)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Зайка маленький устал.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Хочет спрятаться в кустах. (Ходьба на месте.)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Замер зайчик средь травы 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теперь замрем и мы! (Дети садятся.)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8191205" cy="66973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spc="0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Орфографическая работа</a:t>
            </a:r>
            <a:r>
              <a:rPr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</a:rPr>
              <a:t/>
            </a:r>
            <a:br>
              <a:rPr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</a:rPr>
            </a:br>
            <a:endParaRPr dirty="0">
              <a:ln w="11430" cmpd="sng">
                <a:solidFill>
                  <a:srgbClr val="FFFF00"/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715375" cy="54657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/>
              <a:t>Что общего в словах?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rgbClr val="7030A0"/>
                </a:solidFill>
              </a:rPr>
              <a:t> будка, робкий, шубка, детка, лапки, травка, ножки, зубки, соседский</a:t>
            </a:r>
            <a:endParaRPr lang="ru-RU" sz="66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3000" y="2928938"/>
            <a:ext cx="7858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57625" y="2857500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72313" y="2857500"/>
            <a:ext cx="6429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00188" y="3786188"/>
            <a:ext cx="5000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29063" y="3786188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58000" y="3786188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00188" y="4786313"/>
            <a:ext cx="7858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143375" y="4786313"/>
            <a:ext cx="6429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71688" y="5929313"/>
            <a:ext cx="7858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3929063"/>
            <a:ext cx="18954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786742" cy="7143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Вставьте пропущенные буквы</a:t>
            </a:r>
            <a:endParaRPr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8053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/>
              <a:t> к…</a:t>
            </a:r>
            <a:r>
              <a:rPr lang="ru-RU" sz="4800" b="1" dirty="0" err="1" smtClean="0"/>
              <a:t>рмили</a:t>
            </a:r>
            <a:r>
              <a:rPr lang="ru-RU" sz="4800" b="1" dirty="0" smtClean="0"/>
              <a:t>               </a:t>
            </a:r>
            <a:r>
              <a:rPr lang="ru-RU" sz="4800" b="1" dirty="0" err="1" smtClean="0"/>
              <a:t>зв</a:t>
            </a:r>
            <a:r>
              <a:rPr lang="ru-RU" sz="4800" b="1" dirty="0" smtClean="0"/>
              <a:t>…рюшка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/>
              <a:t>р….</a:t>
            </a:r>
            <a:r>
              <a:rPr lang="ru-RU" sz="4800" b="1" dirty="0" err="1" smtClean="0"/>
              <a:t>дились</a:t>
            </a:r>
            <a:r>
              <a:rPr lang="ru-RU" sz="4800" b="1" dirty="0" smtClean="0"/>
              <a:t>              </a:t>
            </a:r>
            <a:r>
              <a:rPr lang="ru-RU" sz="4800" b="1" dirty="0" err="1" smtClean="0"/>
              <a:t>прот</a:t>
            </a:r>
            <a:r>
              <a:rPr lang="ru-RU" sz="4800" b="1" dirty="0" smtClean="0"/>
              <a:t>…</a:t>
            </a:r>
            <a:r>
              <a:rPr lang="ru-RU" sz="4800" b="1" dirty="0" err="1" smtClean="0"/>
              <a:t>нул</a:t>
            </a:r>
            <a:endParaRPr lang="ru-RU" sz="4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/>
              <a:t>м…л…</a:t>
            </a:r>
            <a:r>
              <a:rPr lang="ru-RU" sz="4800" b="1" dirty="0" err="1" smtClean="0"/>
              <a:t>чком</a:t>
            </a:r>
            <a:r>
              <a:rPr lang="ru-RU" sz="4800" b="1" dirty="0" smtClean="0"/>
              <a:t>             х…</a:t>
            </a:r>
            <a:r>
              <a:rPr lang="ru-RU" sz="4800" b="1" dirty="0" err="1" smtClean="0"/>
              <a:t>рош</a:t>
            </a:r>
            <a:r>
              <a:rPr lang="ru-RU" sz="4800" b="1" dirty="0" smtClean="0"/>
              <a:t>…</a:t>
            </a:r>
            <a:r>
              <a:rPr lang="ru-RU" sz="4800" b="1" dirty="0" err="1" smtClean="0"/>
              <a:t>й</a:t>
            </a:r>
            <a:endParaRPr lang="ru-RU" sz="4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/>
              <a:t>с…</a:t>
            </a:r>
            <a:r>
              <a:rPr lang="ru-RU" sz="4800" b="1" dirty="0" err="1" smtClean="0"/>
              <a:t>бач</a:t>
            </a:r>
            <a:r>
              <a:rPr lang="ru-RU" sz="4800" b="1" dirty="0" smtClean="0"/>
              <a:t>…я                  св…им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err="1" smtClean="0"/>
              <a:t>щ</a:t>
            </a:r>
            <a:r>
              <a:rPr lang="ru-RU" sz="4800" b="1" dirty="0" smtClean="0"/>
              <a:t>…</a:t>
            </a:r>
            <a:r>
              <a:rPr lang="ru-RU" sz="4800" b="1" dirty="0" err="1" smtClean="0"/>
              <a:t>нята</a:t>
            </a:r>
            <a:r>
              <a:rPr lang="ru-RU" sz="4800" b="1" dirty="0" smtClean="0"/>
              <a:t>                   </a:t>
            </a:r>
            <a:r>
              <a:rPr lang="ru-RU" sz="4800" b="1" dirty="0" err="1" smtClean="0"/>
              <a:t>зн</a:t>
            </a:r>
            <a:r>
              <a:rPr lang="ru-RU" sz="4800" b="1" dirty="0" smtClean="0"/>
              <a:t>…</a:t>
            </a:r>
            <a:r>
              <a:rPr lang="ru-RU" sz="4800" b="1" dirty="0" err="1" smtClean="0"/>
              <a:t>комые</a:t>
            </a:r>
            <a:endParaRPr lang="ru-RU" sz="4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/>
              <a:t>т…</a:t>
            </a:r>
            <a:r>
              <a:rPr lang="ru-RU" sz="4800" b="1" dirty="0" err="1" smtClean="0"/>
              <a:t>скать</a:t>
            </a:r>
            <a:r>
              <a:rPr lang="ru-RU" sz="4800" b="1" dirty="0" smtClean="0"/>
              <a:t>                    с…</a:t>
            </a:r>
            <a:r>
              <a:rPr lang="ru-RU" sz="4800" b="1" dirty="0" err="1" smtClean="0"/>
              <a:t>дит</a:t>
            </a:r>
            <a:endParaRPr lang="ru-RU" sz="4800" b="1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467725" y="5429250"/>
            <a:ext cx="676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0000"/>
                </a:solidFill>
                <a:latin typeface="Calibri"/>
              </a:rPr>
              <a:t>и</a:t>
            </a:r>
            <a:endParaRPr lang="ru-RU" sz="7200">
              <a:latin typeface="Calibri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858125" y="5715000"/>
            <a:ext cx="7318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/>
              </a:rPr>
              <a:t>о</a:t>
            </a:r>
            <a:endParaRPr lang="ru-RU" sz="8000">
              <a:latin typeface="Calibri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572125" y="6500813"/>
            <a:ext cx="692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/>
              </a:rPr>
              <a:t>ь</a:t>
            </a:r>
            <a:endParaRPr lang="ru-RU" sz="8000">
              <a:latin typeface="Calibri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00563" y="6572250"/>
            <a:ext cx="7318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/>
              </a:rPr>
              <a:t>о</a:t>
            </a:r>
            <a:endParaRPr lang="ru-RU" sz="8000">
              <a:latin typeface="Calibri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643313" y="6429375"/>
            <a:ext cx="695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/>
              </a:rPr>
              <a:t>я</a:t>
            </a:r>
            <a:endParaRPr lang="ru-RU" sz="8000">
              <a:latin typeface="Calibri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00250" y="6357938"/>
            <a:ext cx="7318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/>
              </a:rPr>
              <a:t>о</a:t>
            </a:r>
            <a:endParaRPr lang="ru-RU" sz="8000">
              <a:latin typeface="Calibri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857500" y="6429375"/>
            <a:ext cx="736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/>
              </a:rPr>
              <a:t>о</a:t>
            </a:r>
            <a:endParaRPr lang="ru-RU" sz="8000">
              <a:latin typeface="Calibri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412163" y="6429375"/>
            <a:ext cx="7318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/>
              </a:rPr>
              <a:t>о</a:t>
            </a:r>
            <a:endParaRPr lang="ru-RU" sz="8000">
              <a:latin typeface="Calibri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7572375" y="6643688"/>
            <a:ext cx="7318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/>
              </a:rPr>
              <a:t>о</a:t>
            </a:r>
            <a:endParaRPr lang="ru-RU" sz="8000">
              <a:latin typeface="Calibri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14375" y="6000750"/>
            <a:ext cx="571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/>
              </a:rPr>
              <a:t>е</a:t>
            </a:r>
            <a:endParaRPr lang="ru-RU" sz="8000">
              <a:latin typeface="Calibri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4133" y="44624"/>
            <a:ext cx="8191205" cy="6697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6000" b="1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Орфографическая работа</a:t>
            </a:r>
            <a:r>
              <a:rPr lang="ru-RU" sz="16000" b="1" spc="300" dirty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16000" b="1" spc="300" dirty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16000" b="1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8778875" y="5534025"/>
            <a:ext cx="730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/>
              </a:rPr>
              <a:t>о</a:t>
            </a:r>
            <a:endParaRPr lang="ru-RU" sz="8000">
              <a:latin typeface="Calibri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357313" y="6196013"/>
            <a:ext cx="571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/>
              </a:rPr>
              <a:t>е</a:t>
            </a:r>
            <a:endParaRPr lang="ru-RU" sz="8000">
              <a:latin typeface="Calibri"/>
            </a:endParaRPr>
          </a:p>
        </p:txBody>
      </p:sp>
      <p:sp>
        <p:nvSpPr>
          <p:cNvPr id="26640" name="Прямоугольник 20"/>
          <p:cNvSpPr>
            <a:spLocks noChangeArrowheads="1"/>
          </p:cNvSpPr>
          <p:nvPr/>
        </p:nvSpPr>
        <p:spPr bwMode="auto">
          <a:xfrm>
            <a:off x="6072188" y="6429375"/>
            <a:ext cx="7318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/>
              </a:rPr>
              <a:t>о</a:t>
            </a:r>
            <a:endParaRPr lang="ru-RU" sz="8000">
              <a:latin typeface="Calibri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2428875" y="6858000"/>
            <a:ext cx="690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/>
              </a:rPr>
              <a:t>а</a:t>
            </a:r>
            <a:endParaRPr lang="ru-RU" sz="8000">
              <a:latin typeface="Calibri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8620125" y="5581650"/>
            <a:ext cx="676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0000"/>
                </a:solidFill>
                <a:latin typeface="Calibri"/>
              </a:rPr>
              <a:t>и</a:t>
            </a:r>
            <a:endParaRPr lang="ru-RU" sz="7200">
              <a:latin typeface="Calibri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286125" y="6500813"/>
            <a:ext cx="690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/>
              </a:rPr>
              <a:t>а</a:t>
            </a:r>
            <a:endParaRPr lang="ru-RU" sz="8000">
              <a:latin typeface="Calibri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2.25434E-6 C 0.00642 0.01456 0.00208 0.03029 0.02344 -0.01989 C 0.04462 -0.0689 0.11632 -0.24046 0.13767 -0.29503 C 0.15885 -0.34937 0.14514 -0.28208 0.15174 -0.34729 C 0.15816 -0.41272 0.17951 -0.62174 0.17674 -0.68809 C 0.17413 -0.75399 0.16528 -0.72625 0.13629 -0.74474 C 0.10747 -0.76347 0.03299 -0.79191 0.00382 -0.79931 C -0.02552 -0.80625 -0.0184 -0.79723 -0.03958 -0.78844 C -0.06094 -0.77966 -0.10937 -0.75769 -0.12309 -0.74682 C -0.13663 -0.73572 -0.12951 -0.72948 -0.12187 -0.72301 " pathEditMode="relative" rAng="0" ptsTypes="aaaa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-3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62428E-6 C 0.17448 -0.31098 0.34914 -0.62196 0.44185 -0.73526 C 0.53438 -0.84855 0.53698 -0.68994 0.55608 -0.68069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-4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3399 C 0.07205 -0.30566 0.14445 -0.57711 0.10608 -0.67676 C 0.06771 -0.77641 -0.17361 -0.64046 -0.23038 -0.63237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3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7237 C 0.05382 -0.33225 0.0993 -0.59191 0.15121 -0.68323 C 0.20312 -0.77456 0.26128 -0.69734 0.31944 -0.61988 " pathEditMode="relative" rAng="0" ptsTypes="a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3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88 C 0.02309 -0.30104 0.04861 -0.50497 -0.01806 -0.57688 C -0.08472 -0.64878 -0.24358 -0.58867 -0.40226 -0.52832 " pathEditMode="relative" rAng="0" ptsTypes="a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2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0.00161 C -0.21007 -0.0844 -0.36094 -0.17041 -0.43837 -0.24995 C -0.5158 -0.32948 -0.48334 -0.44925 -0.52414 -0.47607 C -0.56493 -0.50289 -0.65643 -0.42151 -0.68282 -0.41064 " pathEditMode="relative" rAng="0" ptsTypes="aaaA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02659 C -0.14914 -0.08347 -0.2757 -0.14035 -0.33368 -0.18937 C -0.39167 -0.23839 -0.36598 -0.26752 -0.37014 -0.32047 C -0.37431 -0.37341 -0.36702 -0.46012 -0.35903 -0.50659 C -0.35105 -0.55307 -0.33316 -0.58197 -0.32257 -0.59954 C -0.31198 -0.61711 -0.30764 -0.61018 -0.29549 -0.61226 C -0.28334 -0.61434 -0.26216 -0.6148 -0.24948 -0.61226 C -0.23681 -0.60971 -0.22448 -0.60509 -0.21928 -0.59746 C -0.21407 -0.58983 -0.21823 -0.57365 -0.21771 -0.56578 C -0.21719 -0.55792 -0.21563 -0.55654 -0.21615 -0.55099 C -0.21667 -0.54544 -0.22084 -0.53503 -0.22084 -0.5318 " pathEditMode="relative" rAng="0" ptsTypes="aaaaaaaaaaA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9295 C -0.01336 -0.13573 -0.01632 -0.1785 -0.01666 -0.21133 C -0.01701 -0.24417 -0.01076 -0.26128 -0.0118 -0.28948 C -0.01284 -0.31769 -0.01475 -0.36139 -0.02291 -0.38035 C -0.03107 -0.39931 -0.04739 -0.39977 -0.06111 -0.4037 C -0.07482 -0.40763 -0.09184 -0.40347 -0.10555 -0.4037 C -0.11927 -0.40394 -0.13489 -0.40925 -0.14357 -0.40578 C -0.15225 -0.40232 -0.15538 -0.38891 -0.15781 -0.38243 C -0.16024 -0.37596 -0.15781 -0.37157 -0.15781 -0.36763 " pathEditMode="relative" rAng="0" ptsTypes="aaaaaaaaA">
                                      <p:cBhvr>
                                        <p:cTn id="1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-0.00069 C -0.2632 -0.14196 -0.48993 -0.283 -0.59184 -0.35375 C -0.69375 -0.42451 -0.63316 -0.41225 -0.6474 -0.42566 C -0.66164 -0.43907 -0.66493 -0.4326 -0.67761 -0.43399 C -0.69028 -0.43537 -0.70122 -0.43399 -0.72362 -0.43399 C -0.74601 -0.43399 -0.79063 -0.43676 -0.8125 -0.43399 C -0.83438 -0.43121 -0.84931 -0.42335 -0.85539 -0.41711 C -0.86146 -0.41086 -0.85087 -0.40231 -0.84896 -0.39607 C -0.84705 -0.38982 -0.84514 -0.38266 -0.84427 -0.37919 " pathEditMode="relative" rAng="0" ptsTypes="aaaaaaaaA">
                                      <p:cBhvr>
                                        <p:cTn id="1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-0.07584 C -0.0151 -0.09457 -0.02257 -0.11307 -0.03611 -0.13064 C -0.04965 -0.14821 -0.07778 -0.15607 -0.08837 -0.18151 C -0.09896 -0.20694 -0.09548 -0.25457 -0.09948 -0.28301 C -0.10347 -0.31145 -0.10538 -0.32879 -0.11232 -0.3526 C -0.11927 -0.37642 -0.12552 -0.40902 -0.1408 -0.42659 C -0.15607 -0.44416 -0.18455 -0.45711 -0.20434 -0.4585 C -0.22413 -0.45989 -0.24531 -0.43908 -0.25989 -0.43515 C -0.27448 -0.43122 -0.27205 -0.43237 -0.29166 -0.43515 C -0.31128 -0.43792 -0.36319 -0.45226 -0.37725 -0.45203 C -0.39132 -0.45179 -0.37517 -0.44047 -0.37569 -0.43307 C -0.37621 -0.42567 -0.37969 -0.41434 -0.38055 -0.40763 C -0.38142 -0.40093 -0.38055 -0.39677 -0.38055 -0.39284 " pathEditMode="relative" rAng="0" ptsTypes="aaaaaaaaaaa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7 -0.01665 C -0.12986 -0.13295 -0.12205 -0.24925 -0.12656 -0.29989 C -0.13108 -0.35052 -0.15035 -0.31769 -0.16458 -0.32116 C -0.17882 -0.32463 -0.19687 -0.32116 -0.21215 -0.32116 C -0.22743 -0.32116 -0.24184 -0.32463 -0.2566 -0.32116 C -0.27135 -0.31769 -0.29045 -0.30335 -0.30104 -0.29989 C -0.31163 -0.29642 -0.3158 -0.30382 -0.32014 -0.29989 C -0.32448 -0.29596 -0.32674 -0.28347 -0.32656 -0.27677 C -0.32639 -0.27006 -0.32257 -0.26497 -0.31858 -0.25989 " pathEditMode="relative" rAng="0" ptsTypes="aaaaaaaaA">
                                      <p:cBhvr>
                                        <p:cTn id="1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3029 C 0.08246 -0.1082 0.15156 -0.18589 0.17986 -0.22497 C 0.20798 -0.26404 0.18663 -0.25433 0.18142 -0.26497 C 0.17621 -0.2756 0.1651 -0.28277 0.14791 -0.28832 C 0.13073 -0.29387 0.10087 -0.2978 0.07673 -0.29896 C 0.0526 -0.30011 0.02587 -0.29664 0.00364 -0.29456 C -0.01858 -0.29248 -0.04757 -0.29109 -0.0566 -0.28624 C -0.06563 -0.28138 -0.05226 -0.27121 -0.05035 -0.26497 C -0.04844 -0.25872 -0.04705 -0.25341 -0.04549 -0.24809 " pathEditMode="relative" rAng="0" ptsTypes="aaaaaaaaA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6185E-6 C 0.04149 -0.13827 0.08299 -0.27653 0.10313 -0.33411 C 0.12326 -0.39168 0.11163 -0.34543 0.12066 -0.34474 C 0.12969 -0.34405 0.14601 -0.33272 0.15712 -0.32994 C 0.16823 -0.32717 0.17674 -0.32809 0.18733 -0.32763 C 0.19792 -0.32717 0.2099 -0.32763 0.22066 -0.32763 C 0.23142 -0.32763 0.24479 -0.32786 0.25243 -0.32763 C 0.26007 -0.3274 0.26354 -0.32879 0.26667 -0.32555 C 0.26979 -0.32231 0.27049 -0.31422 0.27135 -0.30867 C 0.27222 -0.30312 0.27135 -0.29734 0.27135 -0.29179 C 0.27135 -0.28624 0.27135 -0.27769 0.27135 -0.27491 " pathEditMode="relative" ptsTypes="aaaaaaaaaaA">
                                      <p:cBhvr>
                                        <p:cTn id="1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1688 C 0.00173 -0.0363 0.00555 -0.05572 0.00903 -0.07399 C 0.0125 -0.09225 0.0151 -0.10913 0.01858 -0.12671 C 0.02205 -0.14428 0.02726 -0.16347 0.02969 -0.17965 C 0.03212 -0.19584 0.03246 -0.21318 0.03298 -0.22405 C 0.03316 -0.23491 0.03594 -0.23908 0.03298 -0.24509 C 0.03003 -0.2511 0.02621 -0.25642 0.01545 -0.25988 C 0.00469 -0.26335 -0.01233 -0.26451 -0.03212 -0.26636 C -0.05191 -0.26821 -0.08351 -0.27075 -0.10365 -0.27052 C -0.12379 -0.27029 -0.14011 -0.26682 -0.15278 -0.26428 C -0.16545 -0.26173 -0.17483 -0.25919 -0.17986 -0.25572 C -0.1849 -0.25225 -0.18142 -0.24902 -0.18299 -0.24301 C -0.18455 -0.23699 -0.1882 -0.22381 -0.18924 -0.21988 " pathEditMode="relative" rAng="0" ptsTypes="aaaaaaaaaaaaA">
                                      <p:cBhvr>
                                        <p:cTn id="1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9711 C -0.02431 -0.11468 -0.05677 -0.13225 -0.07587 -0.13503 C -0.09496 -0.1378 -0.08924 -0.11884 -0.10608 -0.11399 C -0.12292 -0.10913 -0.15764 -0.10751 -0.17743 -0.10543 C -0.19722 -0.10335 -0.21094 -0.10104 -0.22517 -0.10127 C -0.23941 -0.1015 -0.25208 -0.10682 -0.26319 -0.10751 C -0.27431 -0.10821 -0.2849 -0.10797 -0.29184 -0.10543 C -0.29878 -0.10289 -0.30087 -0.09595 -0.30451 -0.09271 C -0.30816 -0.08948 -0.30955 -0.08809 -0.31406 -0.08647 C -0.31858 -0.08485 -0.32847 -0.08578 -0.33142 -0.08231 C -0.33437 -0.07884 -0.33142 -0.07121 -0.33142 -0.0652 C -0.33142 -0.05919 -0.33038 -0.05318 -0.33142 -0.04624 C -0.33246 -0.0393 -0.33524 -0.03121 -0.33785 -0.02312 " pathEditMode="relative" rAng="0" ptsTypes="aaaaaaaaaaaaA">
                                      <p:cBhvr>
                                        <p:cTn id="191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5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22" grpId="0"/>
      <p:bldP spid="22" grpId="1"/>
      <p:bldP spid="24" grpId="0"/>
      <p:bldP spid="2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0"/>
            <a:ext cx="8229600" cy="1625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У нашей собаки родились щенята. Мы быстро раздали их знакомым. А в будку подложили зайчика. Чтобы мать не скучала.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50" y="1643063"/>
            <a:ext cx="8229600" cy="1071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/>
              <a:t>    Пришла собака – нет щенят. А сидит на их месте робкая зверюшка в серой шубке.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2875" y="2786063"/>
            <a:ext cx="8786813" cy="2143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/>
              <a:t>   Признала собака зайку своим деткой. Стала ему лучшие куски мяса таскать. От такой пищи зайчик быстро бы протянул лапки. Но мы украдкой кормили его травкой и молочком.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88" y="4929188"/>
            <a:ext cx="8786812" cy="1928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/>
              <a:t>   </a:t>
            </a:r>
            <a:r>
              <a:rPr lang="ru-RU" sz="3500" dirty="0"/>
              <a:t>Зайчишка быстро вырос. Храбрости собачьей выучился. Стал хороший сторож. Зубки острые, ножки быстрые. Все соседские собаки его боялись.</a:t>
            </a:r>
            <a:endParaRPr lang="ru-RU" sz="3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4624"/>
            <a:ext cx="5869886" cy="1224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8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Разгадайте ребусы</a:t>
            </a:r>
            <a:endParaRPr sz="4800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928688"/>
            <a:ext cx="1285875" cy="2143125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                    </a:t>
            </a:r>
            <a:r>
              <a:rPr lang="ru-RU" sz="15400" b="1" dirty="0" smtClean="0"/>
              <a:t>,,</a:t>
            </a:r>
            <a:endParaRPr lang="ru-RU" sz="1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30400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857375"/>
            <a:ext cx="242887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7572375" y="2643188"/>
            <a:ext cx="1285875" cy="17145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/>
              <a:t>                                      </a:t>
            </a:r>
            <a:r>
              <a:rPr lang="ru-RU" sz="15400" b="1" dirty="0"/>
              <a:t>Н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6536531" y="2893219"/>
            <a:ext cx="3071813" cy="15716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Содержимое 2"/>
          <p:cNvSpPr txBox="1">
            <a:spLocks/>
          </p:cNvSpPr>
          <p:nvPr/>
        </p:nvSpPr>
        <p:spPr>
          <a:xfrm>
            <a:off x="714375" y="4786313"/>
            <a:ext cx="5500688" cy="1857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          </a:t>
            </a:r>
            <a:r>
              <a:rPr lang="ru-RU" sz="1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собака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50" y="0"/>
            <a:ext cx="8434388" cy="66436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</a:t>
            </a:r>
            <a:r>
              <a:rPr lang="ru-RU" sz="3500" dirty="0" smtClean="0"/>
              <a:t>У нашей собаки родились щенята. Мы быстро раздали их знакомым. А в будку подложили зайчика. Чтобы мать не скучала.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    Пришла собака – нет щенят. А сидит на их месте робкая зверюшка в серой шубке.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    Признала собака зайку своим деткой. Стала ему лучшие куски мяса таскать. От такой пищи зайчик быстро бы протянул лапки. Но мы украдкой кормили его травкой и молочком.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/>
              <a:t>        Зайчишка быстро вырос. Храбрости собачьей выучился. Стал хороший сторож. Зубки острые, ножки быстрые. Все соседские собаки его боялись.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71625"/>
            <a:ext cx="3929062" cy="4929188"/>
          </a:xfr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928802"/>
            <a:ext cx="4714916" cy="471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1142976" y="-571528"/>
            <a:ext cx="6143668" cy="3429024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ln w="1905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  <a:gs pos="100000">
                      <a:srgbClr val="4D0808"/>
                    </a:gs>
                    <a:gs pos="100000">
                      <a:srgbClr val="4D0808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Желаю </a:t>
            </a:r>
            <a:r>
              <a:rPr lang="ru-RU" sz="4400" dirty="0">
                <a:ln w="1905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  <a:gs pos="100000">
                      <a:srgbClr val="4D0808"/>
                    </a:gs>
                    <a:gs pos="100000">
                      <a:srgbClr val="4D0808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хорошо написать изложение!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33CC"/>
                </a:solidFill>
              </a:rPr>
              <a:t>Слова для справок</a:t>
            </a:r>
            <a:endParaRPr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948" y="1571612"/>
            <a:ext cx="8229600" cy="489446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У нашей,      раздали, подложили,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не скучала,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</a:rPr>
              <a:t>пришла,         признала, лучшие,        вырос </a:t>
            </a:r>
            <a:endParaRPr lang="ru-RU" sz="6000" b="1" dirty="0">
              <a:ln>
                <a:solidFill>
                  <a:sysClr val="windowText" lastClr="000000"/>
                </a:solidFill>
              </a:ln>
              <a:solidFill>
                <a:srgbClr val="FF33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428868"/>
            <a:ext cx="335904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df88d22373033a6e5a81091f2a38901a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1462"/>
            <a:ext cx="9144000" cy="69294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gl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71678"/>
            <a:ext cx="6503387" cy="423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696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Приложение 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Обучающее изложение русский язык – развитие речи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«Зайчишка» 2 класс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учить определять тему и основную мысль текста, передавать содержание текста.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Развивать письменную речь учащихся, орфографическую зоркость.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Формировать умение воспроизводить содержание текста с сохранением стилистического единства и авторских выразительных средств; развивать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речь,память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Воспитывать любовь к животным; сочувствие, отзывчивость.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компьютер, текст, опорные слова на листочках.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 урока.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.Организационный момент.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.Самоопределение к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.Работа по теме урока.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1.Знакомство с содержанием текста изложения. Выразительное чтение текста учителем.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2.Анализ текста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ФИЗКУЛЬТМИНУТКА (под музыку)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3.Словарно – орфографическая подготовка.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IV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.Самостоятельная работа. Письмо изложения.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.Итог урока.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4624"/>
            <a:ext cx="5869886" cy="1224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8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Разгадайте ребусы</a:t>
            </a:r>
            <a:endParaRPr sz="4800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571500"/>
            <a:ext cx="1285875" cy="2143125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                    </a:t>
            </a:r>
            <a:r>
              <a:rPr lang="ru-RU" sz="15400" b="1" dirty="0" smtClean="0"/>
              <a:t>,,</a:t>
            </a:r>
            <a:endParaRPr lang="ru-RU" sz="15400" b="1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14375" y="4786313"/>
            <a:ext cx="5500688" cy="1857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          </a:t>
            </a:r>
            <a:r>
              <a:rPr lang="ru-RU" sz="1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щенята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57375"/>
            <a:ext cx="23637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714375" y="3714750"/>
            <a:ext cx="2214563" cy="785813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/>
              <a:t>      </a:t>
            </a:r>
            <a:r>
              <a:rPr lang="ru-RU" sz="6000" b="1" dirty="0"/>
              <a:t>у = е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000250"/>
            <a:ext cx="18954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5072063" y="857250"/>
            <a:ext cx="1285875" cy="15001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5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/>
              <a:t>                                       </a:t>
            </a:r>
            <a:r>
              <a:rPr lang="ru-RU" sz="17500" b="1" dirty="0"/>
              <a:t>,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643188"/>
            <a:ext cx="24352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8001000" y="1714500"/>
            <a:ext cx="1143000" cy="21431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5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/>
              <a:t>                                       </a:t>
            </a:r>
            <a:r>
              <a:rPr lang="ru-RU" sz="15400" b="1"/>
              <a:t>,,</a:t>
            </a:r>
            <a:endParaRPr lang="ru-RU" sz="15400" b="1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357563" y="4000500"/>
            <a:ext cx="2214562" cy="785813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/>
              <a:t>      </a:t>
            </a:r>
            <a:r>
              <a:rPr lang="ru-RU" sz="6000" b="1" dirty="0"/>
              <a:t>м = </a:t>
            </a:r>
            <a:r>
              <a:rPr lang="ru-RU" sz="6000" b="1" dirty="0" err="1"/>
              <a:t>н</a:t>
            </a:r>
            <a:endParaRPr lang="ru-RU" sz="6000" b="1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3" grpId="0" animBg="1"/>
      <p:bldP spid="10" grpId="0" animBg="1"/>
      <p:bldP spid="12" grpId="0"/>
      <p:bldP spid="1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4624"/>
            <a:ext cx="5869886" cy="1224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8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Разгадайте ребусы</a:t>
            </a:r>
            <a:endParaRPr sz="4800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14375" y="4786313"/>
            <a:ext cx="5500688" cy="1857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          </a:t>
            </a:r>
            <a:r>
              <a:rPr lang="ru-RU" sz="1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будка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28750"/>
            <a:ext cx="3000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00125" y="3857625"/>
            <a:ext cx="2428875" cy="1143000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</a:t>
            </a:r>
            <a:r>
              <a:rPr lang="ru-RU" sz="21600" b="1" dirty="0" smtClean="0"/>
              <a:t>3  2  1</a:t>
            </a:r>
            <a:endParaRPr lang="ru-RU" sz="2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714500"/>
            <a:ext cx="3786188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7786688" y="785813"/>
            <a:ext cx="1571625" cy="21431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5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/>
              <a:t>                                       </a:t>
            </a:r>
            <a:r>
              <a:rPr lang="ru-RU" sz="18500" b="1" dirty="0"/>
              <a:t>,,,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285728"/>
            <a:ext cx="4824850" cy="60722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Собака</a:t>
            </a:r>
            <a:br>
              <a:rPr lang="ru-RU" sz="96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96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щенята</a:t>
            </a:r>
            <a:br>
              <a:rPr lang="ru-RU" sz="96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96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будка</a:t>
            </a:r>
            <a:endParaRPr lang="ru-RU" sz="9600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060035" cy="12241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Отгадайте загадку</a:t>
            </a:r>
            <a:endParaRPr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538" y="1428750"/>
            <a:ext cx="5581650" cy="50371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Прыгун-трусишка: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Хвост-коротышка,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Глазки с косинкой,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Ушки вдоль спинки,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Одежка в два цвета –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На зиму, на лето.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4786322"/>
            <a:ext cx="2691763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Заяц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60007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8334081" cy="12241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Объясните лексическое значение этого слова.</a:t>
            </a:r>
            <a:endParaRPr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538" y="1428750"/>
            <a:ext cx="8229600" cy="28575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400" b="1" dirty="0" smtClean="0"/>
              <a:t>Небольшой пугливый зверёк семейства грызунов с длинными ушами и длинными ногами, а также мех его.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63" y="4357688"/>
            <a:ext cx="8229600" cy="21431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2</a:t>
            </a:r>
            <a:r>
              <a:rPr lang="ru-RU" sz="4400" b="1" dirty="0"/>
              <a:t>. Безбилетный пассажир, а также зритель, проникший куда-нибудь без билета.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048329" cy="216993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Чему удивляется заяц в этом стихотворении?</a:t>
            </a:r>
            <a:endParaRPr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538" y="2232025"/>
            <a:ext cx="8229600" cy="4233863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b="1" smtClean="0"/>
              <a:t>Едет зайка на трамвае,</a:t>
            </a:r>
          </a:p>
          <a:p>
            <a:pPr>
              <a:buFont typeface="Arial" charset="0"/>
              <a:buNone/>
            </a:pPr>
            <a:r>
              <a:rPr lang="ru-RU" sz="5400" b="1" smtClean="0"/>
              <a:t>Едет зайка, рассуждает:</a:t>
            </a:r>
          </a:p>
          <a:p>
            <a:pPr>
              <a:buFontTx/>
              <a:buChar char="-"/>
            </a:pPr>
            <a:r>
              <a:rPr lang="ru-RU" sz="5400" b="1" smtClean="0"/>
              <a:t>Если я купил билет,</a:t>
            </a:r>
          </a:p>
          <a:p>
            <a:pPr>
              <a:buFont typeface="Arial" charset="0"/>
              <a:buNone/>
            </a:pPr>
            <a:r>
              <a:rPr lang="ru-RU" sz="5400" b="1" smtClean="0"/>
              <a:t>    Кто я: заяц или нет?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214554"/>
            <a:ext cx="235745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зайка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5143512"/>
            <a:ext cx="1555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заяц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3214686"/>
            <a:ext cx="235745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зайка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4624"/>
            <a:ext cx="5143536" cy="174130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ещё можно назвать маленького зайку?</a:t>
            </a:r>
            <a:endParaRPr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7858180" cy="271464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Зайчик, </a:t>
            </a:r>
            <a:r>
              <a:rPr lang="ru-RU" sz="60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заюшка</a:t>
            </a:r>
            <a:r>
              <a:rPr lang="ru-RU" sz="6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зайчишка, зайчонок, заинька, зайка</a:t>
            </a:r>
            <a:endParaRPr lang="ru-RU" sz="6000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0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4733925"/>
            <a:ext cx="8715375" cy="1446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Как называются эти слова? С помощью чего они образовались?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animBg="1"/>
    </p:bldLst>
  </p:timing>
</p:sld>
</file>

<file path=ppt/theme/theme1.xml><?xml version="1.0" encoding="utf-8"?>
<a:theme xmlns:a="http://schemas.openxmlformats.org/drawingml/2006/main" name="TS102023626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TS102023626</Template>
  <TotalTime>611</TotalTime>
  <Words>867</Words>
  <Application>Microsoft Office PowerPoint</Application>
  <PresentationFormat>Экран (4:3)</PresentationFormat>
  <Paragraphs>138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TS102023626</vt:lpstr>
      <vt:lpstr>Презентация к уроку по учебному предмету «Русский язык» (развитие речи)</vt:lpstr>
      <vt:lpstr>Разгадайте ребусы</vt:lpstr>
      <vt:lpstr>Разгадайте ребусы</vt:lpstr>
      <vt:lpstr>Разгадайте ребусы</vt:lpstr>
      <vt:lpstr>Собака щенята будка</vt:lpstr>
      <vt:lpstr>Отгадайте загадку</vt:lpstr>
      <vt:lpstr>Объясните лексическое значение этого слова.</vt:lpstr>
      <vt:lpstr>Чему удивляется заяц в этом стихотворении?</vt:lpstr>
      <vt:lpstr>Как ещё можно назвать маленького зайку?</vt:lpstr>
      <vt:lpstr>Подберите синоним к слову заяц</vt:lpstr>
      <vt:lpstr>А теперь о чём будет наш рассказ? Как могут быть связаны эти слова?</vt:lpstr>
      <vt:lpstr>Слайд 12</vt:lpstr>
      <vt:lpstr>Слайд 13</vt:lpstr>
      <vt:lpstr> Лексические упражнения </vt:lpstr>
      <vt:lpstr>Слайд 15</vt:lpstr>
      <vt:lpstr>Слайд 16</vt:lpstr>
      <vt:lpstr> Орфографическая работа </vt:lpstr>
      <vt:lpstr>Вставьте пропущенные буквы</vt:lpstr>
      <vt:lpstr>Слайд 19</vt:lpstr>
      <vt:lpstr>Слайд 20</vt:lpstr>
      <vt:lpstr>Слайд 21</vt:lpstr>
      <vt:lpstr>Слова для справок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Комп</dc:creator>
  <cp:keywords/>
  <dc:description/>
  <cp:lastModifiedBy>user</cp:lastModifiedBy>
  <cp:revision>87</cp:revision>
  <dcterms:created xsi:type="dcterms:W3CDTF">2010-10-18T00:45:09Z</dcterms:created>
  <dcterms:modified xsi:type="dcterms:W3CDTF">2021-10-03T07:44:40Z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TC102023626</vt:lpwstr>
  </property>
</Properties>
</file>