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26"/>
  </p:notesMasterIdLst>
  <p:sldIdLst>
    <p:sldId id="278" r:id="rId2"/>
    <p:sldId id="266" r:id="rId3"/>
    <p:sldId id="267" r:id="rId4"/>
    <p:sldId id="268" r:id="rId5"/>
    <p:sldId id="279" r:id="rId6"/>
    <p:sldId id="280" r:id="rId7"/>
    <p:sldId id="256" r:id="rId8"/>
    <p:sldId id="271" r:id="rId9"/>
    <p:sldId id="285" r:id="rId10"/>
    <p:sldId id="259" r:id="rId11"/>
    <p:sldId id="287" r:id="rId12"/>
    <p:sldId id="260" r:id="rId13"/>
    <p:sldId id="288" r:id="rId14"/>
    <p:sldId id="281" r:id="rId15"/>
    <p:sldId id="286" r:id="rId16"/>
    <p:sldId id="262" r:id="rId17"/>
    <p:sldId id="270" r:id="rId18"/>
    <p:sldId id="272" r:id="rId19"/>
    <p:sldId id="273" r:id="rId20"/>
    <p:sldId id="274" r:id="rId21"/>
    <p:sldId id="275" r:id="rId22"/>
    <p:sldId id="283" r:id="rId23"/>
    <p:sldId id="282" r:id="rId24"/>
    <p:sldId id="276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34588" autoAdjust="0"/>
    <p:restoredTop sz="92473" autoAdjust="0"/>
  </p:normalViewPr>
  <p:slideViewPr>
    <p:cSldViewPr>
      <p:cViewPr>
        <p:scale>
          <a:sx n="73" d="100"/>
          <a:sy n="73" d="100"/>
        </p:scale>
        <p:origin x="-1932" y="-1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42F1B-87A3-4361-9696-824EE19D7423}" type="datetimeFigureOut">
              <a:rPr lang="uk-UA" smtClean="0"/>
              <a:pPr/>
              <a:t>09.06.2020</a:t>
            </a:fld>
            <a:endParaRPr lang="uk-UA"/>
          </a:p>
        </p:txBody>
      </p:sp>
      <p:sp>
        <p:nvSpPr>
          <p:cNvPr id="4" name="Місце для зображення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Місце для нотаток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1EA3F4-4BB2-4421-9776-808B965500D0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1684022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sz="800" b="1" dirty="0" smtClean="0">
                <a:solidFill>
                  <a:srgbClr val="C00000"/>
                </a:solidFill>
              </a:rPr>
              <a:t>Закон оптимума</a:t>
            </a:r>
            <a:endParaRPr lang="ru-RU" sz="800" dirty="0" smtClean="0">
              <a:solidFill>
                <a:srgbClr val="C00000"/>
              </a:solidFill>
            </a:endParaRPr>
          </a:p>
          <a:p>
            <a:endParaRPr lang="ru-RU" sz="1100" b="1" dirty="0" smtClean="0">
              <a:solidFill>
                <a:schemeClr val="tx1"/>
              </a:solidFill>
            </a:endParaRPr>
          </a:p>
          <a:p>
            <a:pPr algn="just"/>
            <a:r>
              <a:rPr lang="ru-RU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Графически подобная реакция организма на изменение значений фактора изображается в виде кривой жизнедеятельности (экологической кривой), при анализе которой можно выделить некоторые </a:t>
            </a:r>
            <a:r>
              <a:rPr lang="ru-RU" sz="1200" i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точки</a:t>
            </a:r>
            <a:r>
              <a:rPr lang="ru-RU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и </a:t>
            </a:r>
            <a:r>
              <a:rPr lang="ru-RU" sz="1200" i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зоны</a:t>
            </a:r>
            <a:r>
              <a:rPr lang="ru-RU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:</a:t>
            </a:r>
            <a:endParaRPr lang="en-US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1200" b="1" i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Зона оптимума</a:t>
            </a:r>
            <a:r>
              <a:rPr lang="ru-RU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 — это тот диапазон действия фактора, который наиболее благоприятен для жизнедеятельности.</a:t>
            </a:r>
            <a:endParaRPr lang="en-US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1200" b="1" i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Зоны пессимума </a:t>
            </a:r>
            <a:r>
              <a:rPr lang="ru-RU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определяют отклонения от оптимума. В них организмы испытывают угнетение.</a:t>
            </a:r>
          </a:p>
          <a:p>
            <a:pPr algn="ctr">
              <a:buNone/>
            </a:pPr>
            <a:endParaRPr lang="ru-RU" b="1" dirty="0" smtClean="0"/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1EA3F4-4BB2-4421-9776-808B965500D0}" type="slidenum">
              <a:rPr lang="uk-UA" smtClean="0"/>
              <a:pPr/>
              <a:t>7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7167892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sz="800" dirty="0" smtClean="0">
                <a:solidFill>
                  <a:srgbClr val="C00000"/>
                </a:solidFill>
              </a:rPr>
              <a:t>Закон</a:t>
            </a:r>
            <a:r>
              <a:rPr lang="ru-RU" dirty="0" smtClean="0">
                <a:solidFill>
                  <a:srgbClr val="C00000"/>
                </a:solidFill>
              </a:rPr>
              <a:t/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sz="800" dirty="0" smtClean="0">
                <a:solidFill>
                  <a:srgbClr val="C00000"/>
                </a:solidFill>
              </a:rPr>
              <a:t>экологической индивидуальности видов</a:t>
            </a:r>
          </a:p>
          <a:p>
            <a:endParaRPr lang="ru-RU" sz="800" b="1" dirty="0" smtClean="0">
              <a:solidFill>
                <a:schemeClr val="tx1"/>
              </a:solidFill>
            </a:endParaRPr>
          </a:p>
          <a:p>
            <a:pPr algn="ctr">
              <a:buNone/>
            </a:pPr>
            <a:r>
              <a:rPr lang="ru-RU" sz="1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был сформулирован в 1924 г. русским ботаником Л.Г. Раменским:</a:t>
            </a:r>
          </a:p>
          <a:p>
            <a:pPr algn="ctr">
              <a:buNone/>
            </a:pPr>
            <a:r>
              <a:rPr lang="ru-RU" sz="1200" b="1" i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экологические спектры (толерантность) разных видов не</a:t>
            </a:r>
          </a:p>
          <a:p>
            <a:pPr algn="ctr">
              <a:buNone/>
            </a:pPr>
            <a:r>
              <a:rPr lang="ru-RU" sz="1200" b="1" i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совпадает, каждый вид специфичен по своим экологическим возможностям.</a:t>
            </a:r>
            <a:r>
              <a:rPr lang="ru-RU" sz="1200" i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buNone/>
            </a:pPr>
            <a:endParaRPr lang="ru-RU" b="1" dirty="0" smtClean="0"/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1EA3F4-4BB2-4421-9776-808B965500D0}" type="slidenum">
              <a:rPr lang="uk-UA" smtClean="0"/>
              <a:pPr/>
              <a:t>10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30181167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sz="1800" dirty="0" smtClean="0">
                <a:solidFill>
                  <a:srgbClr val="C00000"/>
                </a:solidFill>
              </a:rPr>
              <a:t>Закон   ограничивающего (лимитирующего) фактора</a:t>
            </a:r>
          </a:p>
          <a:p>
            <a:pPr algn="ctr">
              <a:buNone/>
            </a:pPr>
            <a:r>
              <a:rPr lang="ru-RU" sz="1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гласит, что </a:t>
            </a:r>
            <a:r>
              <a:rPr lang="ru-RU" sz="1200" b="1" i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наиболее значим для организма тот фактор,</a:t>
            </a:r>
          </a:p>
          <a:p>
            <a:pPr algn="ctr">
              <a:buNone/>
            </a:pPr>
            <a:r>
              <a:rPr lang="ru-RU" sz="1200" b="1" i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который более всего отклоняется от оптимального его значения</a:t>
            </a:r>
            <a:r>
              <a:rPr lang="ru-RU" sz="1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1EA3F4-4BB2-4421-9776-808B965500D0}" type="slidenum">
              <a:rPr lang="uk-UA" smtClean="0"/>
              <a:pPr/>
              <a:t>12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36900294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sz="1800" dirty="0" smtClean="0">
                <a:solidFill>
                  <a:srgbClr val="C00000"/>
                </a:solidFill>
              </a:rPr>
              <a:t>ЗАКОН НЕЗАМЕНИМОСТИ ФУНДАМЕНТАЛЬНЫХ ФАКТОРОВ </a:t>
            </a:r>
          </a:p>
          <a:p>
            <a:pPr algn="ctr">
              <a:buNone/>
            </a:pPr>
            <a:r>
              <a:rPr lang="ru-RU" sz="1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закон Вильямса(1949), согласно которому полное отсутствие в окружающей среде фундаментальных экологических (физиологических) факторов (света, воды, CO</a:t>
            </a:r>
            <a:r>
              <a:rPr lang="ru-RU" sz="1200" b="1" baseline="-25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ru-RU" sz="1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, питательных веществ) не может быть заменено (компенсировано) др. факторами.</a:t>
            </a: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1EA3F4-4BB2-4421-9776-808B965500D0}" type="slidenum">
              <a:rPr lang="uk-UA" smtClean="0"/>
              <a:pPr/>
              <a:t>16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1631844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A9D71F30-295A-48E5-9E31-FB009E47668A}" type="datetime1">
              <a:rPr lang="ru-RU" smtClean="0"/>
              <a:pPr/>
              <a:t>09.06.2020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E35DE8-4CD3-4849-8E0E-0505AE00DEDE}" type="datetime1">
              <a:rPr lang="ru-RU" smtClean="0"/>
              <a:pPr/>
              <a:t>09.06.2020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0664F6-CE1B-4B4E-9B14-7CBFDB4B0C8F}" type="datetime1">
              <a:rPr lang="ru-RU" smtClean="0"/>
              <a:pPr/>
              <a:t>09.06.2020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D5D3B21-C9CA-4DEE-AD11-635E67D8D8D0}" type="datetime1">
              <a:rPr lang="ru-RU" smtClean="0"/>
              <a:pPr/>
              <a:t>09.06.2020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3EFC9BA4-F4D0-483A-BA5A-A8336F011CC1}" type="datetime1">
              <a:rPr lang="ru-RU" smtClean="0"/>
              <a:pPr/>
              <a:t>09.06.2020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30271-048E-4678-8EF6-6845C49DA1D7}" type="datetime1">
              <a:rPr lang="ru-RU" smtClean="0"/>
              <a:pPr/>
              <a:t>09.06.2020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1D6A658-490E-4419-ABBB-1A892E7C28F8}" type="datetime1">
              <a:rPr lang="ru-RU" smtClean="0"/>
              <a:pPr/>
              <a:t>09.06.2020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6755FAC-1AC1-4DC0-9EF8-F1B773574AC4}" type="datetime1">
              <a:rPr lang="ru-RU" smtClean="0"/>
              <a:pPr/>
              <a:t>09.06.2020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93C9650-133E-4C43-9744-A2649B77D707}" type="datetime1">
              <a:rPr lang="ru-RU" smtClean="0"/>
              <a:pPr/>
              <a:t>09.06.2020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A9AE05AA-DEE9-4008-8988-68C3F0AF39B8}" type="datetime1">
              <a:rPr lang="ru-RU" smtClean="0"/>
              <a:pPr/>
              <a:t>09.06.2020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F76E46B2-3D53-4E17-BCD9-0508228C2DA4}" type="datetime1">
              <a:rPr lang="ru-RU" smtClean="0"/>
              <a:pPr/>
              <a:t>09.06.2020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E8069471-CB61-402B-B6F0-F015AAB7C391}" type="datetime1">
              <a:rPr lang="ru-RU" smtClean="0"/>
              <a:pPr/>
              <a:t>09.06.2020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hf sldNum="0" hdr="0" dt="0"/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Морщинина Марина Владимировна, учитель биологии и химии , МБОУ «Солнечная СОШ №1»</a:t>
            </a:r>
            <a:endParaRPr lang="ru-RU" sz="2000" dirty="0">
              <a:solidFill>
                <a:schemeClr val="accent1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755576" y="3863504"/>
            <a:ext cx="7772400" cy="1509712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Презентация к уроку по учебному предмету  «Биология» в 9 классе та тему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«Закономерности действия факторов среды </a:t>
            </a:r>
          </a:p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 организмы»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820472" cy="119675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Закон экологической индивидуальности видов</a:t>
            </a:r>
            <a:endParaRPr lang="ru-RU" sz="4000" b="1" dirty="0"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9"/>
          <p:cNvSpPr>
            <a:spLocks noGrp="1"/>
          </p:cNvSpPr>
          <p:nvPr>
            <p:ph idx="1"/>
          </p:nvPr>
        </p:nvSpPr>
        <p:spPr>
          <a:xfrm>
            <a:off x="611560" y="1196752"/>
            <a:ext cx="7704856" cy="864096"/>
          </a:xfrm>
          <a:prstGeom prst="roundRect">
            <a:avLst/>
          </a:prstGeom>
          <a:solidFill>
            <a:srgbClr val="92D050"/>
          </a:solidFill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70000" lnSpcReduction="20000"/>
          </a:bodyPr>
          <a:lstStyle/>
          <a:p>
            <a:endParaRPr lang="ru-RU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Если виды совпадают по устойчивости к одному фактору, то обязательно разойдутся по устойчивости к другому</a:t>
            </a:r>
          </a:p>
          <a:p>
            <a:pPr algn="ctr">
              <a:buNone/>
            </a:pPr>
            <a:endParaRPr lang="ru-RU" b="1" dirty="0"/>
          </a:p>
        </p:txBody>
      </p:sp>
      <p:pic>
        <p:nvPicPr>
          <p:cNvPr id="6" name="Рисунок 5" descr="img9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5616" y="2060848"/>
            <a:ext cx="6715172" cy="2945413"/>
          </a:xfrm>
          <a:prstGeom prst="rect">
            <a:avLst/>
          </a:prstGeom>
        </p:spPr>
      </p:pic>
      <p:pic>
        <p:nvPicPr>
          <p:cNvPr id="7" name="Picture 8" descr="Медведи белые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1259632" y="5084044"/>
            <a:ext cx="1872208" cy="1585316"/>
          </a:xfrm>
          <a:prstGeom prst="rect">
            <a:avLst/>
          </a:prstGeom>
          <a:noFill/>
          <a:ln/>
        </p:spPr>
      </p:pic>
      <p:pic>
        <p:nvPicPr>
          <p:cNvPr id="1026" name="Picture 2" descr="C:\Documents and Settings\Admin\Рабочий стол\Protoreaster-nodosu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96136" y="5085184"/>
            <a:ext cx="1857388" cy="1575815"/>
          </a:xfrm>
          <a:prstGeom prst="rect">
            <a:avLst/>
          </a:prstGeom>
          <a:noFill/>
        </p:spPr>
      </p:pic>
      <p:pic>
        <p:nvPicPr>
          <p:cNvPr id="9" name="Picture 4" descr="resF48F45B1-747D-45D6-AF0C-DBA44E8AB7B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63888" y="5013176"/>
            <a:ext cx="1656184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11560" y="1268760"/>
            <a:ext cx="8229600" cy="381642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Подумай!</a:t>
            </a:r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Закон , отражающий  устойчивость  видов  </a:t>
            </a:r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 одному фактору, </a:t>
            </a:r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 расхождение  </a:t>
            </a:r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устойчивости к </a:t>
            </a:r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другому, называется….</a:t>
            </a:r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319868" cy="965796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Закон   ограничивающего </a:t>
            </a:r>
            <a:r>
              <a:rPr lang="ru-RU" sz="3600" b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фактора</a:t>
            </a:r>
            <a:endParaRPr lang="ru-RU" sz="3600" b="1" dirty="0"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9"/>
          <p:cNvSpPr>
            <a:spLocks noGrp="1"/>
          </p:cNvSpPr>
          <p:nvPr>
            <p:ph idx="1"/>
          </p:nvPr>
        </p:nvSpPr>
        <p:spPr>
          <a:xfrm>
            <a:off x="467544" y="980728"/>
            <a:ext cx="8064896" cy="1000132"/>
          </a:xfrm>
          <a:prstGeom prst="roundRect">
            <a:avLst/>
          </a:prstGeom>
          <a:solidFill>
            <a:srgbClr val="92D050"/>
          </a:solidFill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buNone/>
            </a:pPr>
            <a:r>
              <a:rPr lang="ru-RU" sz="2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Наиболее значим для организма тот фактор,</a:t>
            </a:r>
          </a:p>
          <a:p>
            <a:pPr algn="ctr">
              <a:buNone/>
            </a:pPr>
            <a:r>
              <a:rPr lang="ru-RU" sz="2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который более всего отклоняется от оптимального его значения</a:t>
            </a:r>
          </a:p>
        </p:txBody>
      </p:sp>
      <p:pic>
        <p:nvPicPr>
          <p:cNvPr id="5" name="Рисунок 4" descr="image00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7299" y="2060848"/>
            <a:ext cx="4594489" cy="3528392"/>
          </a:xfrm>
          <a:prstGeom prst="rect">
            <a:avLst/>
          </a:prstGeom>
        </p:spPr>
      </p:pic>
      <p:pic>
        <p:nvPicPr>
          <p:cNvPr id="2050" name="Picture 2" descr="C:\Documents and Settings\Admin\Рабочий стол\i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4048" y="2060848"/>
            <a:ext cx="3387226" cy="3504866"/>
          </a:xfrm>
          <a:prstGeom prst="rect">
            <a:avLst/>
          </a:prstGeom>
          <a:noFill/>
        </p:spPr>
      </p:pic>
      <p:sp>
        <p:nvSpPr>
          <p:cNvPr id="7" name="Скругленный прямоугольник 6"/>
          <p:cNvSpPr/>
          <p:nvPr/>
        </p:nvSpPr>
        <p:spPr>
          <a:xfrm>
            <a:off x="755576" y="5733256"/>
            <a:ext cx="3168352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Глубина снежного покрова</a:t>
            </a:r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652120" y="5733256"/>
            <a:ext cx="252028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Опыляющий шмель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501008"/>
            <a:ext cx="8229600" cy="172819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800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4800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4800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4800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Подумай</a:t>
            </a:r>
            <a:r>
              <a:rPr lang="ru-RU" sz="4800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!</a:t>
            </a:r>
            <a:r>
              <a:rPr lang="ru-RU" sz="4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4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Закон </a:t>
            </a:r>
            <a:r>
              <a:rPr lang="ru-RU" sz="4000" dirty="0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000" dirty="0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отражающий, </a:t>
            </a:r>
            <a:r>
              <a:rPr lang="ru-RU" sz="4000" dirty="0" smtClean="0">
                <a:solidFill>
                  <a:schemeClr val="accent6">
                    <a:lumMod val="50000"/>
                  </a:schemeClr>
                </a:solidFill>
                <a:effectLst/>
              </a:rPr>
              <a:t>что </a:t>
            </a:r>
            <a:r>
              <a:rPr lang="ru-RU" sz="4000" dirty="0" smtClean="0">
                <a:solidFill>
                  <a:schemeClr val="accent6">
                    <a:lumMod val="50000"/>
                  </a:schemeClr>
                </a:solidFill>
                <a:effectLst/>
              </a:rPr>
              <a:t>наиболее значим для </a:t>
            </a:r>
            <a:r>
              <a:rPr lang="ru-RU" sz="4000" dirty="0" smtClean="0">
                <a:solidFill>
                  <a:schemeClr val="accent6">
                    <a:lumMod val="50000"/>
                  </a:schemeClr>
                </a:solidFill>
                <a:effectLst/>
              </a:rPr>
              <a:t>организма</a:t>
            </a:r>
            <a:r>
              <a:rPr lang="ru-RU" sz="4000" dirty="0" smtClean="0">
                <a:solidFill>
                  <a:schemeClr val="accent6">
                    <a:lumMod val="50000"/>
                  </a:schemeClr>
                </a:solidFill>
                <a:effectLst/>
              </a:rPr>
              <a:t> тот </a:t>
            </a:r>
            <a:r>
              <a:rPr lang="ru-RU" sz="4000" dirty="0" smtClean="0">
                <a:solidFill>
                  <a:schemeClr val="accent6">
                    <a:lumMod val="50000"/>
                  </a:schemeClr>
                </a:solidFill>
                <a:effectLst/>
              </a:rPr>
              <a:t> фактор, </a:t>
            </a:r>
            <a:r>
              <a:rPr lang="ru-RU" sz="4000" dirty="0" smtClean="0">
                <a:solidFill>
                  <a:schemeClr val="accent6">
                    <a:lumMod val="50000"/>
                  </a:schemeClr>
                </a:solidFill>
                <a:effectLst/>
              </a:rPr>
              <a:t>который более всего отклоняется от оптимального его значения.</a:t>
            </a:r>
            <a:r>
              <a:rPr lang="ru-RU" sz="4000" dirty="0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000" dirty="0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называется….</a:t>
            </a:r>
            <a:r>
              <a:rPr lang="ru-RU" sz="4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Закон совместного действия факторов</a:t>
            </a:r>
            <a:endParaRPr lang="ru-RU" sz="3600" b="1" dirty="0"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Содержимое 7" descr="Без названия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539552" y="1844824"/>
            <a:ext cx="3651489" cy="2326038"/>
          </a:xfrm>
        </p:spPr>
      </p:pic>
      <p:pic>
        <p:nvPicPr>
          <p:cNvPr id="10" name="Содержимое 9" descr="Без названия (1)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7543" y="4221088"/>
            <a:ext cx="3874278" cy="2448272"/>
          </a:xfrm>
        </p:spPr>
      </p:pic>
      <p:pic>
        <p:nvPicPr>
          <p:cNvPr id="40963" name="Picture 3" descr="C:\Users\Марина\Desktop\0002814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60083" y="4149080"/>
            <a:ext cx="3767067" cy="2520280"/>
          </a:xfrm>
          <a:prstGeom prst="rect">
            <a:avLst/>
          </a:prstGeom>
          <a:noFill/>
        </p:spPr>
      </p:pic>
      <p:sp>
        <p:nvSpPr>
          <p:cNvPr id="12" name="Скругленный прямоугольник 11"/>
          <p:cNvSpPr/>
          <p:nvPr/>
        </p:nvSpPr>
        <p:spPr>
          <a:xfrm>
            <a:off x="539552" y="1484784"/>
            <a:ext cx="3096344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Мороз легче переносить в безветренную погоду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67544" y="5733256"/>
            <a:ext cx="2952328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Влияние жары  сильнее при высокой влажности   воздуха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860032" y="4149080"/>
            <a:ext cx="2448272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С/Х. Рыхление   снижает испарение влаги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4211960" y="1412776"/>
            <a:ext cx="4680520" cy="1584176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ru-RU" sz="2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Результат влияния любого экологического фактора зависит, в первую очередь, от того, в какой комбинации и с какой силой действуют другие факторы</a:t>
            </a:r>
            <a:endParaRPr lang="ru-RU" sz="20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20688"/>
            <a:ext cx="8229600" cy="375184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Подумай!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sz="4000" dirty="0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Переносить жару легче при</a:t>
            </a:r>
            <a:br>
              <a:rPr lang="ru-RU" sz="4000" dirty="0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1. сухом воздухе,</a:t>
            </a:r>
            <a:br>
              <a:rPr lang="ru-RU" sz="4000" dirty="0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2. влажном воздухе ?</a:t>
            </a: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  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142852"/>
            <a:ext cx="8103274" cy="928694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Закон незаменимости видов</a:t>
            </a:r>
            <a:endParaRPr lang="ru-RU" sz="3600" b="1" dirty="0"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9"/>
          <p:cNvSpPr>
            <a:spLocks noGrp="1"/>
          </p:cNvSpPr>
          <p:nvPr>
            <p:ph idx="1"/>
          </p:nvPr>
        </p:nvSpPr>
        <p:spPr>
          <a:xfrm>
            <a:off x="611560" y="1124744"/>
            <a:ext cx="7992888" cy="1134458"/>
          </a:xfrm>
          <a:prstGeom prst="roundRect">
            <a:avLst/>
          </a:prstGeom>
          <a:solidFill>
            <a:srgbClr val="92D050"/>
          </a:solidFill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buNone/>
            </a:pPr>
            <a:r>
              <a:rPr lang="ru-RU" sz="2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Нельзя полностью заменить один фактор другим</a:t>
            </a:r>
            <a:endParaRPr lang="ru-RU" sz="20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2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59632" y="2348880"/>
            <a:ext cx="6467475" cy="310515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286000" y="269033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 </a:t>
            </a:r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899592" y="5589240"/>
            <a:ext cx="6840760" cy="108012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chemeClr val="tx1"/>
                </a:solidFill>
              </a:rPr>
              <a:t>В теплицах для большей продуктивности растений повышают содержание углекислого газа в воздухе, используя подогрев.  Это отчасти компенсирует нехватку света в осеннее и зимнее время.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54000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Периодичность в жизни </a:t>
            </a:r>
            <a:r>
              <a:rPr lang="ru-RU" sz="3600" b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организмов</a:t>
            </a:r>
            <a:endParaRPr lang="ru-RU" sz="3600" dirty="0"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164288" y="5754960"/>
            <a:ext cx="1728192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Космические причины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491880" y="1484784"/>
            <a:ext cx="3168352" cy="5760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Биологические ритмы</a:t>
            </a:r>
            <a:endParaRPr lang="ru-RU" dirty="0"/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755576" y="2204864"/>
          <a:ext cx="7992887" cy="26642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73232"/>
                <a:gridCol w="1892715"/>
                <a:gridCol w="1892715"/>
                <a:gridCol w="2034225"/>
              </a:tblGrid>
              <a:tr h="770149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Суточные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Лунные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Сезонные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Годовые</a:t>
                      </a:r>
                      <a:endParaRPr lang="ru-RU" dirty="0"/>
                    </a:p>
                  </a:txBody>
                  <a:tcPr/>
                </a:tc>
              </a:tr>
              <a:tr h="1894147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4" name="Рисунок 13" descr="Без названия (3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87824" y="2996952"/>
            <a:ext cx="1800200" cy="1725192"/>
          </a:xfrm>
          <a:prstGeom prst="rect">
            <a:avLst/>
          </a:prstGeom>
        </p:spPr>
      </p:pic>
      <p:pic>
        <p:nvPicPr>
          <p:cNvPr id="15" name="Рисунок 14" descr="Без названия (4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04248" y="2996952"/>
            <a:ext cx="1876425" cy="1728192"/>
          </a:xfrm>
          <a:prstGeom prst="rect">
            <a:avLst/>
          </a:prstGeom>
        </p:spPr>
      </p:pic>
      <p:pic>
        <p:nvPicPr>
          <p:cNvPr id="16" name="Рисунок 15" descr="images (1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60032" y="3068960"/>
            <a:ext cx="1800200" cy="1656184"/>
          </a:xfrm>
          <a:prstGeom prst="rect">
            <a:avLst/>
          </a:prstGeom>
        </p:spPr>
      </p:pic>
      <p:pic>
        <p:nvPicPr>
          <p:cNvPr id="17" name="Рисунок 16" descr="Без названия (2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27584" y="2996952"/>
            <a:ext cx="2016224" cy="1751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Сигнальный фактор</a:t>
            </a:r>
            <a:endParaRPr lang="ru-RU" sz="3600" b="1" dirty="0"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876256" y="404664"/>
            <a:ext cx="1728192" cy="10081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Суточные ритмы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raskrytie-zakryti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1772816"/>
            <a:ext cx="8312348" cy="4357718"/>
          </a:xfrm>
          <a:prstGeom prst="rect">
            <a:avLst/>
          </a:prstGeom>
        </p:spPr>
      </p:pic>
      <p:sp>
        <p:nvSpPr>
          <p:cNvPr id="8" name="Скругленный прямоугольник 7"/>
          <p:cNvSpPr/>
          <p:nvPr/>
        </p:nvSpPr>
        <p:spPr>
          <a:xfrm>
            <a:off x="611560" y="404664"/>
            <a:ext cx="1512168" cy="10081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Объясните данные явления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Фотопериодизм</a:t>
            </a:r>
            <a:endParaRPr lang="ru-RU" sz="3600" b="1" dirty="0"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691680" y="1628800"/>
            <a:ext cx="5400600" cy="10801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Реакция организмов на продолжительность дня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http://lib.rin.ru/static/bookimages/08/18/88/08188817.bin.dir/h/_1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20913" y="2852936"/>
            <a:ext cx="5443375" cy="37444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54864" lvl="1" algn="ctr" rtl="0">
              <a:spcBef>
                <a:spcPct val="0"/>
              </a:spcBef>
            </a:pPr>
            <a: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Вспомни!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43608" y="1772816"/>
            <a:ext cx="640871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71550" lvl="1" indent="-514350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Выберите экологические факторы: 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биотические; 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абиотические; 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социальные; 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антропогенные.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 rot="19966943">
            <a:off x="352408" y="223610"/>
            <a:ext cx="1152128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 уровень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 algn="ctr"/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По</a:t>
            </a:r>
            <a:r>
              <a:rPr lang="ru-RU" sz="4000" b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думай!</a:t>
            </a:r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200" b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каждом из предложенных примеров, выберите фактор, который будет ограничивающим:</a:t>
            </a:r>
            <a:endParaRPr lang="ru-RU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539552" y="1870627"/>
            <a:ext cx="8208912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457200" algn="l"/>
              </a:tabLst>
            </a:pP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Для растений в океане </a:t>
            </a: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</a:t>
            </a: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глубине 6000м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вода, температура, соленость, свет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514350" marR="0" lvl="0" indent="-5143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457200" algn="l"/>
              </a:tabLst>
            </a:pP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Для кабана зимой в северной тайге: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высота снежного покрова, свет, температура.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514350" marR="0" lvl="0" indent="-5143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457200" algn="l"/>
              </a:tabLst>
            </a:pP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Для растений в пустыне летом: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вода, температура, свет.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514350" marR="0" lvl="0" indent="-5143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457200" algn="l"/>
              </a:tabLst>
            </a:pP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Для скворца зимой в лесу: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свет, температура, пища, кислород, влажность.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 rot="20452019">
            <a:off x="179512" y="260648"/>
            <a:ext cx="1296144" cy="5760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уровень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 algn="l"/>
            <a:r>
              <a:rPr lang="ru-RU" sz="2800" b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2800" b="1" dirty="0"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7890" name="Рисунок 1" descr="https://fs00.infourok.ru/images/doc/7/8730/hello_html_1aca0f4f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429789"/>
            <a:ext cx="6192688" cy="50235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кругленный прямоугольник 4"/>
          <p:cNvSpPr/>
          <p:nvPr/>
        </p:nvSpPr>
        <p:spPr>
          <a:xfrm>
            <a:off x="683568" y="908720"/>
            <a:ext cx="7776864" cy="5760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891" name="Rectangle 3"/>
          <p:cNvSpPr>
            <a:spLocks noChangeArrowheads="1"/>
          </p:cNvSpPr>
          <p:nvPr/>
        </p:nvSpPr>
        <p:spPr bwMode="auto">
          <a:xfrm>
            <a:off x="2051720" y="860175"/>
            <a:ext cx="626469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Рис. Зависимость численности семиточечной божьей коровки от температуры окружающей среды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516216" y="1556792"/>
            <a:ext cx="2448272" cy="45365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chemeClr val="tx1"/>
                </a:solidFill>
              </a:rPr>
              <a:t>А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. </a:t>
            </a:r>
            <a:r>
              <a:rPr lang="ru-RU" dirty="0" smtClean="0">
                <a:solidFill>
                  <a:schemeClr val="tx1"/>
                </a:solidFill>
              </a:rPr>
              <a:t>Температура, оптимальная для этого </a:t>
            </a:r>
            <a:r>
              <a:rPr lang="ru-RU" dirty="0" smtClean="0">
                <a:solidFill>
                  <a:schemeClr val="tx1"/>
                </a:solidFill>
              </a:rPr>
              <a:t>насекомого?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Б. Диапазон температур зоны </a:t>
            </a:r>
            <a:r>
              <a:rPr lang="ru-RU" dirty="0" smtClean="0">
                <a:solidFill>
                  <a:schemeClr val="tx1"/>
                </a:solidFill>
              </a:rPr>
              <a:t>оптимума?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 В. Диапазон температур зоны пессимума ?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Г. Две критические </a:t>
            </a:r>
            <a:r>
              <a:rPr lang="ru-RU" dirty="0" smtClean="0">
                <a:solidFill>
                  <a:schemeClr val="tx1"/>
                </a:solidFill>
              </a:rPr>
              <a:t>точки?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Д. Пределы выносливости </a:t>
            </a:r>
            <a:r>
              <a:rPr lang="ru-RU" dirty="0" smtClean="0">
                <a:solidFill>
                  <a:schemeClr val="tx1"/>
                </a:solidFill>
              </a:rPr>
              <a:t>вида?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 rot="20051413">
            <a:off x="251520" y="476672"/>
            <a:ext cx="1368152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 уровень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3600" b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Подумай!</a:t>
            </a:r>
            <a:endParaRPr lang="ru-RU" sz="3600" b="1" dirty="0"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683568" y="1706614"/>
            <a:ext cx="4176464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Существует русская поговорка «Кашу маслом не испортишь», которую применяют  к </a:t>
            </a:r>
            <a:r>
              <a:rPr kumimoji="0" lang="ru-RU" sz="32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внесению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удобрений.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Противоречит ли это закону оптимума?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 rot="20347274">
            <a:off x="179512" y="260648"/>
            <a:ext cx="1368152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 Уровень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imag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88024" y="2060848"/>
            <a:ext cx="3801078" cy="252028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Выводы:</a:t>
            </a:r>
            <a:endParaRPr lang="ru-RU" sz="3600" b="1" dirty="0"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1412777"/>
            <a:ext cx="828092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тветные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реакции организмов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подчиняются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общим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экологическим  законам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2900" indent="-342900">
              <a:buAutoNum type="arabicPeriod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Результат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влияния  экологического фактора 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зависит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от того, в какой комбинации и с какой силой действуют другие 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факторы.</a:t>
            </a:r>
          </a:p>
          <a:p>
            <a:pPr marL="342900" indent="-342900">
              <a:buFontTx/>
              <a:buAutoNum type="arabicPeriod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действии экологических факторов наблюдается периодичность,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она обусловлена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космическими причинами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2900" indent="-342900">
              <a:buFontTx/>
              <a:buAutoNum type="arabicPeriod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Приспособленность к периодическим изменениям выражается  в реакции на изменение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фактора и в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наследственных внутренних суточных и сезонных ритмах.</a:t>
            </a:r>
          </a:p>
          <a:p>
            <a:pPr marL="342900" indent="-342900">
              <a:buFontTx/>
              <a:buAutoNum type="arabicPeriod"/>
            </a:pPr>
            <a:endParaRPr lang="ru-RU" sz="2400" dirty="0" smtClean="0"/>
          </a:p>
          <a:p>
            <a:pPr marL="342900" indent="-342900">
              <a:buAutoNum type="arabicPeriod"/>
            </a:pP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Рефлексия</a:t>
            </a:r>
            <a:endParaRPr lang="ru-RU" sz="3600" b="1" dirty="0"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2051720" y="1556792"/>
            <a:ext cx="6192688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На уроке были моменты, которые мне показались интересными.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Ничего интересного для себя не выявил.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Мое настроение на уроке было положительное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Никаких положительных эмоций не получил.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Материал урока мне был понятен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Из материала урока ничего не понял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8915" name="Picture 3" descr="http://toast.ladycity.ru/images/docs/Image/smai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700808"/>
            <a:ext cx="1188132" cy="792088"/>
          </a:xfrm>
          <a:prstGeom prst="rect">
            <a:avLst/>
          </a:prstGeom>
          <a:noFill/>
        </p:spPr>
      </p:pic>
      <p:pic>
        <p:nvPicPr>
          <p:cNvPr id="6" name="Picture 3" descr="http://toast.ladycity.ru/images/docs/Image/smai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3356992"/>
            <a:ext cx="1188132" cy="792088"/>
          </a:xfrm>
          <a:prstGeom prst="rect">
            <a:avLst/>
          </a:prstGeom>
          <a:noFill/>
        </p:spPr>
      </p:pic>
      <p:pic>
        <p:nvPicPr>
          <p:cNvPr id="7" name="Picture 3" descr="http://toast.ladycity.ru/images/docs/Image/smai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4797152"/>
            <a:ext cx="1188132" cy="792088"/>
          </a:xfrm>
          <a:prstGeom prst="rect">
            <a:avLst/>
          </a:prstGeom>
          <a:noFill/>
        </p:spPr>
      </p:pic>
      <p:pic>
        <p:nvPicPr>
          <p:cNvPr id="38917" name="Picture 5" descr="http://www.smayly.ru/gallery/3d/Classic/17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20272" y="2636912"/>
            <a:ext cx="609600" cy="609600"/>
          </a:xfrm>
          <a:prstGeom prst="rect">
            <a:avLst/>
          </a:prstGeom>
          <a:noFill/>
        </p:spPr>
      </p:pic>
      <p:pic>
        <p:nvPicPr>
          <p:cNvPr id="38919" name="Picture 7" descr="http://www.smayly.ru/gallery/3d/Classic/17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68344" y="4221088"/>
            <a:ext cx="609600" cy="609600"/>
          </a:xfrm>
          <a:prstGeom prst="rect">
            <a:avLst/>
          </a:prstGeom>
          <a:noFill/>
        </p:spPr>
      </p:pic>
      <p:pic>
        <p:nvPicPr>
          <p:cNvPr id="11" name="Picture 7" descr="http://www.smayly.ru/gallery/3d/Classic/17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56376" y="5517232"/>
            <a:ext cx="609600" cy="609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Заполни таблицу</a:t>
            </a:r>
            <a:endParaRPr lang="ru-RU" sz="3600" b="1" dirty="0"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475656" y="1628800"/>
          <a:ext cx="6624735" cy="29883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08245"/>
                <a:gridCol w="2208245"/>
                <a:gridCol w="2208245"/>
              </a:tblGrid>
              <a:tr h="792088">
                <a:tc>
                  <a:txBody>
                    <a:bodyPr/>
                    <a:lstStyle/>
                    <a:p>
                      <a:r>
                        <a:rPr lang="ru-RU" dirty="0" smtClean="0"/>
                        <a:t>Абиотические </a:t>
                      </a:r>
                      <a:r>
                        <a:rPr lang="ru-RU" dirty="0" smtClean="0"/>
                        <a:t>факторы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Биотические факторы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Антропогенные факторы</a:t>
                      </a:r>
                      <a:endParaRPr lang="ru-RU" dirty="0"/>
                    </a:p>
                  </a:txBody>
                  <a:tcPr/>
                </a:tc>
              </a:tr>
              <a:tr h="219624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6444208" y="5661248"/>
            <a:ext cx="1728192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Хищничество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923928" y="5661248"/>
            <a:ext cx="1800200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Вырубка лесов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259632" y="5661248"/>
            <a:ext cx="1728192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Влажность воздуха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259632" y="4869160"/>
            <a:ext cx="1800200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Паразитизм 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923928" y="4869160"/>
            <a:ext cx="1800200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Загрязнение водоёмов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444208" y="4869160"/>
            <a:ext cx="1728192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Свет</a:t>
            </a:r>
            <a:endParaRPr lang="ru-RU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 rot="19649387">
            <a:off x="302093" y="247544"/>
            <a:ext cx="1152128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 уровень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92 -0.02084 L 0.27968 -0.14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" y="-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441 -0.45162 " pathEditMode="relative" ptsTypes="AA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3.33333E-6 L -0.25191 -0.38866 " pathEditMode="relative" ptsTypes="AA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68 0.03171 L 0.04739 -0.43033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" y="-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6.66667E-6 L 0.22847 -0.15765 " pathEditMode="relative" ptsTypes="AA">
                                      <p:cBhvr>
                                        <p:cTn id="2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66667E-6 1.85185E-6 L -0.40955 -0.20996 " pathEditMode="relative" ptsTypes="AA">
                                      <p:cBhvr>
                                        <p:cTn id="2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1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4000" b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Подумай</a:t>
            </a:r>
            <a:r>
              <a:rPr lang="ru-RU" sz="4000" b="1" dirty="0" smtClean="0">
                <a:solidFill>
                  <a:srgbClr val="FF0000"/>
                </a:solidFill>
                <a:effectLst/>
              </a:rPr>
              <a:t>!</a:t>
            </a:r>
            <a:endParaRPr lang="ru-RU" sz="4000" b="1" dirty="0"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683568" y="1410558"/>
            <a:ext cx="7488832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Комары распространены повсеместно. Основная среда обитания- городская местность. Особенно распространены в местах с повышенной влажностью. Размножение наступает в конце мая - начале июня. Самка откладывает яйца в теплую стоячую воду. Комары являются пищей для большинства птиц.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Предположите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как должны измениться экологические факторы, чтобы произошло уменьшение численности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комаров?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 rot="20644975">
            <a:off x="280050" y="410182"/>
            <a:ext cx="1296144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3 уровень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016812"/>
          </a:xfrm>
        </p:spPr>
        <p:txBody>
          <a:bodyPr>
            <a:noAutofit/>
          </a:bodyPr>
          <a:lstStyle/>
          <a:p>
            <a:pPr algn="l"/>
            <a:r>
              <a:rPr lang="ru-RU" sz="2800" b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Факторов</a:t>
            </a:r>
            <a:r>
              <a:rPr lang="ru-RU" sz="2800" b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, действующих на организм множество</a:t>
            </a:r>
            <a:r>
              <a:rPr lang="ru-RU" sz="2800" b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! </a:t>
            </a:r>
            <a:r>
              <a:rPr lang="ru-RU" sz="2800" b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Все ли организмы реагируют на них  </a:t>
            </a:r>
            <a:r>
              <a:rPr lang="ru-RU" sz="2800" b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одинаково?</a:t>
            </a:r>
            <a:endParaRPr lang="ru-RU" sz="54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395536" y="2060848"/>
            <a:ext cx="4040188" cy="639762"/>
          </a:xfrm>
        </p:spPr>
        <p:txBody>
          <a:bodyPr/>
          <a:lstStyle/>
          <a:p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тема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урока? </a:t>
            </a:r>
          </a:p>
          <a:p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half" idx="3"/>
          </p:nvPr>
        </p:nvSpPr>
        <p:spPr>
          <a:xfrm>
            <a:off x="5102225" y="1916832"/>
            <a:ext cx="4041775" cy="648071"/>
          </a:xfrm>
        </p:spPr>
        <p:txBody>
          <a:bodyPr/>
          <a:lstStyle/>
          <a:p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        </a:t>
            </a:r>
          </a:p>
          <a:p>
            <a:endParaRPr lang="ru-RU" sz="24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Цель ?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932040" y="2636912"/>
            <a:ext cx="3816424" cy="3528392"/>
          </a:xfrm>
          <a:prstGeom prst="roundRect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</a:rPr>
              <a:t>Рассмотреть общие</a:t>
            </a:r>
            <a:r>
              <a:rPr lang="ru-RU" sz="4000" b="1" dirty="0" smtClean="0"/>
              <a:t> </a:t>
            </a: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</a:rPr>
              <a:t>законы воздействия среды на организмы</a:t>
            </a:r>
            <a:endParaRPr lang="ru-RU" sz="4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95536" y="2564904"/>
            <a:ext cx="3816424" cy="36724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</a:rPr>
              <a:t>Закономерности действия факторов среды на организмы</a:t>
            </a:r>
            <a:endParaRPr lang="ru-RU" sz="4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64904"/>
            <a:ext cx="3754760" cy="388843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solidFill>
                  <a:srgbClr val="FFFF00"/>
                </a:solidFill>
              </a:rPr>
              <a:t> </a:t>
            </a:r>
            <a:endParaRPr lang="ru-RU" sz="3600" b="1" dirty="0">
              <a:solidFill>
                <a:srgbClr val="FFFF00"/>
              </a:solidFill>
            </a:endParaRPr>
          </a:p>
        </p:txBody>
      </p:sp>
      <p:sp>
        <p:nvSpPr>
          <p:cNvPr id="9" name="Выгнутая вниз стрелка 8"/>
          <p:cNvSpPr/>
          <p:nvPr/>
        </p:nvSpPr>
        <p:spPr>
          <a:xfrm>
            <a:off x="3851920" y="4365104"/>
            <a:ext cx="1216152" cy="731520"/>
          </a:xfrm>
          <a:prstGeom prst="curvedUp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5400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Исследуем!</a:t>
            </a:r>
            <a:endParaRPr lang="ru-RU" sz="3600" b="1" dirty="0"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half" idx="4294967295"/>
          </p:nvPr>
        </p:nvSpPr>
        <p:spPr>
          <a:xfrm>
            <a:off x="467544" y="1484784"/>
            <a:ext cx="4038600" cy="4525962"/>
          </a:xfrm>
        </p:spPr>
        <p:txBody>
          <a:bodyPr/>
          <a:lstStyle/>
          <a:p>
            <a:endParaRPr lang="ru-RU" b="1" dirty="0" smtClean="0">
              <a:solidFill>
                <a:srgbClr val="FF0000"/>
              </a:solidFill>
            </a:endParaRPr>
          </a:p>
          <a:p>
            <a:endParaRPr lang="ru-RU" b="1" dirty="0" smtClean="0">
              <a:solidFill>
                <a:srgbClr val="FF0000"/>
              </a:solidFill>
            </a:endParaRPr>
          </a:p>
          <a:p>
            <a:pPr marL="514350" indent="-514350">
              <a:buNone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1. Прочитать текст</a:t>
            </a:r>
          </a:p>
          <a:p>
            <a:pPr marL="514350" indent="-514350">
              <a:buNone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2. Сформулировать закон</a:t>
            </a:r>
          </a:p>
          <a:p>
            <a:pPr marL="514350" indent="-514350">
              <a:buNone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3. Пояснить на  примере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860032" y="1700808"/>
            <a:ext cx="3528392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 группа: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Закон оптимума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860032" y="2780928"/>
            <a:ext cx="3528392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 группа :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Закон экологической индивидуальности видов 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860032" y="3861048"/>
            <a:ext cx="3528392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 группа: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Закон  ограничивающего фактора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860032" y="4869160"/>
            <a:ext cx="3528392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 группа: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акон совместного действия факторов. Закон незаменимости ф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кторов.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971600" y="332656"/>
            <a:ext cx="6900863" cy="428625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Закон оптимума</a:t>
            </a:r>
            <a:endParaRPr lang="ru-RU" sz="3600" dirty="0"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67544" y="908720"/>
            <a:ext cx="8143900" cy="864096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endParaRPr lang="ru-RU" sz="2000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2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Любой экологический фактор имеет определённые пределы положительного влияния на живые организмы. </a:t>
            </a:r>
            <a:endParaRPr lang="ru-RU" sz="20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Содержимое 3" descr="закон оптимума.bmp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755577" y="2276872"/>
            <a:ext cx="7502976" cy="4160066"/>
          </a:xfrm>
          <a:prstGeom prst="rect">
            <a:avLst/>
          </a:prstGeom>
        </p:spPr>
      </p:pic>
      <p:sp>
        <p:nvSpPr>
          <p:cNvPr id="6" name="Скругленный прямоугольник 5"/>
          <p:cNvSpPr/>
          <p:nvPr/>
        </p:nvSpPr>
        <p:spPr>
          <a:xfrm>
            <a:off x="1979712" y="1844824"/>
            <a:ext cx="4752528" cy="360040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Кривая жизнедеятельности</a:t>
            </a:r>
            <a:endParaRPr lang="ru-RU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Рисунок 4" descr="http://dp-adilet.kz/wp-content/img/1/9d27e148131682bca4302474bfa3c8b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3" y="332656"/>
            <a:ext cx="4033969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7" name="Рисунок 3" descr="http://dp-adilet.kz/wp-content/img/1/570d0ce15d25a95505012d300d19e83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32656"/>
            <a:ext cx="4275289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8" name="Рисунок 5" descr="http://dp-adilet.kz/wp-content/img/1/81aaf878a89ff65937a86e88cbeb90d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3140968"/>
            <a:ext cx="4104457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9" name="Рисунок 6" descr="http://dp-adilet.kz/wp-content/img/1/03d86fcae6a8b1b5827c427aeb58aec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3140968"/>
            <a:ext cx="4392488" cy="3315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кругленный прямоугольник 5"/>
          <p:cNvSpPr/>
          <p:nvPr/>
        </p:nvSpPr>
        <p:spPr>
          <a:xfrm>
            <a:off x="3059832" y="2874640"/>
            <a:ext cx="3096344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Для разных видов оптимальные дозировки различны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4831966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Подумай!</a:t>
            </a:r>
            <a:br>
              <a:rPr lang="ru-RU" sz="4000" b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Закон, отражающий реакцию видов на изменение силы действия любого фактора называется …</a:t>
            </a:r>
            <a:endParaRPr lang="ru-RU" sz="3600" dirty="0">
              <a:solidFill>
                <a:schemeClr val="accent6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805</TotalTime>
  <Words>618</Words>
  <Application>Microsoft Office PowerPoint</Application>
  <PresentationFormat>Экран (4:3)</PresentationFormat>
  <Paragraphs>130</Paragraphs>
  <Slides>24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Литейная</vt:lpstr>
      <vt:lpstr>Морщинина Марина Владимировна, учитель биологии и химии , МБОУ «Солнечная СОШ №1»</vt:lpstr>
      <vt:lpstr>  Вспомни!</vt:lpstr>
      <vt:lpstr>Заполни таблицу</vt:lpstr>
      <vt:lpstr>   Подумай!</vt:lpstr>
      <vt:lpstr>Факторов, действующих на организм множество! Все ли организмы реагируют на них  одинаково?</vt:lpstr>
      <vt:lpstr>Исследуем!</vt:lpstr>
      <vt:lpstr>Закон оптимума</vt:lpstr>
      <vt:lpstr>Слайд 8</vt:lpstr>
      <vt:lpstr>Подумай!    Закон, отражающий реакцию видов на изменение силы действия любого фактора называется …</vt:lpstr>
      <vt:lpstr>  Закон экологической индивидуальности видов</vt:lpstr>
      <vt:lpstr>Подумай!     Закон , отражающий  устойчивость  видов  к одному фактору, и расхождение  по устойчивости к другому, называется….  </vt:lpstr>
      <vt:lpstr>Закон   ограничивающего фактора</vt:lpstr>
      <vt:lpstr>   Подумай!   Закон , отражающий, что наиболее значим для организма тот  фактор, который более всего отклоняется от оптимального его значения., называется….  </vt:lpstr>
      <vt:lpstr>Закон совместного действия факторов</vt:lpstr>
      <vt:lpstr>Подумай!   Переносить жару легче при 1. сухом воздухе, 2. влажном воздухе ?   </vt:lpstr>
      <vt:lpstr>Закон незаменимости видов</vt:lpstr>
      <vt:lpstr>Периодичность в жизни организмов</vt:lpstr>
      <vt:lpstr>Сигнальный фактор</vt:lpstr>
      <vt:lpstr>Фотопериодизм</vt:lpstr>
      <vt:lpstr>       Подумай! В каждом из предложенных примеров, выберите фактор, который будет ограничивающим:</vt:lpstr>
      <vt:lpstr> </vt:lpstr>
      <vt:lpstr> Подумай!</vt:lpstr>
      <vt:lpstr>Выводы:</vt:lpstr>
      <vt:lpstr>Рефлексия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основные экологические законы</dc:title>
  <dc:creator>голубева светлана вячеславовна г. лесосибирск</dc:creator>
  <cp:lastModifiedBy>Марина</cp:lastModifiedBy>
  <cp:revision>88</cp:revision>
  <dcterms:modified xsi:type="dcterms:W3CDTF">2020-06-09T12:34:48Z</dcterms:modified>
</cp:coreProperties>
</file>